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8" r:id="rId3"/>
    <p:sldId id="262" r:id="rId4"/>
    <p:sldId id="263" r:id="rId5"/>
    <p:sldId id="259" r:id="rId6"/>
    <p:sldId id="260" r:id="rId7"/>
    <p:sldId id="261"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68" d="100"/>
          <a:sy n="68" d="100"/>
        </p:scale>
        <p:origin x="-8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1D8C3D-281A-440D-BAD3-F140D0DC7AC2}" type="datetimeFigureOut">
              <a:rPr lang="uk-UA" smtClean="0"/>
              <a:pPr/>
              <a:t>07.12.2013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F71B3-16F0-4701-A4E6-946AD2553414}"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07.12.2013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40000"/>
                <a:lumOff val="6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2780928"/>
            <a:ext cx="7855024" cy="1931640"/>
          </a:xfrm>
        </p:spPr>
        <p:txBody>
          <a:bodyPr>
            <a:prstTxWarp prst="textButton">
              <a:avLst/>
            </a:prstTxWarp>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6000" smtClean="0">
                <a:ln/>
                <a:solidFill>
                  <a:schemeClr val="tx1"/>
                </a:solidFill>
                <a:effectLst/>
              </a:rPr>
              <a:t>Укра</a:t>
            </a:r>
            <a:r>
              <a:rPr lang="uk-UA" sz="6000" smtClean="0">
                <a:ln/>
                <a:solidFill>
                  <a:schemeClr val="tx1"/>
                </a:solidFill>
                <a:effectLst/>
              </a:rPr>
              <a:t>їнські січові стрільці</a:t>
            </a:r>
            <a:endParaRPr lang="ru-RU" sz="6000">
              <a:ln/>
              <a:solidFill>
                <a:schemeClr val="tx1"/>
              </a:solidFill>
              <a:effectLst/>
            </a:endParaRPr>
          </a:p>
        </p:txBody>
      </p:sp>
      <p:sp>
        <p:nvSpPr>
          <p:cNvPr id="6" name="Подзаголовок 5"/>
          <p:cNvSpPr>
            <a:spLocks noGrp="1"/>
          </p:cNvSpPr>
          <p:nvPr>
            <p:ph type="subTitle" idx="1"/>
          </p:nvPr>
        </p:nvSpPr>
        <p:spPr>
          <a:xfrm>
            <a:off x="539552" y="3429000"/>
            <a:ext cx="7854696" cy="175260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uk-UA" sz="4000" b="1" smtClean="0">
                <a:ln/>
              </a:rPr>
              <a:t>1914-1918</a:t>
            </a:r>
            <a:endParaRPr lang="uk-UA" sz="4000" b="1">
              <a:ln/>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85800" y="980728"/>
            <a:ext cx="5326360" cy="5184576"/>
          </a:xfrm>
        </p:spPr>
        <p:txBody>
          <a:bodyPr>
            <a:normAutofit lnSpcReduction="10000"/>
          </a:bodyPr>
          <a:lstStyle/>
          <a:p>
            <a:pPr>
              <a:buFont typeface="Arial" pitchFamily="34" charset="0"/>
              <a:buChar char="•"/>
            </a:pPr>
            <a:r>
              <a:rPr lang="ru-RU" sz="1600" b="1" smtClean="0"/>
              <a:t>       В березні 1915 року Легіон отримує більш правильну військову організацію за австрійським зразком: 2 окремих батальйони по 4 роти в кожному. В вересні, після знайомства усусів з ерцгерцогом Карлом, з них утворюється 1-й Полк Українських Січових Стрільців (</a:t>
            </a:r>
            <a:r>
              <a:rPr lang="en-US" sz="1600" b="1" i="1" smtClean="0"/>
              <a:t>k.k. Ukrainische Schutzenregiment</a:t>
            </a:r>
            <a:r>
              <a:rPr lang="en-US" sz="1600" b="1" smtClean="0"/>
              <a:t>), </a:t>
            </a:r>
            <a:r>
              <a:rPr lang="ru-RU" sz="1600" b="1" smtClean="0"/>
              <a:t>якому за чисельністю до полку австрійського ландверу не вистачає лише одного батальйону. У 1916 році командний склад Легіону отримує звання офіцерів і унтерофіцерів регулярної армії.</a:t>
            </a:r>
          </a:p>
          <a:p>
            <a:endParaRPr lang="ru-RU" sz="1600" b="1" smtClean="0"/>
          </a:p>
          <a:p>
            <a:r>
              <a:rPr lang="ru-RU" sz="1600" smtClean="0"/>
              <a:t>    </a:t>
            </a:r>
            <a:r>
              <a:rPr lang="ru-RU" sz="1600" b="1" smtClean="0"/>
              <a:t>В самому розпалі війни , в травні-червні 1916 року, Полк УСС вже додатково нараховував</a:t>
            </a:r>
            <a:r>
              <a:rPr lang="ru-RU" sz="1600" smtClean="0"/>
              <a:t>:</a:t>
            </a:r>
          </a:p>
          <a:p>
            <a:pPr>
              <a:buFont typeface="Arial" pitchFamily="34" charset="0"/>
              <a:buChar char="•"/>
            </a:pPr>
            <a:r>
              <a:rPr lang="ru-RU" sz="1600" i="1" smtClean="0"/>
              <a:t>   кулеметну роту (2 відділення, 80 осіб)</a:t>
            </a:r>
          </a:p>
          <a:p>
            <a:pPr>
              <a:buFont typeface="Arial" pitchFamily="34" charset="0"/>
              <a:buChar char="•"/>
            </a:pPr>
            <a:r>
              <a:rPr lang="ru-RU" sz="1600" i="1" smtClean="0"/>
              <a:t>   взвод мінометів і вогнеметів</a:t>
            </a:r>
          </a:p>
          <a:p>
            <a:pPr>
              <a:buFont typeface="Arial" pitchFamily="34" charset="0"/>
              <a:buChar char="•"/>
            </a:pPr>
            <a:r>
              <a:rPr lang="ru-RU" sz="1600" i="1" smtClean="0"/>
              <a:t>   ротний телефонний зв'язок</a:t>
            </a:r>
          </a:p>
          <a:p>
            <a:pPr>
              <a:buFont typeface="Arial" pitchFamily="34" charset="0"/>
              <a:buChar char="•"/>
            </a:pPr>
            <a:r>
              <a:rPr lang="ru-RU" sz="1600" i="1" smtClean="0"/>
              <a:t>   відділення хімічного захисту (з 1917 року)</a:t>
            </a:r>
          </a:p>
          <a:p>
            <a:pPr>
              <a:buFont typeface="Arial" pitchFamily="34" charset="0"/>
              <a:buChar char="•"/>
            </a:pPr>
            <a:r>
              <a:rPr lang="ru-RU" sz="1600" i="1" smtClean="0"/>
              <a:t>   технічну роту, на базі якої пізніше були створені окремі технічна та будівельна сотні</a:t>
            </a:r>
          </a:p>
          <a:p>
            <a:endParaRPr lang="uk-UA" sz="1600" b="1"/>
          </a:p>
        </p:txBody>
      </p:sp>
      <p:pic>
        <p:nvPicPr>
          <p:cNvPr id="5" name="Рисунок 4" descr="3-6.jpg"/>
          <p:cNvPicPr>
            <a:picLocks noChangeAspect="1"/>
          </p:cNvPicPr>
          <p:nvPr/>
        </p:nvPicPr>
        <p:blipFill>
          <a:blip r:embed="rId2" cstate="print"/>
          <a:stretch>
            <a:fillRect/>
          </a:stretch>
        </p:blipFill>
        <p:spPr>
          <a:xfrm>
            <a:off x="5940152" y="1124744"/>
            <a:ext cx="2836316" cy="45811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diamond(in)">
                                      <p:cBhvr>
                                        <p:cTn id="5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2843808" y="692696"/>
            <a:ext cx="5767536" cy="4824536"/>
          </a:xfrm>
        </p:spPr>
        <p:txBody>
          <a:bodyPr>
            <a:noAutofit/>
          </a:bodyPr>
          <a:lstStyle/>
          <a:p>
            <a:pPr>
              <a:buFont typeface="Arial" pitchFamily="34" charset="0"/>
              <a:buChar char="•"/>
            </a:pPr>
            <a:r>
              <a:rPr lang="ru-RU" sz="1600" b="1" smtClean="0"/>
              <a:t>     Ще з жовтня 1914 року планували створити й конну сотню УСС, але через брак коней кілька десятків кавалеристів виконували обов'язки розвідки й зв'язку.</a:t>
            </a:r>
          </a:p>
          <a:p>
            <a:r>
              <a:rPr lang="ru-RU" sz="1600" b="1" smtClean="0"/>
              <a:t>     Окрім, власне, бойових частин, в полку УСС було організовано господарчу службу, обоз (4 одиниці транспорту й одна польова кухня на сотню) та медичну службу (з січня 1915 року — по 40 осіб на курінь).</a:t>
            </a:r>
          </a:p>
          <a:p>
            <a:r>
              <a:rPr lang="ru-RU" sz="1600" b="1" smtClean="0"/>
              <a:t>     Січовики добре організували й тилову службу. Як і решта термінів, вона мала специфічну назву </a:t>
            </a:r>
            <a:r>
              <a:rPr lang="ru-RU" sz="1600" b="1" i="1" smtClean="0"/>
              <a:t>кіш</a:t>
            </a:r>
            <a:r>
              <a:rPr lang="ru-RU" sz="1600" b="1" smtClean="0"/>
              <a:t>. До кошу входили канцелярія, господарча служба, відділи новобранців та одужуючих. Так само в коші функціонувала маршева рота та служба підготовки кадрів та перепідготовки одужуючих (вишкіл УСС). З березня 1915 року кіш було переорганізовано за австрійським зразком (</a:t>
            </a:r>
            <a:r>
              <a:rPr lang="en-US" sz="1600" b="1" smtClean="0"/>
              <a:t>Ersatzkompagnie der Ukrainischen Legion). </a:t>
            </a:r>
            <a:r>
              <a:rPr lang="ru-RU" sz="1600" b="1" smtClean="0"/>
              <a:t>А влітку 1916 року тилова служба УСС отримала назву </a:t>
            </a:r>
            <a:r>
              <a:rPr lang="ru-RU" sz="1600" b="1" i="1" smtClean="0"/>
              <a:t>Вишкільна група</a:t>
            </a:r>
            <a:r>
              <a:rPr lang="ru-RU" sz="1600" b="1" smtClean="0"/>
              <a:t>.</a:t>
            </a:r>
          </a:p>
          <a:p>
            <a:r>
              <a:rPr lang="ru-RU" sz="1600" b="1" smtClean="0"/>
              <a:t>    Крім того, як у полку, так і в коші існували просвітницькі осередки, які отримали назву "Пресової квартири". Вони відіграли неабияку роль в справі національно-партріотичного виховання легіонерів. Саме в Пресовій квартирі та Українській Бойовій Управі розроблялися знамена та уніформа УСС.</a:t>
            </a:r>
          </a:p>
          <a:p>
            <a:r>
              <a:rPr lang="uk-UA" sz="1600" b="1" smtClean="0"/>
              <a:t>  </a:t>
            </a:r>
            <a:endParaRPr lang="uk-UA" sz="1600" b="1"/>
          </a:p>
        </p:txBody>
      </p:sp>
      <p:pic>
        <p:nvPicPr>
          <p:cNvPr id="5" name="Рисунок 4" descr="3-8.jpg"/>
          <p:cNvPicPr>
            <a:picLocks noChangeAspect="1"/>
          </p:cNvPicPr>
          <p:nvPr/>
        </p:nvPicPr>
        <p:blipFill>
          <a:blip r:embed="rId2" cstate="print"/>
          <a:stretch>
            <a:fillRect/>
          </a:stretch>
        </p:blipFill>
        <p:spPr>
          <a:xfrm>
            <a:off x="179512" y="908720"/>
            <a:ext cx="2484868" cy="37444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heckerboard(across)">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normAutofit/>
          </a:bodyPr>
          <a:lstStyle/>
          <a:p>
            <a:pPr>
              <a:buFont typeface="Wingdings" pitchFamily="2" charset="2"/>
              <a:buChar char="v"/>
            </a:pPr>
            <a:r>
              <a:rPr lang="ru-RU" sz="2400" b="1" i="1" smtClean="0"/>
              <a:t>Бойовий шлях УСС: від Карпат до Золотої Липи</a:t>
            </a:r>
            <a:br>
              <a:rPr lang="ru-RU" sz="2400" b="1" i="1" smtClean="0"/>
            </a:br>
            <a:r>
              <a:rPr lang="ru-RU" sz="2400" b="1" i="1" smtClean="0"/>
              <a:t>(1914-1915)</a:t>
            </a:r>
            <a:br>
              <a:rPr lang="ru-RU" sz="2400" b="1" i="1" smtClean="0"/>
            </a:br>
            <a:endParaRPr lang="uk-UA" sz="2400" i="1"/>
          </a:p>
        </p:txBody>
      </p:sp>
      <p:pic>
        <p:nvPicPr>
          <p:cNvPr id="4" name="Содержимое 3" descr="2-1.jpg"/>
          <p:cNvPicPr>
            <a:picLocks noGrp="1" noChangeAspect="1"/>
          </p:cNvPicPr>
          <p:nvPr>
            <p:ph idx="1"/>
          </p:nvPr>
        </p:nvPicPr>
        <p:blipFill>
          <a:blip r:embed="rId2" cstate="print"/>
          <a:stretch>
            <a:fillRect/>
          </a:stretch>
        </p:blipFill>
        <p:spPr>
          <a:xfrm>
            <a:off x="4066808" y="3501008"/>
            <a:ext cx="4756884" cy="315465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95536" y="1052736"/>
            <a:ext cx="8496944" cy="2031325"/>
          </a:xfrm>
          <a:prstGeom prst="rect">
            <a:avLst/>
          </a:prstGeom>
          <a:noFill/>
        </p:spPr>
        <p:txBody>
          <a:bodyPr wrap="square" rtlCol="0">
            <a:spAutoFit/>
          </a:bodyPr>
          <a:lstStyle/>
          <a:p>
            <a:r>
              <a:rPr lang="ru-RU" smtClean="0"/>
              <a:t>Узимку 1914 — 15 сотні УСС у складі 130 бригади боронили карпатські переходи: їм припала тоді розвідча й охоронна служба. Незабаром легіон УСС було перетворено на полк, а при ньому створено кіш — запасну частину, що займалася набором новобранців. Австрійське командування не поспішало кидати «усусів» до бою, не маючи впевненості щодо їхньої лояльності. Уперше бійці УСС взяли участь в оборонних боях із кубанськими козаками російської армії на Борецькому й Ужоцькому перевалах. </a:t>
            </a:r>
            <a:endParaRPr lang="uk-UA"/>
          </a:p>
        </p:txBody>
      </p:sp>
      <p:sp>
        <p:nvSpPr>
          <p:cNvPr id="7" name="TextBox 6"/>
          <p:cNvSpPr txBox="1"/>
          <p:nvPr/>
        </p:nvSpPr>
        <p:spPr>
          <a:xfrm>
            <a:off x="395536" y="2996952"/>
            <a:ext cx="3672408" cy="3693319"/>
          </a:xfrm>
          <a:prstGeom prst="rect">
            <a:avLst/>
          </a:prstGeom>
          <a:noFill/>
        </p:spPr>
        <p:txBody>
          <a:bodyPr wrap="square" rtlCol="0">
            <a:spAutoFit/>
          </a:bodyPr>
          <a:lstStyle/>
          <a:p>
            <a:r>
              <a:rPr lang="ru-RU" smtClean="0"/>
              <a:t>Після цих битв відбулося доукомплектування УСС українськими селянами із закарпатських сіл. Австрійське командування завжди скеровувало «усусів» на найважчі завдання. У 1915—1917 рр. «усуси» виявили героїзм у битвах із частинами російської армії на горі Маківка в Карпатах, підГаличем, Бережанами і під час Брусиловського прориву, поблизу містечка Козова.</a:t>
            </a:r>
            <a:endParaRPr lang="uk-UA"/>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ppt_x</p:attrName>
                                        </p:attrNameLst>
                                      </p:cBhvr>
                                      <p:tavLst>
                                        <p:tav tm="0">
                                          <p:val>
                                            <p:strVal val="#ppt_x-.2"/>
                                          </p:val>
                                        </p:tav>
                                        <p:tav tm="100000">
                                          <p:val>
                                            <p:strVal val="#ppt_x"/>
                                          </p:val>
                                        </p:tav>
                                      </p:tavLst>
                                    </p:anim>
                                    <p:anim calcmode="lin" valueType="num">
                                      <p:cBhvr>
                                        <p:cTn id="2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nodeType="click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 calcmode="lin" valueType="num">
                                      <p:cBhvr>
                                        <p:cTn id="2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2-14.jpg"/>
          <p:cNvPicPr>
            <a:picLocks noGrp="1" noChangeAspect="1"/>
          </p:cNvPicPr>
          <p:nvPr>
            <p:ph sz="half" idx="2"/>
          </p:nvPr>
        </p:nvPicPr>
        <p:blipFill>
          <a:blip r:embed="rId2" cstate="print"/>
          <a:stretch>
            <a:fillRect/>
          </a:stretch>
        </p:blipFill>
        <p:spPr>
          <a:xfrm>
            <a:off x="4932040" y="1052736"/>
            <a:ext cx="3576217" cy="5373688"/>
          </a:xfrm>
          <a:prstGeom prst="rect">
            <a:avLst/>
          </a:prstGeom>
          <a:ln>
            <a:noFill/>
          </a:ln>
          <a:effectLst>
            <a:outerShdw blurRad="292100" dist="139700" dir="2700000" algn="tl" rotWithShape="0">
              <a:srgbClr val="333333">
                <a:alpha val="65000"/>
              </a:srgbClr>
            </a:outerShdw>
          </a:effectLst>
        </p:spPr>
      </p:pic>
      <p:pic>
        <p:nvPicPr>
          <p:cNvPr id="8" name="Содержимое 7" descr="2-3.jpg"/>
          <p:cNvPicPr>
            <a:picLocks noGrp="1" noChangeAspect="1"/>
          </p:cNvPicPr>
          <p:nvPr>
            <p:ph sz="half" idx="1"/>
          </p:nvPr>
        </p:nvPicPr>
        <p:blipFill>
          <a:blip r:embed="rId3" cstate="print"/>
          <a:stretch>
            <a:fillRect/>
          </a:stretch>
        </p:blipFill>
        <p:spPr>
          <a:xfrm>
            <a:off x="755576" y="1196752"/>
            <a:ext cx="3511062" cy="523001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3-11.jpg"/>
          <p:cNvPicPr>
            <a:picLocks noGrp="1" noChangeAspect="1"/>
          </p:cNvPicPr>
          <p:nvPr>
            <p:ph sz="half" idx="2"/>
          </p:nvPr>
        </p:nvPicPr>
        <p:blipFill>
          <a:blip r:embed="rId2" cstate="print"/>
          <a:stretch>
            <a:fillRect/>
          </a:stretch>
        </p:blipFill>
        <p:spPr>
          <a:xfrm>
            <a:off x="5796136" y="1268760"/>
            <a:ext cx="3046348" cy="5151913"/>
          </a:xfrm>
          <a:prstGeom prst="rect">
            <a:avLst/>
          </a:prstGeom>
          <a:ln>
            <a:noFill/>
          </a:ln>
          <a:effectLst>
            <a:outerShdw blurRad="292100" dist="139700" dir="2700000" algn="tl" rotWithShape="0">
              <a:srgbClr val="333333">
                <a:alpha val="65000"/>
              </a:srgbClr>
            </a:outerShdw>
          </a:effectLst>
        </p:spPr>
      </p:pic>
      <p:pic>
        <p:nvPicPr>
          <p:cNvPr id="5" name="Содержимое 4" descr="3-2.jpg"/>
          <p:cNvPicPr>
            <a:picLocks noGrp="1" noChangeAspect="1"/>
          </p:cNvPicPr>
          <p:nvPr>
            <p:ph sz="half" idx="1"/>
          </p:nvPr>
        </p:nvPicPr>
        <p:blipFill>
          <a:blip r:embed="rId3" cstate="print"/>
          <a:stretch>
            <a:fillRect/>
          </a:stretch>
        </p:blipFill>
        <p:spPr>
          <a:xfrm>
            <a:off x="395536" y="3140968"/>
            <a:ext cx="5142890" cy="341966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51520" y="908720"/>
            <a:ext cx="5400600" cy="2031325"/>
          </a:xfrm>
          <a:prstGeom prst="rect">
            <a:avLst/>
          </a:prstGeom>
          <a:noFill/>
        </p:spPr>
        <p:txBody>
          <a:bodyPr wrap="square" rtlCol="0">
            <a:spAutoFit/>
          </a:bodyPr>
          <a:lstStyle/>
          <a:p>
            <a:r>
              <a:rPr lang="ru-RU" smtClean="0"/>
              <a:t>У серпневих, а також вересневих боях за Лисоню полк УСС втратив з 44 старшин — 28 і близько 1 000 рядових убитими, пораненими і полоненими і на 30 вересня 1916 нараховував ледве 9 старшин і 444 стрільців, однак зупинив московський наступ, завдавши російським військам важких втрат.</a:t>
            </a:r>
            <a:endParaRPr lang="uk-UA"/>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rmAutofit/>
          </a:bodyPr>
          <a:lstStyle/>
          <a:p>
            <a:pPr>
              <a:buFont typeface="Wingdings" pitchFamily="2" charset="2"/>
              <a:buChar char="v"/>
            </a:pPr>
            <a:r>
              <a:rPr lang="ru-RU" sz="2400" b="1" i="1" smtClean="0"/>
              <a:t>Бойовий шлях УСС: від Золотої Липи до Стрипи</a:t>
            </a:r>
            <a:br>
              <a:rPr lang="ru-RU" sz="2400" b="1" i="1" smtClean="0"/>
            </a:br>
            <a:r>
              <a:rPr lang="ru-RU" sz="2400" b="1" i="1" smtClean="0"/>
              <a:t>(1915-1916)</a:t>
            </a:r>
            <a:r>
              <a:rPr lang="ru-RU" sz="2400" b="1" smtClean="0"/>
              <a:t/>
            </a:r>
            <a:br>
              <a:rPr lang="ru-RU" sz="2400" b="1" smtClean="0"/>
            </a:br>
            <a:endParaRPr lang="uk-UA" sz="2400" b="1" i="1"/>
          </a:p>
        </p:txBody>
      </p:sp>
      <p:pic>
        <p:nvPicPr>
          <p:cNvPr id="4" name="Содержимое 3" descr="3-13.jpg"/>
          <p:cNvPicPr>
            <a:picLocks noGrp="1" noChangeAspect="1"/>
          </p:cNvPicPr>
          <p:nvPr>
            <p:ph idx="1"/>
          </p:nvPr>
        </p:nvPicPr>
        <p:blipFill>
          <a:blip r:embed="rId2" cstate="print"/>
          <a:stretch>
            <a:fillRect/>
          </a:stretch>
        </p:blipFill>
        <p:spPr>
          <a:xfrm>
            <a:off x="4499992" y="3183263"/>
            <a:ext cx="4300755" cy="345871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23528" y="1268760"/>
            <a:ext cx="8496944" cy="1754326"/>
          </a:xfrm>
          <a:prstGeom prst="rect">
            <a:avLst/>
          </a:prstGeom>
          <a:noFill/>
        </p:spPr>
        <p:txBody>
          <a:bodyPr wrap="square" rtlCol="0">
            <a:spAutoFit/>
          </a:bodyPr>
          <a:lstStyle/>
          <a:p>
            <a:r>
              <a:rPr lang="ru-RU" smtClean="0"/>
              <a:t>Першим успіхом легіону УСС була перемога на горі Маківці 29 квітня — 3 травня 1915. Далі він визначався в боях під Болеховом, Галичем, Завадовом і Семиківцями.</a:t>
            </a:r>
          </a:p>
          <a:p>
            <a:r>
              <a:rPr lang="ru-RU" smtClean="0"/>
              <a:t>З літа 1915 УСС окопалися над р. Стрипою; там, у Соснові і на Веселій, перебували до серпня 1916. 9–21 серпня 1915 відповідно до розпоряджень австро-угорської військової команди та корпусної команди було утворено 1-й полк</a:t>
            </a:r>
            <a:endParaRPr lang="ru-RU"/>
          </a:p>
        </p:txBody>
      </p:sp>
      <p:sp>
        <p:nvSpPr>
          <p:cNvPr id="7" name="TextBox 6"/>
          <p:cNvSpPr txBox="1"/>
          <p:nvPr/>
        </p:nvSpPr>
        <p:spPr>
          <a:xfrm>
            <a:off x="395536" y="2996952"/>
            <a:ext cx="3888432" cy="2862322"/>
          </a:xfrm>
          <a:prstGeom prst="rect">
            <a:avLst/>
          </a:prstGeom>
          <a:noFill/>
        </p:spPr>
        <p:txBody>
          <a:bodyPr wrap="square" rtlCol="0">
            <a:spAutoFit/>
          </a:bodyPr>
          <a:lstStyle/>
          <a:p>
            <a:r>
              <a:rPr lang="ru-RU" smtClean="0"/>
              <a:t>Українських січових стрільців як самостійне військове з’єднання у складі двох куренів (батальйонів) під командуванням полковника (команданта) Григорія Коссака, з листопада 1916 — підполковник Антін Варивода, у серпні 1916 легіон переведено під Бережани, де він окопався на горбі Лисоня. </a:t>
            </a:r>
            <a:endParaRPr lang="ru-RU"/>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ppt_x</p:attrName>
                                        </p:attrNameLst>
                                      </p:cBhvr>
                                      <p:tavLst>
                                        <p:tav tm="0">
                                          <p:val>
                                            <p:strVal val="#ppt_x-.2"/>
                                          </p:val>
                                        </p:tav>
                                        <p:tav tm="100000">
                                          <p:val>
                                            <p:strVal val="#ppt_x"/>
                                          </p:val>
                                        </p:tav>
                                      </p:tavLst>
                                    </p:anim>
                                    <p:anim calcmode="lin" valueType="num">
                                      <p:cBhvr>
                                        <p:cTn id="2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nodeType="click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1"/>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1143000"/>
          </a:xfrm>
        </p:spPr>
        <p:txBody>
          <a:bodyPr>
            <a:normAutofit fontScale="90000"/>
          </a:bodyPr>
          <a:lstStyle/>
          <a:p>
            <a:pPr>
              <a:buFont typeface="Wingdings" pitchFamily="2" charset="2"/>
              <a:buChar char="v"/>
            </a:pPr>
            <a:r>
              <a:rPr lang="ru-RU" sz="2200" b="1" i="1" smtClean="0"/>
              <a:t>Бойовий шлях УСС: Соснів-Потутори</a:t>
            </a:r>
            <a:br>
              <a:rPr lang="ru-RU" sz="2200" b="1" i="1" smtClean="0"/>
            </a:br>
            <a:r>
              <a:rPr lang="ru-RU" sz="2200" b="1" i="1" smtClean="0"/>
              <a:t>(1916-1917)</a:t>
            </a:r>
            <a:r>
              <a:rPr lang="ru-RU" sz="2000" b="1" smtClean="0"/>
              <a:t/>
            </a:r>
            <a:br>
              <a:rPr lang="ru-RU" sz="2000" b="1" smtClean="0"/>
            </a:br>
            <a:r>
              <a:rPr lang="ru-RU" sz="2000" smtClean="0"/>
              <a:t/>
            </a:r>
            <a:br>
              <a:rPr lang="ru-RU" sz="2000" smtClean="0"/>
            </a:br>
            <a:endParaRPr lang="uk-UA" sz="2000"/>
          </a:p>
        </p:txBody>
      </p:sp>
      <p:pic>
        <p:nvPicPr>
          <p:cNvPr id="5" name="Содержимое 4" descr="4-12.jpg"/>
          <p:cNvPicPr>
            <a:picLocks noGrp="1" noChangeAspect="1"/>
          </p:cNvPicPr>
          <p:nvPr>
            <p:ph sz="half" idx="1"/>
          </p:nvPr>
        </p:nvPicPr>
        <p:blipFill>
          <a:blip r:embed="rId2" cstate="print"/>
          <a:stretch>
            <a:fillRect/>
          </a:stretch>
        </p:blipFill>
        <p:spPr>
          <a:xfrm>
            <a:off x="3989476" y="3429000"/>
            <a:ext cx="4846660" cy="3183507"/>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95536" y="980728"/>
            <a:ext cx="8748464" cy="2308324"/>
          </a:xfrm>
          <a:prstGeom prst="rect">
            <a:avLst/>
          </a:prstGeom>
          <a:noFill/>
        </p:spPr>
        <p:txBody>
          <a:bodyPr wrap="square" rtlCol="0">
            <a:spAutoFit/>
          </a:bodyPr>
          <a:lstStyle/>
          <a:p>
            <a:r>
              <a:rPr lang="ru-RU" smtClean="0"/>
              <a:t>Удруге відчутних втрат легіон УСС зазнав на початку липня 1917 в бою під Конюхами, під час т. зв. офензиви Керенського, коли в полон потрапив майже весь Легіон УСС. Від полону врятувалося близько 400 старшин і стрільців. З них, з Гуцульської сотні і доповнень з Коша УСС сформовано новий курінь УСС, який здійснив похід до р. Збруча, а в лютому 1918 вирушив у похід на Україну з австрійською окупаційною владою, був розташований на Херсонщині і приділений окупаційною владою до групи архікнязя Вільгельма Габсбурґа(полковника Василя Вишиваного). </a:t>
            </a:r>
            <a:endParaRPr lang="uk-UA"/>
          </a:p>
        </p:txBody>
      </p:sp>
      <p:sp>
        <p:nvSpPr>
          <p:cNvPr id="6" name="TextBox 5"/>
          <p:cNvSpPr txBox="1"/>
          <p:nvPr/>
        </p:nvSpPr>
        <p:spPr>
          <a:xfrm>
            <a:off x="467544" y="3284984"/>
            <a:ext cx="3312368" cy="2585323"/>
          </a:xfrm>
          <a:prstGeom prst="rect">
            <a:avLst/>
          </a:prstGeom>
          <a:noFill/>
        </p:spPr>
        <p:txBody>
          <a:bodyPr wrap="square" rtlCol="0">
            <a:spAutoFit/>
          </a:bodyPr>
          <a:lstStyle/>
          <a:p>
            <a:r>
              <a:rPr lang="ru-RU" smtClean="0"/>
              <a:t>Куренем командував до Збруча Дмитро Кренжаловський, після нього отаман Мирон Тарнавський (жовтень 1917 — 08.01.1918) і сотник Осип Микитка(08.01. — жовтень 1918) (до Листопадового чину).</a:t>
            </a:r>
            <a:endParaRPr lang="uk-UA"/>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ppt_x</p:attrName>
                                        </p:attrNameLst>
                                      </p:cBhvr>
                                      <p:tavLst>
                                        <p:tav tm="0">
                                          <p:val>
                                            <p:strVal val="#ppt_x-.2"/>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4-7.jpg"/>
          <p:cNvPicPr>
            <a:picLocks noGrp="1" noChangeAspect="1"/>
          </p:cNvPicPr>
          <p:nvPr>
            <p:ph sz="half" idx="1"/>
          </p:nvPr>
        </p:nvPicPr>
        <p:blipFill>
          <a:blip r:embed="rId2" cstate="print"/>
          <a:stretch>
            <a:fillRect/>
          </a:stretch>
        </p:blipFill>
        <p:spPr>
          <a:xfrm>
            <a:off x="971600" y="1052736"/>
            <a:ext cx="3395723" cy="5518051"/>
          </a:xfrm>
        </p:spPr>
      </p:pic>
      <p:pic>
        <p:nvPicPr>
          <p:cNvPr id="6" name="Содержимое 5" descr="4-15.jpg"/>
          <p:cNvPicPr>
            <a:picLocks noGrp="1" noChangeAspect="1"/>
          </p:cNvPicPr>
          <p:nvPr>
            <p:ph sz="half" idx="2"/>
          </p:nvPr>
        </p:nvPicPr>
        <p:blipFill>
          <a:blip r:embed="rId3" cstate="print"/>
          <a:stretch>
            <a:fillRect/>
          </a:stretch>
        </p:blipFill>
        <p:spPr>
          <a:xfrm>
            <a:off x="5076056" y="980728"/>
            <a:ext cx="3472820" cy="5531500"/>
          </a:xfr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0"/>
            <a:ext cx="8229600" cy="1143000"/>
          </a:xfrm>
        </p:spPr>
        <p:txBody>
          <a:bodyPr>
            <a:normAutofit/>
          </a:bodyPr>
          <a:lstStyle/>
          <a:p>
            <a:pPr>
              <a:buFont typeface="Wingdings" pitchFamily="2" charset="2"/>
              <a:buChar char="v"/>
            </a:pPr>
            <a:r>
              <a:rPr lang="uk-UA" sz="2400" b="1" i="1" smtClean="0"/>
              <a:t>Подальша доля УСС</a:t>
            </a:r>
            <a:endParaRPr lang="uk-UA" sz="2400" b="1" i="1"/>
          </a:p>
        </p:txBody>
      </p:sp>
      <p:sp>
        <p:nvSpPr>
          <p:cNvPr id="6" name="Содержимое 5"/>
          <p:cNvSpPr>
            <a:spLocks noGrp="1"/>
          </p:cNvSpPr>
          <p:nvPr>
            <p:ph sz="half" idx="1"/>
          </p:nvPr>
        </p:nvSpPr>
        <p:spPr>
          <a:xfrm>
            <a:off x="467544" y="1340768"/>
            <a:ext cx="5626968" cy="5086165"/>
          </a:xfrm>
          <a:solidFill>
            <a:schemeClr val="bg1"/>
          </a:solidFill>
        </p:spPr>
        <p:txBody>
          <a:bodyPr>
            <a:noAutofit/>
          </a:bodyPr>
          <a:lstStyle/>
          <a:p>
            <a:pPr algn="just"/>
            <a:r>
              <a:rPr lang="ru-RU" sz="1400" b="1" smtClean="0"/>
              <a:t>             5 вересня 1918 року на сторінках газети “Народня воля опубліковано звернення Головної Ради галицьких, буковинських та угорських українців в Києві, яка зважаючи на загрозу Українській Державі зовні та отримавши згоду уряду, ухвалила організувати знову січових стрільців і закликала всіх українців вступити до їх лав. </a:t>
            </a:r>
          </a:p>
          <a:p>
            <a:pPr algn="just">
              <a:buNone/>
            </a:pPr>
            <a:r>
              <a:rPr lang="ru-RU" sz="1400" b="1" smtClean="0"/>
              <a:t>              На початку жовтня 1918 формацію УСС переведено з Херсонщини на Буковину. Під час українсько-польських боїв за Львів Легіон УСС прибув до Львова щойно 3 листопада і вже не зміг змінити бойової ситуації в місті.</a:t>
            </a:r>
          </a:p>
          <a:p>
            <a:pPr algn="just">
              <a:buNone/>
            </a:pPr>
            <a:r>
              <a:rPr lang="ru-RU" sz="1400" b="1" smtClean="0"/>
              <a:t>              Далі Легіон УСС входив до складу групи «Схід» УГА і в січні 1919 був переформований на 1 бригаду УСС в складі одного, пізніше двох полків піхоти УСС, кінної сотні УСС, гарматного полку УСС і допомогових відділів. Командантом 1 бригади УСС був отаман Осип Букшований.</a:t>
            </a:r>
          </a:p>
          <a:p>
            <a:pPr algn="just">
              <a:buNone/>
            </a:pPr>
            <a:r>
              <a:rPr lang="ru-RU" sz="1400" b="1" smtClean="0"/>
              <a:t>              Поповнені українцями з російської армії, УСС сформували в Києві у листопаді 1917 Галицько-Буковинський курінь Січових Стрільців (СС), який згодом розгорнувся в полк СС, а далі в корпус і групу СС, що були однією з найкращих формацій української армії.</a:t>
            </a:r>
          </a:p>
          <a:p>
            <a:endParaRPr lang="uk-UA" sz="1400" b="1"/>
          </a:p>
        </p:txBody>
      </p:sp>
      <p:pic>
        <p:nvPicPr>
          <p:cNvPr id="8" name="Рисунок 7" descr="6-2.jpg"/>
          <p:cNvPicPr>
            <a:picLocks noChangeAspect="1"/>
          </p:cNvPicPr>
          <p:nvPr/>
        </p:nvPicPr>
        <p:blipFill>
          <a:blip r:embed="rId2" cstate="print"/>
          <a:stretch>
            <a:fillRect/>
          </a:stretch>
        </p:blipFill>
        <p:spPr>
          <a:xfrm>
            <a:off x="6372200" y="1412776"/>
            <a:ext cx="2487195" cy="38884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p:cTn id="13" dur="1000" fill="hold"/>
                                        <p:tgtEl>
                                          <p:spTgt spid="6">
                                            <p:bg/>
                                          </p:spTgt>
                                        </p:tgtEl>
                                        <p:attrNameLst>
                                          <p:attrName>ppt_x</p:attrName>
                                        </p:attrNameLst>
                                      </p:cBhvr>
                                      <p:tavLst>
                                        <p:tav tm="0">
                                          <p:val>
                                            <p:strVal val="#ppt_x-.2"/>
                                          </p:val>
                                        </p:tav>
                                        <p:tav tm="100000">
                                          <p:val>
                                            <p:strVal val="#ppt_x"/>
                                          </p:val>
                                        </p:tav>
                                      </p:tavLst>
                                    </p:anim>
                                    <p:anim calcmode="lin" valueType="num">
                                      <p:cBhvr>
                                        <p:cTn id="14" dur="1000" fill="hold"/>
                                        <p:tgtEl>
                                          <p:spTgt spid="6">
                                            <p:bg/>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bg/>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calcmode="lin" valueType="num">
                                      <p:cBhvr>
                                        <p:cTn id="20"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p:cTn id="27"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 calcmode="lin" valueType="num">
                                      <p:cBhvr>
                                        <p:cTn id="34"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p:cTn id="41"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42"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3" dur="1000"/>
                                        <p:tgtEl>
                                          <p:spTgt spid="6">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heckerboard(across)">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rmAutofit/>
          </a:bodyPr>
          <a:lstStyle/>
          <a:p>
            <a:pPr>
              <a:buFont typeface="Wingdings" pitchFamily="2" charset="2"/>
              <a:buChar char="v"/>
            </a:pPr>
            <a:r>
              <a:rPr lang="uk-UA" sz="2400" b="1" i="1" smtClean="0"/>
              <a:t>Жінки в УСС</a:t>
            </a:r>
            <a:endParaRPr lang="uk-UA" sz="2400" b="1" i="1"/>
          </a:p>
        </p:txBody>
      </p:sp>
      <p:pic>
        <p:nvPicPr>
          <p:cNvPr id="5" name="Содержимое 4" descr="5-12.jpg"/>
          <p:cNvPicPr>
            <a:picLocks noGrp="1" noChangeAspect="1"/>
          </p:cNvPicPr>
          <p:nvPr>
            <p:ph sz="half" idx="1"/>
          </p:nvPr>
        </p:nvPicPr>
        <p:blipFill>
          <a:blip r:embed="rId2" cstate="print"/>
          <a:stretch>
            <a:fillRect/>
          </a:stretch>
        </p:blipFill>
        <p:spPr>
          <a:xfrm>
            <a:off x="1115616" y="1628800"/>
            <a:ext cx="6921974" cy="485304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6672"/>
            <a:ext cx="8305800" cy="1143000"/>
          </a:xfrm>
        </p:spPr>
        <p:txBody>
          <a:bodyPr>
            <a:normAutofit/>
          </a:bodyPr>
          <a:lstStyle/>
          <a:p>
            <a:pPr>
              <a:buClr>
                <a:schemeClr val="accent2"/>
              </a:buClr>
              <a:buFont typeface="Wingdings" pitchFamily="2" charset="2"/>
              <a:buChar char="v"/>
            </a:pPr>
            <a:r>
              <a:rPr lang="uk-UA" sz="2400" b="1" smtClean="0"/>
              <a:t> Стисла</a:t>
            </a:r>
            <a:r>
              <a:rPr lang="ru-RU" sz="2400" b="1" smtClean="0"/>
              <a:t> </a:t>
            </a:r>
            <a:r>
              <a:rPr lang="uk-UA" sz="2400" b="1" smtClean="0"/>
              <a:t>історія Легіону Українських Січових Стрільців</a:t>
            </a:r>
            <a:r>
              <a:rPr lang="uk-UA" sz="2000" b="1" smtClean="0"/>
              <a:t/>
            </a:r>
            <a:br>
              <a:rPr lang="uk-UA" sz="2000" b="1" smtClean="0"/>
            </a:br>
            <a:endParaRPr lang="uk-UA" sz="2000"/>
          </a:p>
        </p:txBody>
      </p:sp>
      <p:sp>
        <p:nvSpPr>
          <p:cNvPr id="10" name="Прямоугольник 9"/>
          <p:cNvSpPr/>
          <p:nvPr/>
        </p:nvSpPr>
        <p:spPr>
          <a:xfrm>
            <a:off x="611560" y="1700808"/>
            <a:ext cx="7848872"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chemeClr val="accent2"/>
              </a:buClr>
              <a:buFont typeface="Arial" pitchFamily="34" charset="0"/>
              <a:buChar char="•"/>
            </a:pPr>
            <a:r>
              <a:rPr lang="ru-RU" sz="1600" smtClean="0">
                <a:solidFill>
                  <a:srgbClr val="333300"/>
                </a:solidFill>
                <a:latin typeface="Arial"/>
              </a:rPr>
              <a:t>    </a:t>
            </a:r>
            <a:r>
              <a:rPr lang="ru-RU" sz="1600" b="1" smtClean="0">
                <a:solidFill>
                  <a:srgbClr val="333300"/>
                </a:solidFill>
                <a:latin typeface="Arial"/>
              </a:rPr>
              <a:t>Унікальну добровольчу військову формацію, що в майбутньому назавжди була пов'язана з назвою «Українські Січові Стрільці», було засновано в серпні 1914 року, з початком Великої Війни. Формувався Український Легіон на підставі Імператорського патенту 1851 року, згідно якого кожен дворянин габсбургської монархії мав можливість створити добровільну військову формацію, озброїти та спорядити її, особисто очолити та надати для війська суверена</a:t>
            </a:r>
            <a:r>
              <a:rPr lang="ru-RU" sz="1400" b="1" smtClean="0">
                <a:solidFill>
                  <a:srgbClr val="333300"/>
                </a:solidFill>
                <a:latin typeface="Arial"/>
              </a:rPr>
              <a:t>. </a:t>
            </a:r>
          </a:p>
          <a:p>
            <a:pPr algn="just"/>
            <a:endParaRPr lang="ru-RU" sz="1400" b="1" smtClean="0">
              <a:solidFill>
                <a:srgbClr val="333300"/>
              </a:solidFill>
              <a:latin typeface="Arial"/>
            </a:endParaRPr>
          </a:p>
        </p:txBody>
      </p:sp>
      <p:pic>
        <p:nvPicPr>
          <p:cNvPr id="4" name="Рисунок 3" descr="4-9.jpg"/>
          <p:cNvPicPr>
            <a:picLocks noChangeAspect="1"/>
          </p:cNvPicPr>
          <p:nvPr/>
        </p:nvPicPr>
        <p:blipFill>
          <a:blip r:embed="rId2" cstate="print"/>
          <a:stretch>
            <a:fillRect/>
          </a:stretch>
        </p:blipFill>
        <p:spPr>
          <a:xfrm rot="21087897">
            <a:off x="794613" y="3458704"/>
            <a:ext cx="4490822" cy="2801899"/>
          </a:xfrm>
          <a:prstGeom prst="rect">
            <a:avLst/>
          </a:prstGeom>
          <a:ln>
            <a:noFill/>
          </a:ln>
          <a:effectLst>
            <a:outerShdw blurRad="292100" dist="139700" dir="2700000" algn="tl" rotWithShape="0">
              <a:srgbClr val="333333">
                <a:alpha val="65000"/>
              </a:srgbClr>
            </a:outerShdw>
          </a:effectLst>
        </p:spPr>
      </p:pic>
      <p:pic>
        <p:nvPicPr>
          <p:cNvPr id="6" name="Рисунок 5" descr="3-9.jpg"/>
          <p:cNvPicPr>
            <a:picLocks noChangeAspect="1"/>
          </p:cNvPicPr>
          <p:nvPr/>
        </p:nvPicPr>
        <p:blipFill>
          <a:blip r:embed="rId3" cstate="print"/>
          <a:stretch>
            <a:fillRect/>
          </a:stretch>
        </p:blipFill>
        <p:spPr>
          <a:xfrm rot="556813">
            <a:off x="6048199" y="3134235"/>
            <a:ext cx="1969292" cy="328593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ppt_x</p:attrName>
                                        </p:attrNameLst>
                                      </p:cBhvr>
                                      <p:tavLst>
                                        <p:tav tm="0">
                                          <p:val>
                                            <p:strVal val="#ppt_x-.2"/>
                                          </p:val>
                                        </p:tav>
                                        <p:tav tm="100000">
                                          <p:val>
                                            <p:strVal val="#ppt_x"/>
                                          </p:val>
                                        </p:tav>
                                      </p:tavLst>
                                    </p:anim>
                                    <p:anim calcmode="lin" valueType="num">
                                      <p:cBhvr>
                                        <p:cTn id="1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5-1.jpg"/>
          <p:cNvPicPr>
            <a:picLocks noGrp="1" noChangeAspect="1"/>
          </p:cNvPicPr>
          <p:nvPr>
            <p:ph sz="half" idx="1"/>
          </p:nvPr>
        </p:nvPicPr>
        <p:blipFill>
          <a:blip r:embed="rId2" cstate="print"/>
          <a:stretch>
            <a:fillRect/>
          </a:stretch>
        </p:blipFill>
        <p:spPr>
          <a:xfrm>
            <a:off x="683568" y="1052736"/>
            <a:ext cx="3515274" cy="5374035"/>
          </a:xfrm>
        </p:spPr>
      </p:pic>
      <p:pic>
        <p:nvPicPr>
          <p:cNvPr id="6" name="Содержимое 5" descr="5-11.jpg"/>
          <p:cNvPicPr>
            <a:picLocks noGrp="1" noChangeAspect="1"/>
          </p:cNvPicPr>
          <p:nvPr>
            <p:ph sz="half" idx="2"/>
          </p:nvPr>
        </p:nvPicPr>
        <p:blipFill>
          <a:blip r:embed="rId3" cstate="print"/>
          <a:stretch>
            <a:fillRect/>
          </a:stretch>
        </p:blipFill>
        <p:spPr>
          <a:xfrm>
            <a:off x="4860032" y="1196752"/>
            <a:ext cx="3301886" cy="51462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6 7.03978E-6 L 0.4724 7.03978E-6 " pathEditMode="relative" ptsTypes="AA">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33333E-6 4.79186E-6 L -0.4882 4.79186E-6 " pathEditMode="relative" ptsTypes="AA">
                                      <p:cBhvr>
                                        <p:cTn id="10"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26-PB105078-s.jpg"/>
          <p:cNvPicPr>
            <a:picLocks noChangeAspect="1"/>
          </p:cNvPicPr>
          <p:nvPr/>
        </p:nvPicPr>
        <p:blipFill>
          <a:blip r:embed="rId2" cstate="print"/>
          <a:stretch>
            <a:fillRect/>
          </a:stretch>
        </p:blipFill>
        <p:spPr>
          <a:xfrm>
            <a:off x="7236296" y="3645024"/>
            <a:ext cx="1352550" cy="1352550"/>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467544" y="548680"/>
            <a:ext cx="8229600" cy="1143000"/>
          </a:xfrm>
        </p:spPr>
        <p:txBody>
          <a:bodyPr>
            <a:normAutofit/>
          </a:bodyPr>
          <a:lstStyle/>
          <a:p>
            <a:pPr>
              <a:buFont typeface="Wingdings" pitchFamily="2" charset="2"/>
              <a:buChar char="v"/>
            </a:pPr>
            <a:r>
              <a:rPr lang="ru-RU" sz="2400" b="1" smtClean="0"/>
              <a:t>Фалеристична спадщина УСС</a:t>
            </a:r>
            <a:br>
              <a:rPr lang="ru-RU" sz="2400" b="1" smtClean="0"/>
            </a:br>
            <a:endParaRPr lang="uk-UA" sz="2400" b="1" i="1"/>
          </a:p>
        </p:txBody>
      </p:sp>
      <p:pic>
        <p:nvPicPr>
          <p:cNvPr id="5" name="Содержимое 4" descr="1-PB104935-s.jpg"/>
          <p:cNvPicPr>
            <a:picLocks noGrp="1" noChangeAspect="1"/>
          </p:cNvPicPr>
          <p:nvPr>
            <p:ph sz="half" idx="2"/>
          </p:nvPr>
        </p:nvPicPr>
        <p:blipFill>
          <a:blip r:embed="rId3" cstate="print"/>
          <a:stretch>
            <a:fillRect/>
          </a:stretch>
        </p:blipFill>
        <p:spPr>
          <a:xfrm>
            <a:off x="2123728" y="4797152"/>
            <a:ext cx="1352550" cy="1352550"/>
          </a:xfrm>
          <a:prstGeom prst="rect">
            <a:avLst/>
          </a:prstGeom>
          <a:ln>
            <a:noFill/>
          </a:ln>
          <a:effectLst>
            <a:outerShdw blurRad="292100" dist="139700" dir="2700000" algn="tl" rotWithShape="0">
              <a:srgbClr val="333333">
                <a:alpha val="65000"/>
              </a:srgbClr>
            </a:outerShdw>
          </a:effectLst>
        </p:spPr>
      </p:pic>
      <p:pic>
        <p:nvPicPr>
          <p:cNvPr id="6" name="Рисунок 5" descr="13-PB104947-s.jpg"/>
          <p:cNvPicPr>
            <a:picLocks noChangeAspect="1"/>
          </p:cNvPicPr>
          <p:nvPr/>
        </p:nvPicPr>
        <p:blipFill>
          <a:blip r:embed="rId4" cstate="print"/>
          <a:stretch>
            <a:fillRect/>
          </a:stretch>
        </p:blipFill>
        <p:spPr>
          <a:xfrm>
            <a:off x="2051720" y="2564904"/>
            <a:ext cx="1352550" cy="1352550"/>
          </a:xfrm>
          <a:prstGeom prst="rect">
            <a:avLst/>
          </a:prstGeom>
          <a:ln>
            <a:noFill/>
          </a:ln>
          <a:effectLst>
            <a:outerShdw blurRad="292100" dist="139700" dir="2700000" algn="tl" rotWithShape="0">
              <a:srgbClr val="333333">
                <a:alpha val="65000"/>
              </a:srgbClr>
            </a:outerShdw>
          </a:effectLst>
        </p:spPr>
      </p:pic>
      <p:pic>
        <p:nvPicPr>
          <p:cNvPr id="7" name="Рисунок 6" descr="3f-a-s.jpg"/>
          <p:cNvPicPr>
            <a:picLocks noChangeAspect="1"/>
          </p:cNvPicPr>
          <p:nvPr/>
        </p:nvPicPr>
        <p:blipFill>
          <a:blip r:embed="rId5" cstate="print"/>
          <a:stretch>
            <a:fillRect/>
          </a:stretch>
        </p:blipFill>
        <p:spPr>
          <a:xfrm>
            <a:off x="3707904" y="1700808"/>
            <a:ext cx="1352550" cy="1352550"/>
          </a:xfrm>
          <a:prstGeom prst="rect">
            <a:avLst/>
          </a:prstGeom>
          <a:ln>
            <a:noFill/>
          </a:ln>
          <a:effectLst>
            <a:outerShdw blurRad="292100" dist="139700" dir="2700000" algn="tl" rotWithShape="0">
              <a:srgbClr val="333333">
                <a:alpha val="65000"/>
              </a:srgbClr>
            </a:outerShdw>
          </a:effectLst>
        </p:spPr>
      </p:pic>
      <p:pic>
        <p:nvPicPr>
          <p:cNvPr id="8" name="Рисунок 7" descr="8-PB105131-s.jpg"/>
          <p:cNvPicPr>
            <a:picLocks noChangeAspect="1"/>
          </p:cNvPicPr>
          <p:nvPr/>
        </p:nvPicPr>
        <p:blipFill>
          <a:blip r:embed="rId6" cstate="print"/>
          <a:stretch>
            <a:fillRect/>
          </a:stretch>
        </p:blipFill>
        <p:spPr>
          <a:xfrm>
            <a:off x="5436096" y="2492896"/>
            <a:ext cx="1352550" cy="1352550"/>
          </a:xfrm>
          <a:prstGeom prst="rect">
            <a:avLst/>
          </a:prstGeom>
          <a:ln>
            <a:noFill/>
          </a:ln>
          <a:effectLst>
            <a:outerShdw blurRad="292100" dist="139700" dir="2700000" algn="tl" rotWithShape="0">
              <a:srgbClr val="333333">
                <a:alpha val="65000"/>
              </a:srgbClr>
            </a:outerShdw>
          </a:effectLst>
        </p:spPr>
      </p:pic>
      <p:pic>
        <p:nvPicPr>
          <p:cNvPr id="10" name="Рисунок 9" descr="15-s.jpg"/>
          <p:cNvPicPr>
            <a:picLocks noChangeAspect="1"/>
          </p:cNvPicPr>
          <p:nvPr/>
        </p:nvPicPr>
        <p:blipFill>
          <a:blip r:embed="rId7" cstate="print"/>
          <a:stretch>
            <a:fillRect/>
          </a:stretch>
        </p:blipFill>
        <p:spPr>
          <a:xfrm>
            <a:off x="5508104" y="4869160"/>
            <a:ext cx="1076325" cy="1352550"/>
          </a:xfrm>
          <a:prstGeom prst="rect">
            <a:avLst/>
          </a:prstGeom>
          <a:ln>
            <a:noFill/>
          </a:ln>
          <a:effectLst>
            <a:outerShdw blurRad="292100" dist="139700" dir="2700000" algn="tl" rotWithShape="0">
              <a:srgbClr val="333333">
                <a:alpha val="65000"/>
              </a:srgbClr>
            </a:outerShdw>
          </a:effectLst>
        </p:spPr>
      </p:pic>
      <p:pic>
        <p:nvPicPr>
          <p:cNvPr id="11" name="Рисунок 10" descr="33-s.jpg"/>
          <p:cNvPicPr>
            <a:picLocks noChangeAspect="1"/>
          </p:cNvPicPr>
          <p:nvPr/>
        </p:nvPicPr>
        <p:blipFill>
          <a:blip r:embed="rId8" cstate="print"/>
          <a:stretch>
            <a:fillRect/>
          </a:stretch>
        </p:blipFill>
        <p:spPr>
          <a:xfrm>
            <a:off x="3851920" y="3717032"/>
            <a:ext cx="1219200" cy="1352550"/>
          </a:xfrm>
          <a:prstGeom prst="rect">
            <a:avLst/>
          </a:prstGeom>
          <a:ln>
            <a:noFill/>
          </a:ln>
          <a:effectLst>
            <a:outerShdw blurRad="292100" dist="139700" dir="2700000" algn="tl" rotWithShape="0">
              <a:srgbClr val="333333">
                <a:alpha val="65000"/>
              </a:srgbClr>
            </a:outerShdw>
          </a:effectLst>
        </p:spPr>
      </p:pic>
      <p:pic>
        <p:nvPicPr>
          <p:cNvPr id="12" name="Рисунок 11" descr="6-PC165473-s.jpg"/>
          <p:cNvPicPr>
            <a:picLocks noChangeAspect="1"/>
          </p:cNvPicPr>
          <p:nvPr/>
        </p:nvPicPr>
        <p:blipFill>
          <a:blip r:embed="rId9" cstate="print"/>
          <a:stretch>
            <a:fillRect/>
          </a:stretch>
        </p:blipFill>
        <p:spPr>
          <a:xfrm>
            <a:off x="395536" y="3645024"/>
            <a:ext cx="1352550" cy="1352550"/>
          </a:xfrm>
          <a:prstGeom prst="rect">
            <a:avLst/>
          </a:prstGeom>
          <a:ln>
            <a:noFill/>
          </a:ln>
          <a:effectLst>
            <a:outerShdw blurRad="292100" dist="139700" dir="2700000" algn="tl" rotWithShape="0">
              <a:srgbClr val="333333">
                <a:alpha val="65000"/>
              </a:srgbClr>
            </a:outerShdw>
          </a:effectLst>
        </p:spPr>
      </p:pic>
      <p:pic>
        <p:nvPicPr>
          <p:cNvPr id="13" name="Рисунок 12" descr="15-PB105141-s.jpg"/>
          <p:cNvPicPr>
            <a:picLocks noChangeAspect="1"/>
          </p:cNvPicPr>
          <p:nvPr/>
        </p:nvPicPr>
        <p:blipFill>
          <a:blip r:embed="rId10" cstate="print"/>
          <a:stretch>
            <a:fillRect/>
          </a:stretch>
        </p:blipFill>
        <p:spPr>
          <a:xfrm>
            <a:off x="7236296" y="1772816"/>
            <a:ext cx="1352550" cy="1352550"/>
          </a:xfrm>
          <a:prstGeom prst="rect">
            <a:avLst/>
          </a:prstGeom>
          <a:ln>
            <a:noFill/>
          </a:ln>
          <a:effectLst>
            <a:outerShdw blurRad="292100" dist="139700" dir="2700000" algn="tl" rotWithShape="0">
              <a:srgbClr val="333333">
                <a:alpha val="65000"/>
              </a:srgbClr>
            </a:outerShdw>
          </a:effectLst>
        </p:spPr>
      </p:pic>
      <p:pic>
        <p:nvPicPr>
          <p:cNvPr id="14" name="Рисунок 13" descr="10-PB104999-s.jpg"/>
          <p:cNvPicPr>
            <a:picLocks noChangeAspect="1"/>
          </p:cNvPicPr>
          <p:nvPr/>
        </p:nvPicPr>
        <p:blipFill>
          <a:blip r:embed="rId11" cstate="print"/>
          <a:stretch>
            <a:fillRect/>
          </a:stretch>
        </p:blipFill>
        <p:spPr>
          <a:xfrm>
            <a:off x="395536" y="1700808"/>
            <a:ext cx="1352550" cy="13525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500" fill="hold"/>
                                        <p:tgtEl>
                                          <p:spTgt spid="2"/>
                                        </p:tgtEl>
                                        <p:attrNameLst>
                                          <p:attrName>ppt_x</p:attrName>
                                        </p:attrNameLst>
                                      </p:cBhvr>
                                      <p:tavLst>
                                        <p:tav tm="0">
                                          <p:val>
                                            <p:strVal val="#ppt_x"/>
                                          </p:val>
                                        </p:tav>
                                        <p:tav tm="100000">
                                          <p:val>
                                            <p:strVal val="#ppt_x"/>
                                          </p:val>
                                        </p:tav>
                                      </p:tavLst>
                                    </p:anim>
                                    <p:anim calcmode="lin" valueType="num">
                                      <p:cBhvr additive="base">
                                        <p:cTn id="6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endParaRPr lang="uk-UA" smtClean="0"/>
          </a:p>
          <a:p>
            <a:pPr>
              <a:buNone/>
            </a:pPr>
            <a:endParaRPr lang="uk-UA" smtClean="0"/>
          </a:p>
          <a:p>
            <a:pPr>
              <a:buNone/>
            </a:pPr>
            <a:endParaRPr lang="uk-UA" smtClean="0"/>
          </a:p>
          <a:p>
            <a:pPr>
              <a:buNone/>
            </a:pPr>
            <a:r>
              <a:rPr lang="uk-UA" smtClean="0"/>
              <a:t>                      </a:t>
            </a:r>
            <a:endParaRPr lang="uk-UA"/>
          </a:p>
        </p:txBody>
      </p:sp>
      <p:sp>
        <p:nvSpPr>
          <p:cNvPr id="4" name="Прямоугольник 3"/>
          <p:cNvSpPr/>
          <p:nvPr/>
        </p:nvSpPr>
        <p:spPr>
          <a:xfrm>
            <a:off x="979541" y="2967335"/>
            <a:ext cx="7184916" cy="923330"/>
          </a:xfrm>
          <a:prstGeom prst="rect">
            <a:avLst/>
          </a:prstGeom>
          <a:noFill/>
        </p:spPr>
        <p:txBody>
          <a:bodyPr wrap="none" lIns="91440" tIns="45720" rIns="91440" bIns="45720">
            <a:prstTxWarp prst="textSto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5400" b="1"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uk-UA" sz="5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Дякую за увагу!</a:t>
            </a:r>
            <a:endParaRPr lang="uk-UA" sz="5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4">
                                            <p:txEl>
                                              <p:pRg st="0" end="0"/>
                                            </p:txEl>
                                          </p:spTgt>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5" presetClass="emph" presetSubtype="1" nodeType="clickEffect">
                                  <p:stCondLst>
                                    <p:cond delay="0"/>
                                  </p:stCondLst>
                                  <p:childTnLst>
                                    <p:set>
                                      <p:cBhvr override="childStyle">
                                        <p:cTn id="10" dur="indefinite"/>
                                        <p:tgtEl>
                                          <p:spTgt spid="4">
                                            <p:txEl>
                                              <p:pRg st="0" end="0"/>
                                            </p:txEl>
                                          </p:spTgt>
                                        </p:tgtEl>
                                        <p:attrNameLst>
                                          <p:attrName>style.fontStyle</p:attrName>
                                        </p:attrNameLst>
                                      </p:cBhvr>
                                      <p:to>
                                        <p:strVal val="normal"/>
                                      </p:to>
                                    </p:set>
                                    <p:set>
                                      <p:cBhvr override="childStyle">
                                        <p:cTn id="11" dur="indefinite"/>
                                        <p:tgtEl>
                                          <p:spTgt spid="4">
                                            <p:txEl>
                                              <p:pRg st="0" end="0"/>
                                            </p:txEl>
                                          </p:spTgt>
                                        </p:tgtEl>
                                        <p:attrNameLst>
                                          <p:attrName>style.fontWeight</p:attrName>
                                        </p:attrNameLst>
                                      </p:cBhvr>
                                      <p:to>
                                        <p:strVal val="bold"/>
                                      </p:to>
                                    </p:set>
                                    <p:set>
                                      <p:cBhvr override="childStyle">
                                        <p:cTn id="12" dur="indefinite"/>
                                        <p:tgtEl>
                                          <p:spTgt spid="4">
                                            <p:txEl>
                                              <p:pRg st="0" end="0"/>
                                            </p:txEl>
                                          </p:spTgt>
                                        </p:tgtEl>
                                        <p:attrNameLst>
                                          <p:attrName>style.textDecorationUnderline</p:attrName>
                                        </p:attrNameLst>
                                      </p:cBhvr>
                                      <p:to>
                                        <p:strVal val="false"/>
                                      </p:to>
                                    </p:set>
                                  </p:childTnLst>
                                </p:cTn>
                              </p:par>
                            </p:childTnLst>
                          </p:cTn>
                        </p:par>
                      </p:childTnLst>
                    </p:cTn>
                  </p:par>
                  <p:par>
                    <p:cTn id="13" fill="hold">
                      <p:stCondLst>
                        <p:cond delay="indefinite"/>
                      </p:stCondLst>
                      <p:childTnLst>
                        <p:par>
                          <p:cTn id="14" fill="hold">
                            <p:stCondLst>
                              <p:cond delay="0"/>
                            </p:stCondLst>
                            <p:childTnLst>
                              <p:par>
                                <p:cTn id="15" presetID="4" presetClass="emph" presetSubtype="2" fill="hold" nodeType="clickEffect">
                                  <p:stCondLst>
                                    <p:cond delay="0"/>
                                  </p:stCondLst>
                                  <p:childTnLst>
                                    <p:anim to="1.5" calcmode="lin" valueType="num">
                                      <p:cBhvr override="childStyle">
                                        <p:cTn id="16" dur="2000" fill="hold"/>
                                        <p:tgtEl>
                                          <p:spTgt spid="4">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916832"/>
            <a:ext cx="7704856" cy="1152128"/>
          </a:xfrm>
        </p:spPr>
        <p:txBody>
          <a:bodyPr>
            <a:noAutofit/>
          </a:bodyPr>
          <a:lstStyle/>
          <a:p>
            <a:pPr algn="just">
              <a:buClr>
                <a:schemeClr val="accent2"/>
              </a:buClr>
              <a:buFont typeface="Arial" pitchFamily="34" charset="0"/>
              <a:buChar char="•"/>
            </a:pPr>
            <a:r>
              <a:rPr lang="ru-RU" sz="1800" b="1" smtClean="0">
                <a:solidFill>
                  <a:schemeClr val="tx1"/>
                </a:solidFill>
              </a:rPr>
              <a:t>    Українці складали переважно незаможне сільсько-господарське населення Східної Галичини Австрійської імперії, тому вони не змогли, на відміну від поляків, створити потужне з'єднання, придбати найсучаснішу зброю, між іншим й гармати. Але їх завзятий дух, неабиякі хоробрість та відданість, готовність до самопожертви спіткали прихільність наслідника престолу ерцгерцога Карла й він особисто прилучився до того, щоб українська частина з чисто добровольчої формації перетворилася на підрозділ на засадах регулярного війська.</a:t>
            </a:r>
            <a:endParaRPr lang="uk-UA" sz="1800" b="1">
              <a:solidFill>
                <a:schemeClr val="tx1"/>
              </a:solidFill>
            </a:endParaRPr>
          </a:p>
        </p:txBody>
      </p:sp>
      <p:pic>
        <p:nvPicPr>
          <p:cNvPr id="5" name="Рисунок 4" descr="Українські_січові_стрільці_(Ukrainian_Sich_Riflemen)_flag.jpg"/>
          <p:cNvPicPr>
            <a:picLocks noChangeAspect="1"/>
          </p:cNvPicPr>
          <p:nvPr/>
        </p:nvPicPr>
        <p:blipFill>
          <a:blip r:embed="rId2" cstate="print"/>
          <a:stretch>
            <a:fillRect/>
          </a:stretch>
        </p:blipFill>
        <p:spPr>
          <a:xfrm>
            <a:off x="323528" y="3140969"/>
            <a:ext cx="5504885" cy="2376263"/>
          </a:xfrm>
          <a:prstGeom prst="rect">
            <a:avLst/>
          </a:prstGeom>
        </p:spPr>
      </p:pic>
      <p:sp>
        <p:nvSpPr>
          <p:cNvPr id="6" name="Прямоугольник 5"/>
          <p:cNvSpPr/>
          <p:nvPr/>
        </p:nvSpPr>
        <p:spPr>
          <a:xfrm>
            <a:off x="755576" y="5517232"/>
            <a:ext cx="432048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i="1" smtClean="0">
                <a:solidFill>
                  <a:schemeClr val="tx1"/>
                </a:solidFill>
              </a:rPr>
              <a:t>Прапор УСС</a:t>
            </a:r>
            <a:endParaRPr lang="uk-UA" sz="1600" i="1">
              <a:solidFill>
                <a:schemeClr val="tx1"/>
              </a:solidFill>
            </a:endParaRPr>
          </a:p>
        </p:txBody>
      </p:sp>
      <p:pic>
        <p:nvPicPr>
          <p:cNvPr id="8" name="Рисунок 7" descr="200px-USS_kokarda.jpg"/>
          <p:cNvPicPr>
            <a:picLocks noChangeAspect="1"/>
          </p:cNvPicPr>
          <p:nvPr/>
        </p:nvPicPr>
        <p:blipFill>
          <a:blip r:embed="rId3" cstate="print"/>
          <a:stretch>
            <a:fillRect/>
          </a:stretch>
        </p:blipFill>
        <p:spPr>
          <a:xfrm>
            <a:off x="6444208" y="3068960"/>
            <a:ext cx="1905000" cy="1905000"/>
          </a:xfrm>
          <a:prstGeom prst="rect">
            <a:avLst/>
          </a:prstGeom>
        </p:spPr>
      </p:pic>
      <p:sp>
        <p:nvSpPr>
          <p:cNvPr id="9" name="Прямоугольник 8"/>
          <p:cNvSpPr/>
          <p:nvPr/>
        </p:nvSpPr>
        <p:spPr>
          <a:xfrm>
            <a:off x="6516216" y="5013176"/>
            <a:ext cx="1800200"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i="1" smtClean="0">
                <a:solidFill>
                  <a:schemeClr val="tx1"/>
                </a:solidFill>
              </a:rPr>
              <a:t>“Руський лев” на каркаді УСС</a:t>
            </a:r>
            <a:endParaRPr lang="uk-UA" sz="1600" i="1">
              <a:solidFill>
                <a:schemeClr val="tx1"/>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908720"/>
            <a:ext cx="8136904" cy="2520280"/>
          </a:xfrm>
        </p:spPr>
        <p:txBody>
          <a:bodyPr>
            <a:normAutofit lnSpcReduction="10000"/>
          </a:bodyPr>
          <a:lstStyle/>
          <a:p>
            <a:pPr algn="just">
              <a:buFont typeface="Arial" pitchFamily="34" charset="0"/>
              <a:buChar char="•"/>
            </a:pPr>
            <a:r>
              <a:rPr lang="ru-RU" sz="1800" b="1" smtClean="0"/>
              <a:t>           Датою створення Легіону Українських Січових Стрільців є 6 серпня 1914 року, коли Головна Українська Рада та Українська Боєва Управа проголосили маніфест, в якому закликали гуртуватися під знаменами Українських Січових Стрільців для створення добровільного військового підрозділу — Легіону. Він, як і всі інши добровольчі військові формації (наприклад — Легіони Польські, Тірольський Штандшютц тощо) увійшов до складу австрійського ландштурму й відповідно підпорядковувався австрійському Міністерству оборони.</a:t>
            </a:r>
            <a:endParaRPr lang="uk-UA" sz="1800" b="1"/>
          </a:p>
        </p:txBody>
      </p:sp>
      <p:pic>
        <p:nvPicPr>
          <p:cNvPr id="4" name="Рисунок 3" descr="3-1.jpg"/>
          <p:cNvPicPr>
            <a:picLocks noChangeAspect="1"/>
          </p:cNvPicPr>
          <p:nvPr/>
        </p:nvPicPr>
        <p:blipFill>
          <a:blip r:embed="rId2" cstate="print"/>
          <a:stretch>
            <a:fillRect/>
          </a:stretch>
        </p:blipFill>
        <p:spPr>
          <a:xfrm rot="21122242">
            <a:off x="1209091" y="3339570"/>
            <a:ext cx="4093078" cy="2674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4211960" y="6093296"/>
            <a:ext cx="273630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i="1" smtClean="0">
                <a:solidFill>
                  <a:schemeClr val="tx1"/>
                </a:solidFill>
              </a:rPr>
              <a:t>Сотня Мельника над Золотою липою</a:t>
            </a:r>
            <a:endParaRPr lang="uk-UA" sz="1600" i="1">
              <a:solidFill>
                <a:schemeClr val="tx1"/>
              </a:solidFill>
            </a:endParaRPr>
          </a:p>
        </p:txBody>
      </p:sp>
      <p:pic>
        <p:nvPicPr>
          <p:cNvPr id="6" name="Рисунок 5" descr="3-10.jpg"/>
          <p:cNvPicPr>
            <a:picLocks noChangeAspect="1"/>
          </p:cNvPicPr>
          <p:nvPr/>
        </p:nvPicPr>
        <p:blipFill>
          <a:blip r:embed="rId3" cstate="print"/>
          <a:stretch>
            <a:fillRect/>
          </a:stretch>
        </p:blipFill>
        <p:spPr>
          <a:xfrm rot="371630">
            <a:off x="6876256" y="3284984"/>
            <a:ext cx="1909836" cy="30805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half" idx="2"/>
          </p:nvPr>
        </p:nvSpPr>
        <p:spPr>
          <a:xfrm>
            <a:off x="395536" y="764704"/>
            <a:ext cx="2520280" cy="864096"/>
          </a:xfrm>
        </p:spPr>
        <p:txBody>
          <a:bodyPr>
            <a:noAutofit/>
          </a:bodyPr>
          <a:lstStyle/>
          <a:p>
            <a:pPr>
              <a:buFont typeface="Arial" pitchFamily="34" charset="0"/>
              <a:buChar char="•"/>
            </a:pPr>
            <a:r>
              <a:rPr lang="ru-RU" sz="2000" b="1" smtClean="0"/>
              <a:t>  </a:t>
            </a:r>
            <a:r>
              <a:rPr lang="ru-RU" sz="2000" b="1" i="1" smtClean="0">
                <a:solidFill>
                  <a:schemeClr val="accent2"/>
                </a:solidFill>
              </a:rPr>
              <a:t>Перші усуси    поранені в боях</a:t>
            </a:r>
          </a:p>
          <a:p>
            <a:r>
              <a:rPr lang="ru-RU" sz="1800" smtClean="0"/>
              <a:t/>
            </a:r>
            <a:br>
              <a:rPr lang="ru-RU" sz="1800" smtClean="0"/>
            </a:br>
            <a:r>
              <a:rPr lang="ru-RU" sz="1800" i="1" smtClean="0"/>
              <a:t>Видно, що на першому етапі існування Легіону грошей вистачило лише на купівлю застарілих кольорових одностроїв угорського гонведу. Проте січові санітари носять сучасні однострої ландверу та спільної армії із захистного матеріалу сіро-синього кольору</a:t>
            </a:r>
            <a:endParaRPr lang="uk-UA" sz="1800"/>
          </a:p>
        </p:txBody>
      </p:sp>
      <p:pic>
        <p:nvPicPr>
          <p:cNvPr id="6" name="Рисунок 5" descr="photo1.jpg"/>
          <p:cNvPicPr>
            <a:picLocks noGrp="1" noChangeAspect="1"/>
          </p:cNvPicPr>
          <p:nvPr>
            <p:ph type="pic" idx="1"/>
          </p:nvPr>
        </p:nvPicPr>
        <p:blipFill>
          <a:blip r:embed="rId2" cstate="print"/>
          <a:srcRect l="12169" r="12169"/>
          <a:stretch>
            <a:fillRect/>
          </a:stretch>
        </p:blipFill>
        <p:spPr>
          <a:xfrm rot="420000">
            <a:off x="3309200" y="1218664"/>
            <a:ext cx="4890082" cy="3971753"/>
          </a:xfr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1000" fill="hold"/>
                                        <p:tgtEl>
                                          <p:spTgt spid="5">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buFont typeface="Wingdings" pitchFamily="2" charset="2"/>
              <a:buChar char="v"/>
            </a:pPr>
            <a:r>
              <a:rPr lang="uk-UA" sz="2400" b="1" i="1" smtClean="0"/>
              <a:t> </a:t>
            </a:r>
            <a:r>
              <a:rPr lang="uk-UA" sz="2400" b="1" smtClean="0"/>
              <a:t>Структура легіону</a:t>
            </a:r>
            <a:endParaRPr lang="uk-UA" sz="2400" b="1"/>
          </a:p>
        </p:txBody>
      </p:sp>
      <p:sp>
        <p:nvSpPr>
          <p:cNvPr id="6" name="Текст 5"/>
          <p:cNvSpPr>
            <a:spLocks noGrp="1"/>
          </p:cNvSpPr>
          <p:nvPr>
            <p:ph type="body" idx="2"/>
          </p:nvPr>
        </p:nvSpPr>
        <p:spPr>
          <a:xfrm>
            <a:off x="683568" y="1772816"/>
            <a:ext cx="2736304" cy="4320480"/>
          </a:xfrm>
        </p:spPr>
        <p:txBody>
          <a:bodyPr>
            <a:normAutofit lnSpcReduction="10000"/>
          </a:bodyPr>
          <a:lstStyle/>
          <a:p>
            <a:pPr>
              <a:buFont typeface="Arial" pitchFamily="34" charset="0"/>
              <a:buChar char="•"/>
            </a:pPr>
            <a:r>
              <a:rPr lang="ru-RU" sz="1600" b="1" smtClean="0"/>
              <a:t>  Протягом 1914—1916 років поступово формувалася структура Легіону УСС за австрійською моделлю. Вже в вересні 1914 року Легіон налічував 2500 осіб. Осередком добровольців спочатку був Львів, а трохи згодом — Стрий. Усіх легіонерів було поділено на два батальйони (за національною термінологією </a:t>
            </a:r>
            <a:r>
              <a:rPr lang="ru-RU" sz="1600" b="1" i="1" smtClean="0"/>
              <a:t>— курені)</a:t>
            </a:r>
            <a:r>
              <a:rPr lang="ru-RU" sz="1600" b="1" smtClean="0"/>
              <a:t> та один напівбатальйон (</a:t>
            </a:r>
            <a:r>
              <a:rPr lang="ru-RU" sz="1600" b="1" i="1" smtClean="0"/>
              <a:t>напівкурінь</a:t>
            </a:r>
            <a:r>
              <a:rPr lang="ru-RU" sz="1600" b="1" smtClean="0"/>
              <a:t>).</a:t>
            </a:r>
          </a:p>
          <a:p>
            <a:pPr algn="just">
              <a:buFont typeface="Arial" pitchFamily="34" charset="0"/>
              <a:buChar char="•"/>
            </a:pPr>
            <a:endParaRPr lang="ru-RU" sz="1600" b="1" smtClean="0"/>
          </a:p>
          <a:p>
            <a:pPr algn="just">
              <a:buFont typeface="Arial" pitchFamily="34" charset="0"/>
              <a:buChar char="•"/>
            </a:pPr>
            <a:endParaRPr lang="ru-RU" sz="1600" b="1" smtClean="0"/>
          </a:p>
          <a:p>
            <a:pPr algn="just">
              <a:buFont typeface="Arial" pitchFamily="34" charset="0"/>
              <a:buChar char="•"/>
            </a:pPr>
            <a:endParaRPr lang="uk-UA" sz="1600" b="1"/>
          </a:p>
        </p:txBody>
      </p:sp>
      <p:pic>
        <p:nvPicPr>
          <p:cNvPr id="7" name="Содержимое 6" descr="2-5.jpg"/>
          <p:cNvPicPr>
            <a:picLocks noGrp="1" noChangeAspect="1"/>
          </p:cNvPicPr>
          <p:nvPr>
            <p:ph sz="half" idx="1"/>
          </p:nvPr>
        </p:nvPicPr>
        <p:blipFill>
          <a:blip r:embed="rId2" cstate="print"/>
          <a:stretch>
            <a:fillRect/>
          </a:stretch>
        </p:blipFill>
        <p:spPr>
          <a:xfrm>
            <a:off x="3707904" y="1916832"/>
            <a:ext cx="5111750" cy="394009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476672"/>
            <a:ext cx="8305800" cy="3456384"/>
          </a:xfrm>
        </p:spPr>
        <p:txBody>
          <a:bodyPr>
            <a:normAutofit/>
          </a:bodyPr>
          <a:lstStyle/>
          <a:p>
            <a:pPr>
              <a:buFont typeface="Arial" pitchFamily="34" charset="0"/>
              <a:buChar char="•"/>
            </a:pPr>
            <a:r>
              <a:rPr lang="ru-RU" sz="1600" smtClean="0"/>
              <a:t>      </a:t>
            </a:r>
            <a:r>
              <a:rPr lang="ru-RU" sz="1800" b="1" smtClean="0">
                <a:solidFill>
                  <a:schemeClr val="tx1"/>
                </a:solidFill>
              </a:rPr>
              <a:t>Спочатку </a:t>
            </a:r>
            <a:r>
              <a:rPr lang="ru-RU" sz="1800" b="1" i="1" smtClean="0">
                <a:solidFill>
                  <a:schemeClr val="tx1"/>
                </a:solidFill>
              </a:rPr>
              <a:t>курені</a:t>
            </a:r>
            <a:r>
              <a:rPr lang="ru-RU" sz="1800" b="1" smtClean="0">
                <a:solidFill>
                  <a:schemeClr val="tx1"/>
                </a:solidFill>
              </a:rPr>
              <a:t> ділилися на </a:t>
            </a:r>
            <a:r>
              <a:rPr lang="ru-RU" sz="1800" b="1" i="1" smtClean="0">
                <a:solidFill>
                  <a:schemeClr val="tx1"/>
                </a:solidFill>
              </a:rPr>
              <a:t>сотні</a:t>
            </a:r>
            <a:r>
              <a:rPr lang="ru-RU" sz="1800" b="1" smtClean="0">
                <a:solidFill>
                  <a:schemeClr val="tx1"/>
                </a:solidFill>
              </a:rPr>
              <a:t> по 220 осіб. До складу сотні входили 4 </a:t>
            </a:r>
            <a:r>
              <a:rPr lang="ru-RU" sz="1800" b="1" i="1" smtClean="0">
                <a:solidFill>
                  <a:schemeClr val="tx1"/>
                </a:solidFill>
              </a:rPr>
              <a:t>чоти</a:t>
            </a:r>
            <a:r>
              <a:rPr lang="ru-RU" sz="1800" b="1" smtClean="0">
                <a:solidFill>
                  <a:schemeClr val="tx1"/>
                </a:solidFill>
              </a:rPr>
              <a:t> (взводи). </a:t>
            </a:r>
            <a:r>
              <a:rPr lang="ru-RU" sz="1800" b="1" i="1" smtClean="0">
                <a:solidFill>
                  <a:schemeClr val="tx1"/>
                </a:solidFill>
              </a:rPr>
              <a:t>Чота</a:t>
            </a:r>
            <a:r>
              <a:rPr lang="ru-RU" sz="1800" b="1" smtClean="0">
                <a:solidFill>
                  <a:schemeClr val="tx1"/>
                </a:solidFill>
              </a:rPr>
              <a:t> складалася з 4 </a:t>
            </a:r>
            <a:r>
              <a:rPr lang="ru-RU" sz="1800" b="1" i="1" smtClean="0">
                <a:solidFill>
                  <a:schemeClr val="tx1"/>
                </a:solidFill>
              </a:rPr>
              <a:t>роїв</a:t>
            </a:r>
            <a:r>
              <a:rPr lang="ru-RU" sz="1800" b="1" smtClean="0">
                <a:solidFill>
                  <a:schemeClr val="tx1"/>
                </a:solidFill>
              </a:rPr>
              <a:t>. А один </a:t>
            </a:r>
            <a:r>
              <a:rPr lang="ru-RU" sz="1800" b="1" i="1" smtClean="0">
                <a:solidFill>
                  <a:schemeClr val="tx1"/>
                </a:solidFill>
              </a:rPr>
              <a:t>рій</a:t>
            </a:r>
            <a:r>
              <a:rPr lang="ru-RU" sz="1800" b="1" smtClean="0">
                <a:solidFill>
                  <a:schemeClr val="tx1"/>
                </a:solidFill>
              </a:rPr>
              <a:t> налічував 10—15 стрільців. Зазвичай, сотня в бойових умовах нараховувала 100—150 вояків, 2 ремісника, писаря та його помічника.</a:t>
            </a:r>
            <a:br>
              <a:rPr lang="ru-RU" sz="1800" b="1" smtClean="0">
                <a:solidFill>
                  <a:schemeClr val="tx1"/>
                </a:solidFill>
              </a:rPr>
            </a:br>
            <a:r>
              <a:rPr lang="ru-RU" sz="1800" b="1" smtClean="0">
                <a:solidFill>
                  <a:schemeClr val="tx1"/>
                </a:solidFill>
              </a:rPr>
              <a:t>       Військові звання в Українському Легіоні також використалися згідно з національно-історичною термінологією: очолював курінь </a:t>
            </a:r>
            <a:r>
              <a:rPr lang="ru-RU" sz="1800" b="1" i="1" smtClean="0">
                <a:solidFill>
                  <a:schemeClr val="tx1"/>
                </a:solidFill>
              </a:rPr>
              <a:t>отаман</a:t>
            </a:r>
            <a:r>
              <a:rPr lang="ru-RU" sz="1800" b="1" smtClean="0">
                <a:solidFill>
                  <a:schemeClr val="tx1"/>
                </a:solidFill>
              </a:rPr>
              <a:t> (відповідав майору), а на всі посади нижче курінного призначались добровольці на власний розсуд: командира сотні називали </a:t>
            </a:r>
            <a:r>
              <a:rPr lang="ru-RU" sz="1800" b="1" i="1" smtClean="0">
                <a:solidFill>
                  <a:schemeClr val="tx1"/>
                </a:solidFill>
              </a:rPr>
              <a:t>хорунжий</a:t>
            </a:r>
            <a:r>
              <a:rPr lang="ru-RU" sz="1800" b="1" smtClean="0">
                <a:solidFill>
                  <a:schemeClr val="tx1"/>
                </a:solidFill>
              </a:rPr>
              <a:t> або ж </a:t>
            </a:r>
            <a:r>
              <a:rPr lang="ru-RU" sz="1800" b="1" i="1" smtClean="0">
                <a:solidFill>
                  <a:schemeClr val="tx1"/>
                </a:solidFill>
              </a:rPr>
              <a:t>сотник </a:t>
            </a:r>
            <a:r>
              <a:rPr lang="ru-RU" sz="1800" b="1" smtClean="0">
                <a:solidFill>
                  <a:schemeClr val="tx1"/>
                </a:solidFill>
              </a:rPr>
              <a:t>(капітан, пізніше — лейтенант). Командування легіоном здійснював </a:t>
            </a:r>
            <a:r>
              <a:rPr lang="ru-RU" sz="1800" b="1" i="1" smtClean="0">
                <a:solidFill>
                  <a:schemeClr val="tx1"/>
                </a:solidFill>
              </a:rPr>
              <a:t>полковник</a:t>
            </a:r>
            <a:r>
              <a:rPr lang="ru-RU" sz="1800" b="1" smtClean="0">
                <a:solidFill>
                  <a:schemeClr val="tx1"/>
                </a:solidFill>
              </a:rPr>
              <a:t> або ж </a:t>
            </a:r>
            <a:r>
              <a:rPr lang="ru-RU" sz="1800" b="1" i="1" smtClean="0">
                <a:solidFill>
                  <a:schemeClr val="tx1"/>
                </a:solidFill>
              </a:rPr>
              <a:t>підполковник</a:t>
            </a:r>
            <a:r>
              <a:rPr lang="ru-RU" sz="1800" b="1" smtClean="0">
                <a:solidFill>
                  <a:schemeClr val="tx1"/>
                </a:solidFill>
              </a:rPr>
              <a:t> австрійської армії. Часто — українець за походженням.</a:t>
            </a:r>
            <a:r>
              <a:rPr lang="ru-RU" sz="1600" smtClean="0"/>
              <a:t/>
            </a:r>
            <a:br>
              <a:rPr lang="ru-RU" sz="1600" smtClean="0"/>
            </a:br>
            <a:endParaRPr lang="uk-UA" sz="1600" b="1"/>
          </a:p>
        </p:txBody>
      </p:sp>
      <p:pic>
        <p:nvPicPr>
          <p:cNvPr id="4" name="Рисунок 3" descr="2-4.jpg"/>
          <p:cNvPicPr>
            <a:picLocks noChangeAspect="1"/>
          </p:cNvPicPr>
          <p:nvPr/>
        </p:nvPicPr>
        <p:blipFill>
          <a:blip r:embed="rId2" cstate="print"/>
          <a:stretch>
            <a:fillRect/>
          </a:stretch>
        </p:blipFill>
        <p:spPr>
          <a:xfrm>
            <a:off x="467544" y="3861048"/>
            <a:ext cx="3240360" cy="2697921"/>
          </a:xfrm>
          <a:prstGeom prst="rect">
            <a:avLst/>
          </a:prstGeom>
          <a:ln>
            <a:noFill/>
          </a:ln>
          <a:effectLst>
            <a:outerShdw blurRad="292100" dist="139700" dir="2700000" algn="tl" rotWithShape="0">
              <a:srgbClr val="333333">
                <a:alpha val="65000"/>
              </a:srgbClr>
            </a:outerShdw>
          </a:effectLst>
        </p:spPr>
      </p:pic>
      <p:pic>
        <p:nvPicPr>
          <p:cNvPr id="5" name="Рисунок 4" descr="3-5.jpg"/>
          <p:cNvPicPr>
            <a:picLocks noChangeAspect="1"/>
          </p:cNvPicPr>
          <p:nvPr/>
        </p:nvPicPr>
        <p:blipFill>
          <a:blip r:embed="rId3" cstate="print"/>
          <a:stretch>
            <a:fillRect/>
          </a:stretch>
        </p:blipFill>
        <p:spPr>
          <a:xfrm>
            <a:off x="4139952" y="3861048"/>
            <a:ext cx="3920232" cy="262491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plus(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plus(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3166120" cy="1162050"/>
          </a:xfrm>
        </p:spPr>
        <p:txBody>
          <a:bodyPr/>
          <a:lstStyle/>
          <a:p>
            <a:pPr>
              <a:buFont typeface="Wingdings" pitchFamily="2" charset="2"/>
              <a:buChar char="v"/>
            </a:pPr>
            <a:r>
              <a:rPr lang="uk-UA" b="1" i="1" smtClean="0"/>
              <a:t>Чисельність та командний склад</a:t>
            </a:r>
            <a:endParaRPr lang="uk-UA" b="1" i="1"/>
          </a:p>
        </p:txBody>
      </p:sp>
      <p:sp>
        <p:nvSpPr>
          <p:cNvPr id="3" name="Текст 2"/>
          <p:cNvSpPr>
            <a:spLocks noGrp="1"/>
          </p:cNvSpPr>
          <p:nvPr>
            <p:ph type="body" idx="2"/>
          </p:nvPr>
        </p:nvSpPr>
        <p:spPr>
          <a:xfrm>
            <a:off x="685800" y="1676400"/>
            <a:ext cx="3742184" cy="4572000"/>
          </a:xfrm>
        </p:spPr>
        <p:txBody>
          <a:bodyPr>
            <a:noAutofit/>
          </a:bodyPr>
          <a:lstStyle/>
          <a:p>
            <a:pPr>
              <a:buFont typeface="Arial" pitchFamily="34" charset="0"/>
              <a:buChar char="•"/>
            </a:pPr>
            <a:r>
              <a:rPr lang="ru-RU" sz="1600" b="1" smtClean="0"/>
              <a:t>     Загальна чисельність Легіону ніколи не перевищувала 2000 осіб. Австрійський уряд дозволяв записуватися до лав УСС лише добровольцям з ландштурму, тобто тих, хто за віком вже не підходив до служби в регулярному війську або за якихось обставин на військову службу не потрапив. Тим не менш, до Легіону часто вступали юнаки с місцевостей, окупованих австрійською армією, а також інтерновані в таборах Вольфсберг і Феліціентель. Тож до початку 1917 року, в стрілецьких лавах відслужили близько 7 тисяч вояків. Із них було вбито в боях 350 осіб, 1200 поранено і ще 1500 потрапили до російського полону.</a:t>
            </a:r>
            <a:endParaRPr lang="uk-UA" sz="1600" b="1"/>
          </a:p>
        </p:txBody>
      </p:sp>
      <p:pic>
        <p:nvPicPr>
          <p:cNvPr id="5" name="Содержимое 4" descr="3-16.jpg"/>
          <p:cNvPicPr>
            <a:picLocks noGrp="1" noChangeAspect="1"/>
          </p:cNvPicPr>
          <p:nvPr>
            <p:ph sz="half" idx="1"/>
          </p:nvPr>
        </p:nvPicPr>
        <p:blipFill>
          <a:blip r:embed="rId2" cstate="print"/>
          <a:stretch>
            <a:fillRect/>
          </a:stretch>
        </p:blipFill>
        <p:spPr>
          <a:xfrm>
            <a:off x="4788024" y="908720"/>
            <a:ext cx="3852862" cy="25595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4-4.jpg"/>
          <p:cNvPicPr>
            <a:picLocks noChangeAspect="1"/>
          </p:cNvPicPr>
          <p:nvPr/>
        </p:nvPicPr>
        <p:blipFill>
          <a:blip r:embed="rId3" cstate="print"/>
          <a:stretch>
            <a:fillRect/>
          </a:stretch>
        </p:blipFill>
        <p:spPr>
          <a:xfrm>
            <a:off x="4788024" y="3789040"/>
            <a:ext cx="3917235" cy="24482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3419872" y="836712"/>
            <a:ext cx="5112568" cy="2736304"/>
          </a:xfrm>
        </p:spPr>
        <p:txBody>
          <a:bodyPr>
            <a:normAutofit/>
          </a:bodyPr>
          <a:lstStyle/>
          <a:p>
            <a:pPr>
              <a:buFont typeface="Arial" pitchFamily="34" charset="0"/>
              <a:buChar char="•"/>
            </a:pPr>
            <a:r>
              <a:rPr lang="ru-RU" sz="1600" b="1" smtClean="0"/>
              <a:t>       На фронті, у вересні 1914 року, 1-й курінь легіону був приєднаний до групи генерала Гофмана (</a:t>
            </a:r>
            <a:r>
              <a:rPr lang="en-US" sz="1600" b="1" i="1" smtClean="0"/>
              <a:t>General der Infanterie Peter Baron von Hofmann</a:t>
            </a:r>
            <a:r>
              <a:rPr lang="en-US" sz="1600" b="1" smtClean="0"/>
              <a:t>). </a:t>
            </a:r>
            <a:r>
              <a:rPr lang="ru-RU" sz="1600" b="1" smtClean="0"/>
              <a:t>Згодом групу було перейменовано на </a:t>
            </a:r>
            <a:r>
              <a:rPr lang="en-US" sz="1600" b="1" smtClean="0"/>
              <a:t>XXV </a:t>
            </a:r>
            <a:r>
              <a:rPr lang="ru-RU" sz="1600" b="1" smtClean="0"/>
              <a:t>армійський корпус. Першим батальйоном було укріплено 129-у піхотну бригаду 55-ї піхотної дивізії, а другим — 131-у бригаду 8-й кавалерійської дивізії генерала Лемана (</a:t>
            </a:r>
            <a:r>
              <a:rPr lang="en-US" sz="1600" b="1" i="1" smtClean="0"/>
              <a:t>Feldmarschallleutnant Georg Edler von Lehmann</a:t>
            </a:r>
            <a:r>
              <a:rPr lang="en-US" sz="1600" b="1" smtClean="0"/>
              <a:t>)</a:t>
            </a:r>
            <a:endParaRPr lang="uk-UA" sz="1600" b="1"/>
          </a:p>
        </p:txBody>
      </p:sp>
      <p:pic>
        <p:nvPicPr>
          <p:cNvPr id="5" name="Рисунок 4" descr="hofmann.JPG"/>
          <p:cNvPicPr>
            <a:picLocks noChangeAspect="1"/>
          </p:cNvPicPr>
          <p:nvPr/>
        </p:nvPicPr>
        <p:blipFill>
          <a:blip r:embed="rId2" cstate="print"/>
          <a:stretch>
            <a:fillRect/>
          </a:stretch>
        </p:blipFill>
        <p:spPr>
          <a:xfrm>
            <a:off x="971600" y="836712"/>
            <a:ext cx="1876773" cy="2448272"/>
          </a:xfrm>
          <a:prstGeom prst="rect">
            <a:avLst/>
          </a:prstGeom>
        </p:spPr>
      </p:pic>
      <p:sp>
        <p:nvSpPr>
          <p:cNvPr id="6" name="Прямоугольник 5"/>
          <p:cNvSpPr/>
          <p:nvPr/>
        </p:nvSpPr>
        <p:spPr>
          <a:xfrm>
            <a:off x="971600" y="3429000"/>
            <a:ext cx="180020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smtClean="0">
                <a:solidFill>
                  <a:schemeClr val="tx1"/>
                </a:solidFill>
              </a:rPr>
              <a:t>General der Infanterie Peter Baron von Hofmann</a:t>
            </a:r>
            <a:endParaRPr lang="uk-UA" sz="1400" i="1">
              <a:solidFill>
                <a:schemeClr val="tx1"/>
              </a:solidFill>
            </a:endParaRPr>
          </a:p>
        </p:txBody>
      </p:sp>
      <p:pic>
        <p:nvPicPr>
          <p:cNvPr id="7" name="Рисунок 6" descr="4-8.jpg"/>
          <p:cNvPicPr>
            <a:picLocks noChangeAspect="1"/>
          </p:cNvPicPr>
          <p:nvPr/>
        </p:nvPicPr>
        <p:blipFill>
          <a:blip r:embed="rId3" cstate="print"/>
          <a:stretch>
            <a:fillRect/>
          </a:stretch>
        </p:blipFill>
        <p:spPr>
          <a:xfrm>
            <a:off x="3419872" y="3356992"/>
            <a:ext cx="4816078" cy="317176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426</TotalTime>
  <Words>942</Words>
  <Application>Microsoft Office PowerPoint</Application>
  <PresentationFormat>Экран (4:3)</PresentationFormat>
  <Paragraphs>55</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Поток</vt:lpstr>
      <vt:lpstr>Українські січові стрільці</vt:lpstr>
      <vt:lpstr> Стисла історія Легіону Українських Січових Стрільців </vt:lpstr>
      <vt:lpstr>    Українці складали переважно незаможне сільсько-господарське населення Східної Галичини Австрійської імперії, тому вони не змогли, на відміну від поляків, створити потужне з'єднання, придбати найсучаснішу зброю, між іншим й гармати. Але їх завзятий дух, неабиякі хоробрість та відданість, готовність до самопожертви спіткали прихільність наслідника престолу ерцгерцога Карла й він особисто прилучився до того, щоб українська частина з чисто добровольчої формації перетворилася на підрозділ на засадах регулярного війська.</vt:lpstr>
      <vt:lpstr>Слайд 4</vt:lpstr>
      <vt:lpstr>Слайд 5</vt:lpstr>
      <vt:lpstr> Структура легіону</vt:lpstr>
      <vt:lpstr>      Спочатку курені ділилися на сотні по 220 осіб. До складу сотні входили 4 чоти (взводи). Чота складалася з 4 роїв. А один рій налічував 10—15 стрільців. Зазвичай, сотня в бойових умовах нараховувала 100—150 вояків, 2 ремісника, писаря та його помічника.        Військові звання в Українському Легіоні також використалися згідно з національно-історичною термінологією: очолював курінь отаман (відповідав майору), а на всі посади нижче курінного призначались добровольці на власний розсуд: командира сотні називали хорунжий або ж сотник (капітан, пізніше — лейтенант). Командування легіоном здійснював полковник або ж підполковник австрійської армії. Часто — українець за походженням. </vt:lpstr>
      <vt:lpstr>Чисельність та командний склад</vt:lpstr>
      <vt:lpstr>Слайд 9</vt:lpstr>
      <vt:lpstr>Слайд 10</vt:lpstr>
      <vt:lpstr>Слайд 11</vt:lpstr>
      <vt:lpstr>Бойовий шлях УСС: від Карпат до Золотої Липи (1914-1915) </vt:lpstr>
      <vt:lpstr>Слайд 13</vt:lpstr>
      <vt:lpstr>Слайд 14</vt:lpstr>
      <vt:lpstr>Бойовий шлях УСС: від Золотої Липи до Стрипи (1915-1916) </vt:lpstr>
      <vt:lpstr>Бойовий шлях УСС: Соснів-Потутори (1916-1917)  </vt:lpstr>
      <vt:lpstr>Слайд 17</vt:lpstr>
      <vt:lpstr>Подальша доля УСС</vt:lpstr>
      <vt:lpstr>Жінки в УСС</vt:lpstr>
      <vt:lpstr>Слайд 20</vt:lpstr>
      <vt:lpstr>Фалеристична спадщина УСС </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Українські січові стрільці</dc:title>
  <dc:creator>Инна</dc:creator>
  <cp:lastModifiedBy>Инна</cp:lastModifiedBy>
  <cp:revision>48</cp:revision>
  <dcterms:created xsi:type="dcterms:W3CDTF">2013-11-09T18:12:46Z</dcterms:created>
  <dcterms:modified xsi:type="dcterms:W3CDTF">2013-12-07T20:22:30Z</dcterms:modified>
</cp:coreProperties>
</file>