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4660"/>
  </p:normalViewPr>
  <p:slideViewPr>
    <p:cSldViewPr>
      <p:cViewPr varScale="1">
        <p:scale>
          <a:sx n="74" d="100"/>
          <a:sy n="74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95D1A8-F6A6-47F5-A796-ED433B63894C}" type="datetimeFigureOut">
              <a:rPr lang="ru-RU" smtClean="0"/>
              <a:t>04.12.2013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7F14C3-587F-4301-AD92-90D9ABA5CD3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24814" cy="4700606"/>
          </a:xfrm>
        </p:spPr>
        <p:txBody>
          <a:bodyPr>
            <a:noAutofit/>
          </a:bodyPr>
          <a:lstStyle/>
          <a:p>
            <a:r>
              <a:rPr lang="uk-UA" sz="8000" dirty="0" smtClean="0"/>
              <a:t>Культурне життя кінця 40-х початку 50-х років</a:t>
            </a:r>
            <a:endParaRPr lang="ru-RU" sz="8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</a:t>
            </a:r>
            <a:r>
              <a:rPr lang="uk-UA" dirty="0" err="1" smtClean="0"/>
              <a:t>“</a:t>
            </a:r>
            <a:r>
              <a:rPr lang="uk-UA" dirty="0" err="1" smtClean="0"/>
              <a:t>Жданівщина”</a:t>
            </a:r>
            <a:r>
              <a:rPr lang="uk-UA" dirty="0" smtClean="0"/>
              <a:t> в Україні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071934" y="1142984"/>
            <a:ext cx="4614866" cy="5715016"/>
          </a:xfrm>
        </p:spPr>
        <p:txBody>
          <a:bodyPr>
            <a:normAutofit fontScale="32500" lnSpcReduction="20000"/>
          </a:bodyPr>
          <a:lstStyle/>
          <a:p>
            <a:r>
              <a:rPr lang="ru-RU" sz="4900" dirty="0" err="1" smtClean="0"/>
              <a:t>Це</a:t>
            </a:r>
            <a:r>
              <a:rPr lang="ru-RU" sz="4900" dirty="0" smtClean="0"/>
              <a:t> </a:t>
            </a:r>
            <a:r>
              <a:rPr lang="ru-RU" sz="4900" dirty="0" err="1" smtClean="0"/>
              <a:t>нове</a:t>
            </a:r>
            <a:r>
              <a:rPr lang="ru-RU" sz="4900" dirty="0" smtClean="0"/>
              <a:t> </a:t>
            </a:r>
            <a:r>
              <a:rPr lang="ru-RU" sz="4900" dirty="0" err="1" smtClean="0"/>
              <a:t>ідеологічне</a:t>
            </a:r>
            <a:r>
              <a:rPr lang="ru-RU" sz="4900" dirty="0" smtClean="0"/>
              <a:t> </a:t>
            </a:r>
            <a:r>
              <a:rPr lang="ru-RU" sz="4900" dirty="0" err="1" smtClean="0"/>
              <a:t>забезпечення</a:t>
            </a:r>
            <a:r>
              <a:rPr lang="ru-RU" sz="4900" dirty="0" smtClean="0"/>
              <a:t> </a:t>
            </a:r>
            <a:r>
              <a:rPr lang="ru-RU" sz="4900" dirty="0" err="1" smtClean="0"/>
              <a:t>сталінського</a:t>
            </a:r>
            <a:r>
              <a:rPr lang="ru-RU" sz="4900" dirty="0" smtClean="0"/>
              <a:t> режиму мало особливо </a:t>
            </a:r>
            <a:r>
              <a:rPr lang="ru-RU" sz="4900" dirty="0" err="1" smtClean="0"/>
              <a:t>негативні</a:t>
            </a:r>
            <a:r>
              <a:rPr lang="ru-RU" sz="4900" dirty="0" smtClean="0"/>
              <a:t> </a:t>
            </a:r>
            <a:r>
              <a:rPr lang="ru-RU" sz="4900" dirty="0" err="1" smtClean="0"/>
              <a:t>наслідки</a:t>
            </a:r>
            <a:r>
              <a:rPr lang="ru-RU" sz="4900" dirty="0" smtClean="0"/>
              <a:t> для </a:t>
            </a:r>
            <a:r>
              <a:rPr lang="ru-RU" sz="4900" dirty="0" err="1" smtClean="0"/>
              <a:t>українців</a:t>
            </a:r>
            <a:r>
              <a:rPr lang="ru-RU" sz="4900" dirty="0" smtClean="0"/>
              <a:t>. У 1950 </a:t>
            </a:r>
            <a:r>
              <a:rPr lang="ru-RU" sz="4900" dirty="0" err="1" smtClean="0"/>
              <a:t>р.Сталін</a:t>
            </a:r>
            <a:r>
              <a:rPr lang="ru-RU" sz="4900" dirty="0" smtClean="0"/>
              <a:t>, </a:t>
            </a:r>
            <a:r>
              <a:rPr lang="ru-RU" sz="4900" dirty="0" err="1" smtClean="0"/>
              <a:t>виступаючи</a:t>
            </a:r>
            <a:r>
              <a:rPr lang="ru-RU" sz="4900" dirty="0" smtClean="0"/>
              <a:t> в </a:t>
            </a:r>
            <a:r>
              <a:rPr lang="ru-RU" sz="4900" dirty="0" err="1" smtClean="0"/>
              <a:t>дискусії</a:t>
            </a:r>
            <a:r>
              <a:rPr lang="ru-RU" sz="4900" dirty="0" smtClean="0"/>
              <a:t> </a:t>
            </a:r>
            <a:r>
              <a:rPr lang="ru-RU" sz="4900" dirty="0" err="1" smtClean="0"/>
              <a:t>з</a:t>
            </a:r>
            <a:r>
              <a:rPr lang="ru-RU" sz="4900" dirty="0" smtClean="0"/>
              <a:t> </a:t>
            </a:r>
            <a:r>
              <a:rPr lang="ru-RU" sz="4900" dirty="0" err="1" smtClean="0"/>
              <a:t>мовознавства</a:t>
            </a:r>
            <a:r>
              <a:rPr lang="ru-RU" sz="4900" dirty="0" smtClean="0"/>
              <a:t>, </a:t>
            </a:r>
            <a:r>
              <a:rPr lang="ru-RU" sz="4900" dirty="0" err="1" smtClean="0"/>
              <a:t>висунув</a:t>
            </a:r>
            <a:r>
              <a:rPr lang="ru-RU" sz="4900" dirty="0" smtClean="0"/>
              <a:t> тезу, </a:t>
            </a:r>
            <a:r>
              <a:rPr lang="ru-RU" sz="4900" dirty="0" err="1" smtClean="0"/>
              <a:t>що</a:t>
            </a:r>
            <a:r>
              <a:rPr lang="ru-RU" sz="4900" dirty="0" smtClean="0"/>
              <a:t> </a:t>
            </a:r>
            <a:r>
              <a:rPr lang="ru-RU" sz="4900" dirty="0" err="1" smtClean="0"/>
              <a:t>російська</a:t>
            </a:r>
            <a:r>
              <a:rPr lang="ru-RU" sz="4900" dirty="0" smtClean="0"/>
              <a:t>, </a:t>
            </a:r>
            <a:r>
              <a:rPr lang="ru-RU" sz="4900" dirty="0" err="1" smtClean="0"/>
              <a:t>українська</a:t>
            </a:r>
            <a:r>
              <a:rPr lang="ru-RU" sz="4900" dirty="0" smtClean="0"/>
              <a:t> </a:t>
            </a:r>
            <a:r>
              <a:rPr lang="ru-RU" sz="4900" dirty="0" err="1" smtClean="0"/>
              <a:t>і</a:t>
            </a:r>
            <a:r>
              <a:rPr lang="ru-RU" sz="4900" dirty="0" smtClean="0"/>
              <a:t> </a:t>
            </a:r>
            <a:r>
              <a:rPr lang="ru-RU" sz="4900" dirty="0" err="1" smtClean="0"/>
              <a:t>білоруська</a:t>
            </a:r>
            <a:r>
              <a:rPr lang="ru-RU" sz="4900" dirty="0" smtClean="0"/>
              <a:t> </a:t>
            </a:r>
            <a:r>
              <a:rPr lang="ru-RU" sz="4900" dirty="0" err="1" smtClean="0"/>
              <a:t>нації</a:t>
            </a:r>
            <a:r>
              <a:rPr lang="ru-RU" sz="4900" dirty="0" smtClean="0"/>
              <a:t> </a:t>
            </a:r>
            <a:r>
              <a:rPr lang="ru-RU" sz="4900" dirty="0" err="1" smtClean="0"/>
              <a:t>є</a:t>
            </a:r>
            <a:r>
              <a:rPr lang="ru-RU" sz="4900" dirty="0" smtClean="0"/>
              <a:t> результатом </a:t>
            </a:r>
            <a:r>
              <a:rPr lang="ru-RU" sz="4900" dirty="0" err="1" smtClean="0"/>
              <a:t>розгалуження</a:t>
            </a:r>
            <a:r>
              <a:rPr lang="ru-RU" sz="4900" dirty="0" smtClean="0"/>
              <a:t> "</a:t>
            </a:r>
            <a:r>
              <a:rPr lang="ru-RU" sz="4900" dirty="0" err="1" smtClean="0"/>
              <a:t>єдиної</a:t>
            </a:r>
            <a:r>
              <a:rPr lang="ru-RU" sz="4900" dirty="0" smtClean="0"/>
              <a:t> </a:t>
            </a:r>
            <a:r>
              <a:rPr lang="ru-RU" sz="4900" dirty="0" err="1" smtClean="0"/>
              <a:t>давньоруської</a:t>
            </a:r>
            <a:r>
              <a:rPr lang="ru-RU" sz="4900" dirty="0" smtClean="0"/>
              <a:t>". </a:t>
            </a:r>
            <a:r>
              <a:rPr lang="ru-RU" sz="4900" dirty="0" err="1" smtClean="0"/>
              <a:t>Цю</a:t>
            </a:r>
            <a:r>
              <a:rPr lang="ru-RU" sz="4900" dirty="0" smtClean="0"/>
              <a:t> </a:t>
            </a:r>
            <a:r>
              <a:rPr lang="ru-RU" sz="4900" dirty="0" err="1" smtClean="0"/>
              <a:t>єдину</a:t>
            </a:r>
            <a:r>
              <a:rPr lang="ru-RU" sz="4900" dirty="0" smtClean="0"/>
              <a:t> "</a:t>
            </a:r>
            <a:r>
              <a:rPr lang="ru-RU" sz="4900" dirty="0" err="1" smtClean="0"/>
              <a:t>давньоруськународність</a:t>
            </a:r>
            <a:r>
              <a:rPr lang="ru-RU" sz="4900" dirty="0" smtClean="0"/>
              <a:t>" дозволено </a:t>
            </a:r>
            <a:r>
              <a:rPr lang="ru-RU" sz="4900" dirty="0" err="1" smtClean="0"/>
              <a:t>було</a:t>
            </a:r>
            <a:r>
              <a:rPr lang="ru-RU" sz="4900" dirty="0" smtClean="0"/>
              <a:t> </a:t>
            </a:r>
            <a:r>
              <a:rPr lang="ru-RU" sz="4900" dirty="0" err="1" smtClean="0"/>
              <a:t>тлумачити</a:t>
            </a:r>
            <a:r>
              <a:rPr lang="ru-RU" sz="4900" dirty="0" smtClean="0"/>
              <a:t> як </a:t>
            </a:r>
            <a:r>
              <a:rPr lang="ru-RU" sz="4900" dirty="0" err="1" smtClean="0"/>
              <a:t>давньоросійську</a:t>
            </a:r>
            <a:r>
              <a:rPr lang="ru-RU" sz="4900" dirty="0" smtClean="0"/>
              <a:t>, </a:t>
            </a:r>
            <a:r>
              <a:rPr lang="ru-RU" sz="4900" dirty="0" err="1" smtClean="0"/>
              <a:t>але</a:t>
            </a:r>
            <a:r>
              <a:rPr lang="ru-RU" sz="4900" dirty="0" smtClean="0"/>
              <a:t> в </a:t>
            </a:r>
            <a:r>
              <a:rPr lang="ru-RU" sz="4900" dirty="0" err="1" smtClean="0"/>
              <a:t>жодному</a:t>
            </a:r>
            <a:r>
              <a:rPr lang="ru-RU" sz="4900" dirty="0" smtClean="0"/>
              <a:t> </a:t>
            </a:r>
            <a:r>
              <a:rPr lang="ru-RU" sz="4900" dirty="0" err="1" smtClean="0"/>
              <a:t>випадку</a:t>
            </a:r>
            <a:r>
              <a:rPr lang="ru-RU" sz="4900" dirty="0" smtClean="0"/>
              <a:t> не як </a:t>
            </a:r>
            <a:r>
              <a:rPr lang="ru-RU" sz="4900" dirty="0" err="1" smtClean="0"/>
              <a:t>давню</a:t>
            </a:r>
            <a:r>
              <a:rPr lang="ru-RU" sz="4900" dirty="0" smtClean="0"/>
              <a:t> </a:t>
            </a:r>
            <a:r>
              <a:rPr lang="ru-RU" sz="4900" dirty="0" err="1" smtClean="0"/>
              <a:t>українську</a:t>
            </a:r>
            <a:r>
              <a:rPr lang="ru-RU" sz="4900" dirty="0" smtClean="0"/>
              <a:t>.</a:t>
            </a:r>
            <a:br>
              <a:rPr lang="ru-RU" sz="4900" dirty="0" smtClean="0"/>
            </a:br>
            <a:endParaRPr lang="ru-RU" sz="4900" dirty="0" smtClean="0"/>
          </a:p>
          <a:p>
            <a:endParaRPr lang="ru-RU" sz="4900" dirty="0" smtClean="0"/>
          </a:p>
          <a:p>
            <a:r>
              <a:rPr lang="ru-RU" sz="4900" dirty="0" smtClean="0"/>
              <a:t>Так у СРСР </a:t>
            </a:r>
            <a:r>
              <a:rPr lang="ru-RU" sz="4900" dirty="0" err="1" smtClean="0"/>
              <a:t>з'явилось</a:t>
            </a:r>
            <a:r>
              <a:rPr lang="ru-RU" sz="4900" dirty="0" smtClean="0"/>
              <a:t> </a:t>
            </a:r>
            <a:r>
              <a:rPr lang="ru-RU" sz="4900" dirty="0" err="1" smtClean="0"/>
              <a:t>явище</a:t>
            </a:r>
            <a:r>
              <a:rPr lang="ru-RU" sz="4900" dirty="0" smtClean="0"/>
              <a:t>, яке </a:t>
            </a:r>
            <a:r>
              <a:rPr lang="ru-RU" sz="4900" dirty="0" err="1" smtClean="0"/>
              <a:t>отримало</a:t>
            </a:r>
            <a:r>
              <a:rPr lang="ru-RU" sz="4900" dirty="0" smtClean="0"/>
              <a:t> </a:t>
            </a:r>
            <a:r>
              <a:rPr lang="ru-RU" sz="4900" dirty="0" err="1" smtClean="0"/>
              <a:t>назву</a:t>
            </a:r>
            <a:r>
              <a:rPr lang="ru-RU" sz="4900" dirty="0" smtClean="0"/>
              <a:t> за </a:t>
            </a:r>
            <a:r>
              <a:rPr lang="ru-RU" sz="4900" dirty="0" err="1" smtClean="0"/>
              <a:t>іменем</a:t>
            </a:r>
            <a:r>
              <a:rPr lang="ru-RU" sz="4900" dirty="0" smtClean="0"/>
              <a:t> </a:t>
            </a:r>
            <a:r>
              <a:rPr lang="ru-RU" sz="4900" dirty="0" err="1" smtClean="0"/>
              <a:t>його</a:t>
            </a:r>
            <a:r>
              <a:rPr lang="ru-RU" sz="4900" dirty="0" smtClean="0"/>
              <a:t> головного </a:t>
            </a:r>
            <a:r>
              <a:rPr lang="ru-RU" sz="4900" dirty="0" err="1" smtClean="0"/>
              <a:t>провідника</a:t>
            </a:r>
            <a:r>
              <a:rPr lang="ru-RU" sz="4900" dirty="0" smtClean="0"/>
              <a:t> А.Жданова. "</a:t>
            </a:r>
            <a:r>
              <a:rPr lang="ru-RU" sz="4900" dirty="0" err="1" smtClean="0"/>
              <a:t>Жданівщина</a:t>
            </a:r>
            <a:r>
              <a:rPr lang="ru-RU" sz="4900" dirty="0" smtClean="0"/>
              <a:t>" (1946-1949 </a:t>
            </a:r>
            <a:r>
              <a:rPr lang="ru-RU" sz="4900" dirty="0" err="1" smtClean="0"/>
              <a:t>pp</a:t>
            </a:r>
            <a:r>
              <a:rPr lang="ru-RU" sz="4900" dirty="0" smtClean="0"/>
              <a:t>.) </a:t>
            </a:r>
            <a:r>
              <a:rPr lang="ru-RU" sz="4900" dirty="0" err="1" smtClean="0"/>
              <a:t>означає</a:t>
            </a:r>
            <a:r>
              <a:rPr lang="ru-RU" sz="4900" dirty="0" smtClean="0"/>
              <a:t> широкий </a:t>
            </a:r>
            <a:r>
              <a:rPr lang="ru-RU" sz="4900" dirty="0" err="1" smtClean="0"/>
              <a:t>наступ</a:t>
            </a:r>
            <a:r>
              <a:rPr lang="ru-RU" sz="4900" dirty="0" smtClean="0"/>
              <a:t> </a:t>
            </a:r>
            <a:r>
              <a:rPr lang="ru-RU" sz="4900" dirty="0" err="1" smtClean="0"/>
              <a:t>сталінського</a:t>
            </a:r>
            <a:r>
              <a:rPr lang="ru-RU" sz="4900" dirty="0" smtClean="0"/>
              <a:t> режиму в </a:t>
            </a:r>
            <a:r>
              <a:rPr lang="ru-RU" sz="4900" dirty="0" err="1" smtClean="0"/>
              <a:t>галузі</a:t>
            </a:r>
            <a:r>
              <a:rPr lang="ru-RU" sz="4900" dirty="0" smtClean="0"/>
              <a:t> </a:t>
            </a:r>
            <a:r>
              <a:rPr lang="ru-RU" sz="4900" dirty="0" err="1" smtClean="0"/>
              <a:t>ідеології</a:t>
            </a:r>
            <a:r>
              <a:rPr lang="ru-RU" sz="4900" dirty="0" smtClean="0"/>
              <a:t>, </a:t>
            </a:r>
            <a:r>
              <a:rPr lang="ru-RU" sz="4900" dirty="0" err="1" smtClean="0"/>
              <a:t>культури</a:t>
            </a:r>
            <a:r>
              <a:rPr lang="ru-RU" sz="4900" dirty="0" smtClean="0"/>
              <a:t>, науки, </a:t>
            </a:r>
            <a:r>
              <a:rPr lang="ru-RU" sz="4900" dirty="0" err="1" smtClean="0"/>
              <a:t>літератури</a:t>
            </a:r>
            <a:r>
              <a:rPr lang="ru-RU" sz="4900" dirty="0" smtClean="0"/>
              <a:t>, </a:t>
            </a:r>
            <a:r>
              <a:rPr lang="ru-RU" sz="4900" dirty="0" err="1" smtClean="0"/>
              <a:t>мистецтва</a:t>
            </a:r>
            <a:r>
              <a:rPr lang="ru-RU" sz="4900" dirty="0" smtClean="0"/>
              <a:t> </a:t>
            </a:r>
            <a:r>
              <a:rPr lang="ru-RU" sz="4900" dirty="0" err="1" smtClean="0"/>
              <a:t>з</a:t>
            </a:r>
            <a:r>
              <a:rPr lang="ru-RU" sz="4900" dirty="0" smtClean="0"/>
              <a:t> метою </a:t>
            </a:r>
            <a:r>
              <a:rPr lang="ru-RU" sz="4900" dirty="0" err="1" smtClean="0"/>
              <a:t>встановлення</a:t>
            </a:r>
            <a:r>
              <a:rPr lang="ru-RU" sz="4900" dirty="0" smtClean="0"/>
              <a:t> </a:t>
            </a:r>
            <a:r>
              <a:rPr lang="ru-RU" sz="4900" dirty="0" err="1" smtClean="0"/>
              <a:t>жорстокого</a:t>
            </a:r>
            <a:r>
              <a:rPr lang="ru-RU" sz="4900" dirty="0" smtClean="0"/>
              <a:t> контролю над </a:t>
            </a:r>
            <a:r>
              <a:rPr lang="ru-RU" sz="4900" dirty="0" err="1" smtClean="0"/>
              <a:t>духовним</a:t>
            </a:r>
            <a:r>
              <a:rPr lang="ru-RU" sz="4900" dirty="0" smtClean="0"/>
              <a:t> </a:t>
            </a:r>
            <a:r>
              <a:rPr lang="ru-RU" sz="4900" dirty="0" err="1" smtClean="0"/>
              <a:t>розвитком</a:t>
            </a:r>
            <a:r>
              <a:rPr lang="ru-RU" sz="4900" dirty="0" smtClean="0"/>
              <a:t> </a:t>
            </a:r>
            <a:r>
              <a:rPr lang="ru-RU" sz="4900" dirty="0" err="1" smtClean="0"/>
              <a:t>радянського</a:t>
            </a:r>
            <a:r>
              <a:rPr lang="ru-RU" sz="4900" dirty="0" smtClean="0"/>
              <a:t> </a:t>
            </a:r>
            <a:r>
              <a:rPr lang="ru-RU" sz="4900" dirty="0" err="1" smtClean="0"/>
              <a:t>суспільства</a:t>
            </a:r>
            <a:r>
              <a:rPr lang="ru-RU" sz="4900" dirty="0" smtClean="0"/>
              <a:t>. Жданов </a:t>
            </a:r>
            <a:r>
              <a:rPr lang="ru-RU" sz="4900" dirty="0" err="1" smtClean="0"/>
              <a:t>виступав</a:t>
            </a:r>
            <a:r>
              <a:rPr lang="ru-RU" sz="4900" dirty="0" smtClean="0"/>
              <a:t> </a:t>
            </a:r>
            <a:r>
              <a:rPr lang="ru-RU" sz="4900" dirty="0" err="1" smtClean="0"/>
              <a:t>офіційним</a:t>
            </a:r>
            <a:r>
              <a:rPr lang="ru-RU" sz="4900" dirty="0" smtClean="0"/>
              <a:t> теоретиком </a:t>
            </a:r>
            <a:r>
              <a:rPr lang="ru-RU" sz="4900" dirty="0" err="1" smtClean="0"/>
              <a:t>і</a:t>
            </a:r>
            <a:r>
              <a:rPr lang="ru-RU" sz="4900" dirty="0" smtClean="0"/>
              <a:t> </a:t>
            </a:r>
            <a:r>
              <a:rPr lang="ru-RU" sz="4900" dirty="0" err="1" smtClean="0"/>
              <a:t>організатором</a:t>
            </a:r>
            <a:r>
              <a:rPr lang="ru-RU" sz="4900" dirty="0" smtClean="0"/>
              <a:t> </a:t>
            </a:r>
            <a:r>
              <a:rPr lang="ru-RU" sz="4900" dirty="0" err="1" smtClean="0"/>
              <a:t>цього</a:t>
            </a:r>
            <a:r>
              <a:rPr lang="ru-RU" sz="4900" dirty="0" smtClean="0"/>
              <a:t> </a:t>
            </a:r>
            <a:r>
              <a:rPr lang="ru-RU" sz="4900" dirty="0" err="1" smtClean="0"/>
              <a:t>наступу</a:t>
            </a:r>
            <a:r>
              <a:rPr lang="ru-RU" sz="4900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/>
          </a:p>
        </p:txBody>
      </p:sp>
      <p:pic>
        <p:nvPicPr>
          <p:cNvPr id="7" name="Содержимое 5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571612"/>
            <a:ext cx="2750363" cy="392909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uk-UA" sz="5400" dirty="0" smtClean="0"/>
              <a:t>Боротьба з </a:t>
            </a:r>
            <a:r>
              <a:rPr lang="uk-UA" sz="5400" dirty="0" smtClean="0"/>
              <a:t>  </a:t>
            </a:r>
            <a:r>
              <a:rPr lang="uk-UA" sz="5400" dirty="0" err="1" smtClean="0"/>
              <a:t>“</a:t>
            </a:r>
            <a:r>
              <a:rPr lang="uk-UA" sz="5400" dirty="0" err="1" smtClean="0"/>
              <a:t>космополітизмом”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Autofit/>
          </a:bodyPr>
          <a:lstStyle/>
          <a:p>
            <a:r>
              <a:rPr lang="ru-RU" sz="1600" dirty="0" smtClean="0"/>
              <a:t>За </a:t>
            </a:r>
            <a:r>
              <a:rPr lang="ru-RU" sz="1600" dirty="0" err="1" smtClean="0"/>
              <a:t>тодішньою</a:t>
            </a:r>
            <a:r>
              <a:rPr lang="ru-RU" sz="1600" dirty="0" smtClean="0"/>
              <a:t> </a:t>
            </a:r>
            <a:r>
              <a:rPr lang="ru-RU" sz="1600" dirty="0" err="1" smtClean="0"/>
              <a:t>термінологією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боротьба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розгорталась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проти</a:t>
            </a:r>
            <a:r>
              <a:rPr lang="ru-RU" sz="1600" dirty="0" smtClean="0"/>
              <a:t> "</a:t>
            </a:r>
            <a:r>
              <a:rPr lang="ru-RU" sz="1600" dirty="0" err="1" smtClean="0"/>
              <a:t>безідейності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безпринципності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формалізму</a:t>
            </a:r>
            <a:r>
              <a:rPr lang="ru-RU" sz="1600" dirty="0" smtClean="0"/>
              <a:t>, </a:t>
            </a:r>
            <a:r>
              <a:rPr lang="ru-RU" sz="1600" dirty="0" err="1" smtClean="0"/>
              <a:t>космополітизму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низькопоклонства</a:t>
            </a:r>
            <a:r>
              <a:rPr lang="ru-RU" sz="1600" dirty="0" smtClean="0"/>
              <a:t> перед </a:t>
            </a:r>
            <a:r>
              <a:rPr lang="ru-RU" sz="1600" dirty="0" err="1" smtClean="0"/>
              <a:t>гнилим</a:t>
            </a:r>
            <a:r>
              <a:rPr lang="ru-RU" sz="1600" dirty="0" smtClean="0"/>
              <a:t> Заходом", </a:t>
            </a:r>
            <a:r>
              <a:rPr lang="ru-RU" sz="1600" dirty="0" err="1" smtClean="0"/>
              <a:t>проти</a:t>
            </a:r>
            <a:r>
              <a:rPr lang="ru-RU" sz="1600" dirty="0" smtClean="0"/>
              <a:t> "буржуазного </a:t>
            </a:r>
            <a:r>
              <a:rPr lang="ru-RU" sz="1600" dirty="0" err="1" smtClean="0"/>
              <a:t>націоналізму</a:t>
            </a:r>
            <a:r>
              <a:rPr lang="ru-RU" sz="1600" dirty="0" smtClean="0"/>
              <a:t>". За </a:t>
            </a:r>
            <a:r>
              <a:rPr lang="ru-RU" sz="1600" dirty="0" err="1" smtClean="0"/>
              <a:t>період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1946 по 1951 р.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прийнято</a:t>
            </a:r>
            <a:r>
              <a:rPr lang="ru-RU" sz="1600" dirty="0" smtClean="0"/>
              <a:t> 12 </a:t>
            </a:r>
            <a:r>
              <a:rPr lang="ru-RU" sz="1600" dirty="0" err="1" smtClean="0"/>
              <a:t>партійних</a:t>
            </a:r>
            <a:r>
              <a:rPr lang="ru-RU" sz="1600" dirty="0" smtClean="0"/>
              <a:t> постанов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ідеологічних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питань</a:t>
            </a:r>
            <a:r>
              <a:rPr lang="ru-RU" sz="1600" dirty="0" smtClean="0"/>
              <a:t>. Початок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покладено</a:t>
            </a:r>
            <a:r>
              <a:rPr lang="ru-RU" sz="1600" dirty="0" smtClean="0"/>
              <a:t> постановами ЦК ВКП(б) "Про </a:t>
            </a:r>
            <a:r>
              <a:rPr lang="ru-RU" sz="1600" dirty="0" err="1" smtClean="0"/>
              <a:t>журнали</a:t>
            </a:r>
            <a:r>
              <a:rPr lang="ru-RU" sz="1600" dirty="0" smtClean="0"/>
              <a:t> "Звезда" </a:t>
            </a:r>
            <a:r>
              <a:rPr lang="ru-RU" sz="1600" dirty="0" err="1" smtClean="0"/>
              <a:t>і</a:t>
            </a:r>
            <a:r>
              <a:rPr lang="ru-RU" sz="1600" dirty="0" smtClean="0"/>
              <a:t> "</a:t>
            </a:r>
            <a:r>
              <a:rPr lang="ru-RU" sz="1600" dirty="0" err="1" smtClean="0"/>
              <a:t>Ленінград</a:t>
            </a:r>
            <a:r>
              <a:rPr lang="ru-RU" sz="1600" dirty="0" smtClean="0"/>
              <a:t>", </a:t>
            </a:r>
            <a:r>
              <a:rPr lang="ru-RU" sz="1600" dirty="0" err="1" smtClean="0"/>
              <a:t>спрямовані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проти</a:t>
            </a:r>
            <a:r>
              <a:rPr lang="ru-RU" sz="1600" dirty="0" smtClean="0"/>
              <a:t> </a:t>
            </a:r>
            <a:r>
              <a:rPr lang="ru-RU" sz="1600" dirty="0" err="1" smtClean="0"/>
              <a:t>творчості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А.Ахматової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М.Зощенка</a:t>
            </a:r>
            <a:r>
              <a:rPr lang="ru-RU" sz="1600" dirty="0" smtClean="0"/>
              <a:t>, "Про </a:t>
            </a:r>
            <a:r>
              <a:rPr lang="ru-RU" sz="1600" dirty="0" err="1" smtClean="0"/>
              <a:t>кінофільм</a:t>
            </a:r>
            <a:r>
              <a:rPr lang="ru-RU" sz="1600" dirty="0" smtClean="0"/>
              <a:t> "Большая жизнь"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 За шаблоном, </a:t>
            </a:r>
            <a:r>
              <a:rPr lang="ru-RU" sz="1600" dirty="0" err="1" smtClean="0"/>
              <a:t>виготовленим</a:t>
            </a:r>
            <a:r>
              <a:rPr lang="ru-RU" sz="1600" dirty="0" smtClean="0"/>
              <a:t> у </a:t>
            </a:r>
            <a:r>
              <a:rPr lang="ru-RU" sz="1600" dirty="0" err="1" smtClean="0"/>
              <a:t>Москві</a:t>
            </a:r>
            <a:r>
              <a:rPr lang="ru-RU" sz="1600" dirty="0" smtClean="0"/>
              <a:t>,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ж 1946 р. ЦК КП(б)У </a:t>
            </a:r>
            <a:r>
              <a:rPr lang="ru-RU" sz="1600" dirty="0" err="1" smtClean="0"/>
              <a:t>ухвалив</a:t>
            </a:r>
            <a:r>
              <a:rPr lang="ru-RU" sz="1600" dirty="0" smtClean="0"/>
              <a:t> </a:t>
            </a:r>
            <a:r>
              <a:rPr lang="ru-RU" sz="1600" dirty="0" err="1" smtClean="0"/>
              <a:t>кілька</a:t>
            </a:r>
            <a:r>
              <a:rPr lang="ru-RU" sz="1600" dirty="0" smtClean="0"/>
              <a:t> постанов "Про </a:t>
            </a:r>
            <a:r>
              <a:rPr lang="ru-RU" sz="1600" dirty="0" err="1" smtClean="0"/>
              <a:t>перекручення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помилки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висвітленні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літератури</a:t>
            </a:r>
            <a:r>
              <a:rPr lang="ru-RU" sz="1600" dirty="0" smtClean="0"/>
              <a:t> в "</a:t>
            </a:r>
            <a:r>
              <a:rPr lang="ru-RU" sz="1600" dirty="0" err="1" smtClean="0"/>
              <a:t>Нарисі</a:t>
            </a:r>
            <a:r>
              <a:rPr lang="ru-RU" sz="1600" dirty="0" smtClean="0"/>
              <a:t> </a:t>
            </a:r>
            <a:r>
              <a:rPr lang="ru-RU" sz="1600" dirty="0" err="1" smtClean="0"/>
              <a:t>історії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літератури</a:t>
            </a:r>
            <a:r>
              <a:rPr lang="ru-RU" sz="1600" dirty="0" smtClean="0"/>
              <a:t>", "Про журнал </a:t>
            </a:r>
            <a:r>
              <a:rPr lang="ru-RU" sz="1600" dirty="0" err="1" smtClean="0"/>
              <a:t>сатири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гумору</a:t>
            </a:r>
            <a:r>
              <a:rPr lang="ru-RU" sz="1600" dirty="0" smtClean="0"/>
              <a:t> "</a:t>
            </a:r>
            <a:r>
              <a:rPr lang="ru-RU" sz="1600" dirty="0" err="1" smtClean="0"/>
              <a:t>Перець</a:t>
            </a:r>
            <a:r>
              <a:rPr lang="ru-RU" sz="1600" dirty="0" smtClean="0"/>
              <a:t>", "Про журнал "</a:t>
            </a:r>
            <a:r>
              <a:rPr lang="ru-RU" sz="1600" dirty="0" err="1" smtClean="0"/>
              <a:t>Вітчизна</a:t>
            </a:r>
            <a:r>
              <a:rPr lang="ru-RU" sz="1600" dirty="0" smtClean="0"/>
              <a:t>", "Про репертуар </a:t>
            </a:r>
            <a:r>
              <a:rPr lang="ru-RU" sz="1600" dirty="0" err="1" smtClean="0"/>
              <a:t>драматичних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 </a:t>
            </a:r>
            <a:r>
              <a:rPr lang="ru-RU" sz="1600" dirty="0" err="1" smtClean="0"/>
              <a:t>театрів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України</a:t>
            </a:r>
            <a:r>
              <a:rPr lang="ru-RU" sz="1600" dirty="0" smtClean="0"/>
              <a:t>"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 Для "</a:t>
            </a:r>
            <a:r>
              <a:rPr lang="ru-RU" sz="1600" dirty="0" err="1" smtClean="0"/>
              <a:t>зміцнення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керівництва</a:t>
            </a:r>
            <a:r>
              <a:rPr lang="ru-RU" sz="1600" dirty="0" smtClean="0"/>
              <a:t>" </a:t>
            </a:r>
            <a:r>
              <a:rPr lang="ru-RU" sz="1600" dirty="0" err="1" smtClean="0"/>
              <a:t>українською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парторганізацією</a:t>
            </a:r>
            <a:r>
              <a:rPr lang="ru-RU" sz="1600" dirty="0" smtClean="0"/>
              <a:t> Москвою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направлено Л.М.Кагановича (</a:t>
            </a:r>
            <a:r>
              <a:rPr lang="ru-RU" sz="1600" dirty="0" err="1" smtClean="0"/>
              <a:t>М.Хрущов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переміщений</a:t>
            </a:r>
            <a:r>
              <a:rPr lang="ru-RU" sz="1600" dirty="0" smtClean="0"/>
              <a:t> на </a:t>
            </a:r>
            <a:r>
              <a:rPr lang="ru-RU" sz="1600" dirty="0" err="1" smtClean="0"/>
              <a:t>другорядний</a:t>
            </a:r>
            <a:r>
              <a:rPr lang="ru-RU" sz="1600" dirty="0" smtClean="0"/>
              <a:t> пост </a:t>
            </a:r>
            <a:r>
              <a:rPr lang="ru-RU" sz="1600" dirty="0" err="1" smtClean="0"/>
              <a:t>голови</a:t>
            </a:r>
            <a:r>
              <a:rPr lang="ru-RU" sz="1600" dirty="0" smtClean="0"/>
              <a:t> уряду). Каганович </a:t>
            </a:r>
            <a:r>
              <a:rPr lang="ru-RU" sz="1600" dirty="0" err="1" smtClean="0"/>
              <a:t>розгорнув</a:t>
            </a:r>
            <a:r>
              <a:rPr lang="ru-RU" sz="1600" dirty="0" smtClean="0"/>
              <a:t> </a:t>
            </a:r>
            <a:r>
              <a:rPr lang="ru-RU" sz="1600" dirty="0" err="1" smtClean="0"/>
              <a:t>бурхливу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діяльність</a:t>
            </a:r>
            <a:r>
              <a:rPr lang="ru-RU" sz="1600" dirty="0" smtClean="0"/>
              <a:t> по </a:t>
            </a:r>
            <a:r>
              <a:rPr lang="ru-RU" sz="1600" dirty="0" err="1" smtClean="0"/>
              <a:t>боротьбі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"</a:t>
            </a:r>
            <a:r>
              <a:rPr lang="ru-RU" sz="1600" dirty="0" err="1" smtClean="0"/>
              <a:t>українським</a:t>
            </a:r>
            <a:r>
              <a:rPr lang="ru-RU" sz="1600" dirty="0" smtClean="0"/>
              <a:t> </a:t>
            </a:r>
            <a:r>
              <a:rPr lang="ru-RU" sz="1600" dirty="0" err="1" smtClean="0"/>
              <a:t>буржуазним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націоналізмом</a:t>
            </a:r>
            <a:r>
              <a:rPr lang="ru-RU" sz="1600" dirty="0" smtClean="0"/>
              <a:t>". Ним </a:t>
            </a:r>
            <a:r>
              <a:rPr lang="ru-RU" sz="1600" dirty="0" err="1" smtClean="0"/>
              <a:t>фактично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була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підготовлена</a:t>
            </a:r>
            <a:r>
              <a:rPr lang="ru-RU" sz="1600" dirty="0" smtClean="0"/>
              <a:t> велика </a:t>
            </a:r>
            <a:r>
              <a:rPr lang="ru-RU" sz="1600" dirty="0" err="1" smtClean="0"/>
              <a:t>розстрільна</a:t>
            </a:r>
            <a:r>
              <a:rPr lang="ru-RU" sz="1600" dirty="0" smtClean="0"/>
              <a:t> справа, жертвами </a:t>
            </a:r>
            <a:r>
              <a:rPr lang="ru-RU" sz="1600" dirty="0" err="1" smtClean="0"/>
              <a:t>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мав</a:t>
            </a:r>
            <a:r>
              <a:rPr lang="ru-RU" sz="1600" dirty="0" smtClean="0"/>
              <a:t> </a:t>
            </a:r>
            <a:r>
              <a:rPr lang="ru-RU" sz="1600" dirty="0" err="1" smtClean="0"/>
              <a:t>би</a:t>
            </a:r>
            <a:r>
              <a:rPr lang="ru-RU" sz="1600" dirty="0" smtClean="0"/>
              <a:t> стати </a:t>
            </a:r>
            <a:r>
              <a:rPr lang="ru-RU" sz="1600" dirty="0" err="1" smtClean="0"/>
              <a:t>цвіт</a:t>
            </a:r>
            <a:r>
              <a:rPr lang="ru-RU" sz="1600" dirty="0" smtClean="0"/>
              <a:t> </a:t>
            </a:r>
            <a:r>
              <a:rPr lang="ru-RU" sz="1600" dirty="0" err="1" smtClean="0"/>
              <a:t>української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інтелігенції</a:t>
            </a:r>
            <a:r>
              <a:rPr lang="ru-RU" sz="1600" dirty="0" smtClean="0"/>
              <a:t> того часу: </a:t>
            </a:r>
            <a:r>
              <a:rPr lang="ru-RU" sz="1600" dirty="0" err="1" smtClean="0"/>
              <a:t>А.Малишко</a:t>
            </a:r>
            <a:r>
              <a:rPr lang="ru-RU" sz="1600" dirty="0" smtClean="0"/>
              <a:t>, П.Панч, </a:t>
            </a:r>
            <a:r>
              <a:rPr lang="ru-RU" sz="1600" dirty="0" err="1" smtClean="0"/>
              <a:t>М.Рильський</a:t>
            </a:r>
            <a:r>
              <a:rPr lang="ru-RU" sz="1600" dirty="0" smtClean="0"/>
              <a:t>, </a:t>
            </a:r>
            <a:r>
              <a:rPr lang="ru-RU" sz="1600" dirty="0" err="1" smtClean="0"/>
              <a:t>Ю.Яновський</a:t>
            </a:r>
            <a:r>
              <a:rPr lang="ru-RU" sz="1600" dirty="0" smtClean="0"/>
              <a:t> та </a:t>
            </a:r>
            <a:r>
              <a:rPr lang="ru-RU" sz="1600" dirty="0" err="1" smtClean="0"/>
              <a:t>ін</a:t>
            </a:r>
            <a:r>
              <a:rPr lang="ru-RU" sz="1600" dirty="0" smtClean="0"/>
              <a:t>. Та </a:t>
            </a:r>
            <a:r>
              <a:rPr lang="ru-RU" sz="1600" dirty="0" err="1" smtClean="0"/>
              <a:t>ініціатива</a:t>
            </a:r>
            <a:r>
              <a:rPr lang="ru-RU" sz="1600" dirty="0" smtClean="0"/>
              <a:t> Кагановича </a:t>
            </a:r>
            <a:r>
              <a:rPr lang="ru-RU" sz="1600" dirty="0" err="1" smtClean="0"/>
              <a:t>виявилась</a:t>
            </a:r>
            <a:r>
              <a:rPr lang="ru-RU" sz="1600" dirty="0" smtClean="0"/>
              <a:t> </a:t>
            </a:r>
            <a:r>
              <a:rPr lang="ru-RU" sz="1600" dirty="0" err="1" smtClean="0"/>
              <a:t>невчасною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відкликаний</a:t>
            </a:r>
            <a:r>
              <a:rPr lang="ru-RU" sz="1600" dirty="0" smtClean="0"/>
              <a:t> до </a:t>
            </a:r>
            <a:r>
              <a:rPr lang="ru-RU" sz="1600" dirty="0" err="1" smtClean="0"/>
              <a:t>Москви</a:t>
            </a:r>
            <a:r>
              <a:rPr lang="ru-RU" sz="1600" dirty="0" smtClean="0"/>
              <a:t>. На порядку денному у </a:t>
            </a:r>
            <a:r>
              <a:rPr lang="ru-RU" sz="1600" dirty="0" err="1" smtClean="0"/>
              <a:t>сталінському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керівництві</a:t>
            </a:r>
            <a:r>
              <a:rPr lang="ru-RU" sz="1600" dirty="0" smtClean="0"/>
              <a:t> стояло </a:t>
            </a:r>
            <a:r>
              <a:rPr lang="ru-RU" sz="1600" dirty="0" err="1" smtClean="0"/>
              <a:t>питання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боротьби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"</a:t>
            </a:r>
            <a:r>
              <a:rPr lang="ru-RU" sz="1600" dirty="0" err="1" smtClean="0"/>
              <a:t>низькопоклонством</a:t>
            </a:r>
            <a:r>
              <a:rPr lang="ru-RU" sz="1600" dirty="0" smtClean="0"/>
              <a:t>" перед Заходом, </a:t>
            </a:r>
            <a:r>
              <a:rPr lang="ru-RU" sz="1600" dirty="0" err="1" smtClean="0"/>
              <a:t>проти</a:t>
            </a:r>
            <a:r>
              <a:rPr lang="ru-RU" sz="1600" dirty="0" smtClean="0"/>
              <a:t> "</a:t>
            </a:r>
            <a:r>
              <a:rPr lang="ru-RU" sz="1600" dirty="0" err="1" smtClean="0"/>
              <a:t>космополітизму</a:t>
            </a:r>
            <a:r>
              <a:rPr lang="ru-RU" sz="1600" dirty="0" smtClean="0"/>
              <a:t>". </a:t>
            </a:r>
            <a:r>
              <a:rPr lang="ru-RU" sz="1600" dirty="0" err="1" smtClean="0"/>
              <a:t>Об'єктом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переслідувань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обрані</a:t>
            </a:r>
            <a:r>
              <a:rPr lang="ru-RU" sz="1600" dirty="0" smtClean="0"/>
              <a:t> </a:t>
            </a:r>
            <a:r>
              <a:rPr lang="ru-RU" sz="1600" dirty="0" err="1" smtClean="0"/>
              <a:t>літератори</a:t>
            </a:r>
            <a:r>
              <a:rPr lang="ru-RU" sz="1600" dirty="0" smtClean="0"/>
              <a:t>, </a:t>
            </a:r>
            <a:r>
              <a:rPr lang="ru-RU" sz="1600" dirty="0" err="1" smtClean="0"/>
              <a:t>митці</a:t>
            </a:r>
            <a:r>
              <a:rPr lang="ru-RU" sz="1600" dirty="0" smtClean="0"/>
              <a:t>, </a:t>
            </a:r>
            <a:r>
              <a:rPr lang="ru-RU" sz="1600" dirty="0" err="1" smtClean="0"/>
              <a:t>учені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928670"/>
            <a:ext cx="4038600" cy="5712007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err="1" smtClean="0"/>
              <a:t>Ця</a:t>
            </a:r>
            <a:r>
              <a:rPr lang="ru-RU" sz="2800" dirty="0" smtClean="0"/>
              <a:t> </a:t>
            </a:r>
            <a:r>
              <a:rPr lang="ru-RU" sz="2800" dirty="0" err="1" smtClean="0"/>
              <a:t>кампанія</a:t>
            </a:r>
            <a:r>
              <a:rPr lang="ru-RU" sz="2800" dirty="0" smtClean="0"/>
              <a:t> мала на </a:t>
            </a:r>
            <a:r>
              <a:rPr lang="ru-RU" sz="2800" dirty="0" err="1" smtClean="0"/>
              <a:t>меті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посилити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культурно-ідеологічну</a:t>
            </a:r>
            <a:r>
              <a:rPr lang="ru-RU" sz="2800" dirty="0" smtClean="0"/>
              <a:t> </a:t>
            </a:r>
            <a:r>
              <a:rPr lang="ru-RU" sz="2800" dirty="0" err="1" smtClean="0"/>
              <a:t>ізоляцію</a:t>
            </a:r>
            <a:r>
              <a:rPr lang="ru-RU" sz="2800" dirty="0" smtClean="0"/>
              <a:t> </a:t>
            </a:r>
            <a:r>
              <a:rPr lang="ru-RU" sz="2800" dirty="0" err="1" smtClean="0"/>
              <a:t>радянського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суспільства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ізолювати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протиставити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інтелігенцію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іншим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прошаркам</a:t>
            </a:r>
            <a:r>
              <a:rPr lang="ru-RU" sz="2800" dirty="0" smtClean="0"/>
              <a:t> </a:t>
            </a:r>
            <a:r>
              <a:rPr lang="ru-RU" sz="2800" dirty="0" err="1" smtClean="0"/>
              <a:t>суспільства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розпалити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шовіністичні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антисемітські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настрої</a:t>
            </a:r>
            <a:r>
              <a:rPr lang="ru-RU" sz="2800" dirty="0" smtClean="0"/>
              <a:t>, </a:t>
            </a:r>
            <a:r>
              <a:rPr lang="ru-RU" sz="2800" dirty="0" err="1" smtClean="0"/>
              <a:t>посилити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русифікації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відновити</a:t>
            </a:r>
            <a:r>
              <a:rPr lang="ru-RU" sz="2800" dirty="0" smtClean="0"/>
              <a:t> образ </a:t>
            </a:r>
            <a:r>
              <a:rPr lang="ru-RU" sz="2800" dirty="0" err="1" smtClean="0"/>
              <a:t>внутрішнього</a:t>
            </a:r>
            <a:r>
              <a:rPr lang="ru-RU" sz="2800" dirty="0" smtClean="0"/>
              <a:t> ворога, так </a:t>
            </a:r>
            <a:r>
              <a:rPr lang="ru-RU" sz="2800" dirty="0" err="1" smtClean="0"/>
              <a:t>необхідного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тоталітарного</a:t>
            </a:r>
            <a:r>
              <a:rPr lang="ru-RU" sz="2800" dirty="0" smtClean="0"/>
              <a:t> режиму.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Сигналом до атаки </a:t>
            </a:r>
            <a:r>
              <a:rPr lang="ru-RU" sz="2800" dirty="0" err="1" smtClean="0"/>
              <a:t>проти</a:t>
            </a:r>
            <a:r>
              <a:rPr lang="ru-RU" sz="2800" dirty="0" smtClean="0"/>
              <a:t> </a:t>
            </a:r>
            <a:r>
              <a:rPr lang="ru-RU" sz="2800" dirty="0" err="1" smtClean="0"/>
              <a:t>космополітів</a:t>
            </a:r>
            <a:r>
              <a:rPr lang="ru-RU" sz="2800" dirty="0" smtClean="0"/>
              <a:t> стала </a:t>
            </a:r>
            <a:r>
              <a:rPr lang="ru-RU" sz="2800" dirty="0" err="1" smtClean="0"/>
              <a:t>редакційна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стаття</a:t>
            </a:r>
            <a:r>
              <a:rPr lang="ru-RU" sz="2800" dirty="0" smtClean="0"/>
              <a:t> "Про одну </a:t>
            </a:r>
            <a:r>
              <a:rPr lang="ru-RU" sz="2800" dirty="0" err="1" smtClean="0"/>
              <a:t>антипатріотичну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групу</a:t>
            </a:r>
            <a:r>
              <a:rPr lang="ru-RU" sz="2800" dirty="0" smtClean="0"/>
              <a:t> </a:t>
            </a:r>
            <a:r>
              <a:rPr lang="ru-RU" sz="2800" dirty="0" err="1" smtClean="0"/>
              <a:t>театральних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критиків</a:t>
            </a:r>
            <a:r>
              <a:rPr lang="ru-RU" sz="2800" dirty="0" smtClean="0"/>
              <a:t>", </a:t>
            </a:r>
            <a:r>
              <a:rPr lang="ru-RU" sz="2800" dirty="0" err="1" smtClean="0"/>
              <a:t>опублікована</a:t>
            </a:r>
            <a:r>
              <a:rPr lang="ru-RU" sz="2800" dirty="0" smtClean="0"/>
              <a:t> в </a:t>
            </a:r>
            <a:r>
              <a:rPr lang="ru-RU" sz="2800" dirty="0" err="1" smtClean="0"/>
              <a:t>січні</a:t>
            </a:r>
            <a:r>
              <a:rPr lang="ru-RU" sz="2800" dirty="0" smtClean="0"/>
              <a:t> 1949 р. у </a:t>
            </a:r>
            <a:r>
              <a:rPr lang="ru-RU" sz="2800" dirty="0" err="1" smtClean="0"/>
              <a:t>газеті</a:t>
            </a:r>
            <a:r>
              <a:rPr lang="ru-RU" sz="2800" dirty="0" smtClean="0"/>
              <a:t> "Правда". </a:t>
            </a:r>
            <a:r>
              <a:rPr lang="ru-RU" sz="2800" dirty="0" err="1" smtClean="0"/>
              <a:t>Відгомоном</a:t>
            </a:r>
            <a:r>
              <a:rPr lang="ru-RU" sz="2800" dirty="0" smtClean="0"/>
              <a:t> </a:t>
            </a:r>
            <a:r>
              <a:rPr lang="ru-RU" sz="2800" dirty="0" err="1" smtClean="0"/>
              <a:t>цієї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статті</a:t>
            </a:r>
            <a:r>
              <a:rPr lang="ru-RU" sz="2800" dirty="0" smtClean="0"/>
              <a:t> в </a:t>
            </a:r>
            <a:r>
              <a:rPr lang="ru-RU" sz="2800" dirty="0" err="1" smtClean="0"/>
              <a:t>Україні</a:t>
            </a:r>
            <a:r>
              <a:rPr lang="ru-RU" sz="2800" dirty="0" smtClean="0"/>
              <a:t> стало </a:t>
            </a:r>
            <a:r>
              <a:rPr lang="ru-RU" sz="2800" dirty="0" err="1" smtClean="0"/>
              <a:t>навішування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ярликів</a:t>
            </a:r>
            <a:r>
              <a:rPr lang="ru-RU" sz="2800" dirty="0" smtClean="0"/>
              <a:t> "</a:t>
            </a:r>
            <a:r>
              <a:rPr lang="ru-RU" sz="2800" dirty="0" err="1" smtClean="0"/>
              <a:t>безрідних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космополитів</a:t>
            </a:r>
            <a:r>
              <a:rPr lang="ru-RU" sz="2800" dirty="0" smtClean="0"/>
              <a:t>" на </a:t>
            </a:r>
            <a:r>
              <a:rPr lang="ru-RU" sz="2800" dirty="0" err="1" smtClean="0"/>
              <a:t>літературних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театральних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критиків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О.Борщагівського</a:t>
            </a:r>
            <a:r>
              <a:rPr lang="ru-RU" sz="2800" dirty="0" smtClean="0"/>
              <a:t>, </a:t>
            </a:r>
            <a:r>
              <a:rPr lang="ru-RU" sz="2800" dirty="0" err="1" smtClean="0"/>
              <a:t>А.Гозенпура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7" name="Содержимое 6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071546"/>
            <a:ext cx="3615716" cy="521497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r>
              <a:rPr lang="ru-RU" dirty="0" err="1" smtClean="0"/>
              <a:t>Кампанія</a:t>
            </a:r>
            <a:r>
              <a:rPr lang="ru-RU" dirty="0" smtClean="0"/>
              <a:t> </a:t>
            </a:r>
            <a:r>
              <a:rPr lang="ru-RU" dirty="0" err="1" smtClean="0"/>
              <a:t>боротьби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косполітами</a:t>
            </a:r>
            <a:r>
              <a:rPr lang="ru-RU" dirty="0" smtClean="0"/>
              <a:t> мала </a:t>
            </a:r>
            <a:r>
              <a:rPr lang="ru-RU" dirty="0" err="1" smtClean="0"/>
              <a:t>негативні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: у </a:t>
            </a:r>
            <a:r>
              <a:rPr lang="ru-RU" dirty="0" err="1" smtClean="0"/>
              <a:t>літературі</a:t>
            </a:r>
            <a:r>
              <a:rPr lang="ru-RU" dirty="0" smtClean="0"/>
              <a:t> та </a:t>
            </a:r>
            <a:r>
              <a:rPr lang="ru-RU" dirty="0" err="1" smtClean="0"/>
              <a:t>театрі</a:t>
            </a:r>
            <a:r>
              <a:rPr lang="ru-RU" dirty="0" smtClean="0"/>
              <a:t>, по </a:t>
            </a:r>
            <a:r>
              <a:rPr lang="ru-RU" dirty="0" err="1" smtClean="0"/>
              <a:t>суті</a:t>
            </a:r>
            <a:r>
              <a:rPr lang="ru-RU" dirty="0" smtClean="0"/>
              <a:t>, </a:t>
            </a:r>
            <a:r>
              <a:rPr lang="ru-RU" dirty="0" err="1" smtClean="0"/>
              <a:t>зникло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мистецької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; </a:t>
            </a:r>
            <a:r>
              <a:rPr lang="ru-RU" dirty="0" err="1" smtClean="0"/>
              <a:t>поглибилась</a:t>
            </a:r>
            <a:r>
              <a:rPr lang="ru-RU" dirty="0" smtClean="0"/>
              <a:t> </a:t>
            </a:r>
            <a:r>
              <a:rPr lang="ru-RU" dirty="0" err="1" smtClean="0"/>
              <a:t>ізоляція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надбань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культури;театральна</a:t>
            </a:r>
            <a:r>
              <a:rPr lang="ru-RU" dirty="0" smtClean="0"/>
              <a:t> та </a:t>
            </a:r>
            <a:r>
              <a:rPr lang="ru-RU" dirty="0" err="1" smtClean="0"/>
              <a:t>літературна</a:t>
            </a:r>
            <a:r>
              <a:rPr lang="ru-RU" dirty="0" smtClean="0"/>
              <a:t> критика </a:t>
            </a:r>
            <a:r>
              <a:rPr lang="ru-RU" dirty="0" err="1" smtClean="0"/>
              <a:t>перетворилася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засобу</a:t>
            </a:r>
            <a:r>
              <a:rPr lang="ru-RU" dirty="0" smtClean="0"/>
              <a:t>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творчого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на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втримання</a:t>
            </a:r>
            <a:r>
              <a:rPr lang="ru-RU" dirty="0" smtClean="0"/>
              <a:t> </a:t>
            </a:r>
            <a:r>
              <a:rPr lang="ru-RU" dirty="0" err="1" smtClean="0"/>
              <a:t>митців</a:t>
            </a:r>
            <a:r>
              <a:rPr lang="ru-RU" dirty="0" smtClean="0"/>
              <a:t> у рамках </a:t>
            </a:r>
            <a:r>
              <a:rPr lang="ru-RU" dirty="0" err="1" smtClean="0"/>
              <a:t>офіційної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; </a:t>
            </a:r>
            <a:r>
              <a:rPr lang="ru-RU" dirty="0" err="1" smtClean="0"/>
              <a:t>обмежено</a:t>
            </a:r>
            <a:r>
              <a:rPr lang="ru-RU" dirty="0" smtClean="0"/>
              <a:t> свободу </a:t>
            </a:r>
            <a:r>
              <a:rPr lang="ru-RU" dirty="0" err="1" smtClean="0"/>
              <a:t>творчості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60722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 початку 50-х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насувається</a:t>
            </a:r>
            <a:r>
              <a:rPr lang="ru-RU" dirty="0" smtClean="0"/>
              <a:t> нова </a:t>
            </a:r>
            <a:r>
              <a:rPr lang="ru-RU" dirty="0" err="1" smtClean="0"/>
              <a:t>хвиля</a:t>
            </a:r>
            <a:r>
              <a:rPr lang="ru-RU" dirty="0" smtClean="0"/>
              <a:t> </a:t>
            </a:r>
            <a:r>
              <a:rPr lang="ru-RU" dirty="0" err="1" smtClean="0"/>
              <a:t>звинувачень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. </a:t>
            </a:r>
            <a:r>
              <a:rPr lang="ru-RU" dirty="0" err="1" smtClean="0"/>
              <a:t>Цькували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. </a:t>
            </a:r>
            <a:r>
              <a:rPr lang="ru-RU" dirty="0" err="1" smtClean="0"/>
              <a:t>Переслідувань</a:t>
            </a:r>
            <a:r>
              <a:rPr lang="ru-RU" dirty="0" smtClean="0"/>
              <a:t>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 </a:t>
            </a:r>
            <a:r>
              <a:rPr lang="ru-RU" dirty="0" err="1" smtClean="0"/>
              <a:t>композитори</a:t>
            </a:r>
            <a:r>
              <a:rPr lang="ru-RU" dirty="0" smtClean="0"/>
              <a:t> </a:t>
            </a:r>
            <a:r>
              <a:rPr lang="ru-RU" dirty="0" err="1" smtClean="0"/>
              <a:t>Б.Лятошинський</a:t>
            </a:r>
            <a:r>
              <a:rPr lang="ru-RU" dirty="0" smtClean="0"/>
              <a:t>, </a:t>
            </a:r>
            <a:r>
              <a:rPr lang="ru-RU" dirty="0" err="1" smtClean="0"/>
              <a:t>М.Колесса</a:t>
            </a:r>
            <a:r>
              <a:rPr lang="ru-RU" dirty="0" smtClean="0"/>
              <a:t>, </a:t>
            </a:r>
            <a:r>
              <a:rPr lang="ru-RU" dirty="0" err="1" smtClean="0"/>
              <a:t>М.Вериківський</a:t>
            </a:r>
            <a:r>
              <a:rPr lang="ru-RU" dirty="0" smtClean="0"/>
              <a:t>, </a:t>
            </a:r>
            <a:r>
              <a:rPr lang="ru-RU" dirty="0" err="1" smtClean="0"/>
              <a:t>К.Данькевич</a:t>
            </a:r>
            <a:r>
              <a:rPr lang="ru-RU" dirty="0" smtClean="0"/>
              <a:t> (опера "Богдан </a:t>
            </a:r>
            <a:r>
              <a:rPr lang="ru-RU" dirty="0" err="1" smtClean="0"/>
              <a:t>Хмельницький</a:t>
            </a:r>
            <a:r>
              <a:rPr lang="ru-RU" dirty="0" smtClean="0"/>
              <a:t>"), </a:t>
            </a:r>
            <a:r>
              <a:rPr lang="ru-RU" dirty="0" err="1" smtClean="0"/>
              <a:t>науковці</a:t>
            </a:r>
            <a:r>
              <a:rPr lang="ru-RU" dirty="0" smtClean="0"/>
              <a:t>. Особливо </a:t>
            </a:r>
            <a:r>
              <a:rPr lang="ru-RU" dirty="0" err="1" smtClean="0"/>
              <a:t>лютій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нещадній</a:t>
            </a:r>
            <a:r>
              <a:rPr lang="ru-RU" dirty="0" smtClean="0"/>
              <a:t> </a:t>
            </a:r>
            <a:r>
              <a:rPr lang="ru-RU" dirty="0" err="1" smtClean="0"/>
              <a:t>критиці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піддано</a:t>
            </a:r>
            <a:r>
              <a:rPr lang="ru-RU" dirty="0" smtClean="0"/>
              <a:t> </a:t>
            </a:r>
            <a:r>
              <a:rPr lang="ru-RU" dirty="0" err="1" smtClean="0"/>
              <a:t>В.Сосюру</a:t>
            </a:r>
            <a:r>
              <a:rPr lang="ru-RU" dirty="0" smtClean="0"/>
              <a:t> за </a:t>
            </a:r>
            <a:r>
              <a:rPr lang="ru-RU" dirty="0" err="1" smtClean="0"/>
              <a:t>вірш</a:t>
            </a:r>
            <a:r>
              <a:rPr lang="ru-RU" dirty="0" smtClean="0"/>
              <a:t> "</a:t>
            </a:r>
            <a:r>
              <a:rPr lang="ru-RU" dirty="0" err="1" smtClean="0"/>
              <a:t>Любіть</a:t>
            </a:r>
            <a:r>
              <a:rPr lang="ru-RU" dirty="0" smtClean="0"/>
              <a:t> </a:t>
            </a:r>
            <a:r>
              <a:rPr lang="ru-RU" dirty="0" err="1" smtClean="0"/>
              <a:t>Україну</a:t>
            </a:r>
            <a:r>
              <a:rPr lang="ru-RU" dirty="0" smtClean="0"/>
              <a:t>" (1944р.),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оголошувався</a:t>
            </a:r>
            <a:r>
              <a:rPr lang="ru-RU" dirty="0" smtClean="0"/>
              <a:t> "</a:t>
            </a:r>
            <a:r>
              <a:rPr lang="ru-RU" dirty="0" err="1" smtClean="0"/>
              <a:t>ідейно</a:t>
            </a:r>
            <a:r>
              <a:rPr lang="ru-RU" dirty="0" smtClean="0"/>
              <a:t> </a:t>
            </a:r>
            <a:r>
              <a:rPr lang="ru-RU" dirty="0" err="1" smtClean="0"/>
              <a:t>порочним</a:t>
            </a:r>
            <a:r>
              <a:rPr lang="ru-RU" dirty="0" smtClean="0"/>
              <a:t> </a:t>
            </a:r>
            <a:r>
              <a:rPr lang="ru-RU" dirty="0" err="1" smtClean="0"/>
              <a:t>твором</a:t>
            </a:r>
            <a:r>
              <a:rPr lang="ru-RU" dirty="0" smtClean="0"/>
              <a:t>".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8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285860"/>
            <a:ext cx="3867178" cy="40005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r>
              <a:rPr lang="ru-RU" dirty="0" err="1" smtClean="0"/>
              <a:t>Ждан</a:t>
            </a:r>
            <a:r>
              <a:rPr lang="uk-UA" dirty="0" smtClean="0"/>
              <a:t>і</a:t>
            </a:r>
            <a:r>
              <a:rPr lang="ru-RU" dirty="0" err="1" smtClean="0"/>
              <a:t>вщина</a:t>
            </a:r>
            <a:r>
              <a:rPr lang="ru-RU" dirty="0" smtClean="0"/>
              <a:t> </a:t>
            </a:r>
            <a:r>
              <a:rPr lang="ru-RU" dirty="0" err="1" smtClean="0"/>
              <a:t>призвела</a:t>
            </a:r>
            <a:r>
              <a:rPr lang="ru-RU" dirty="0" smtClean="0"/>
              <a:t> до </a:t>
            </a:r>
            <a:r>
              <a:rPr lang="ru-RU" dirty="0" err="1" smtClean="0"/>
              <a:t>гальмування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науки,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, породила </a:t>
            </a:r>
            <a:r>
              <a:rPr lang="ru-RU" dirty="0" err="1" smtClean="0"/>
              <a:t>потворні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 в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 , </a:t>
            </a:r>
            <a:r>
              <a:rPr lang="ru-RU" dirty="0" err="1" smtClean="0"/>
              <a:t>викликала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розмежування</a:t>
            </a:r>
            <a:r>
              <a:rPr lang="ru-RU" dirty="0" smtClean="0"/>
              <a:t>. </a:t>
            </a:r>
            <a:r>
              <a:rPr lang="ru-RU" dirty="0" err="1" smtClean="0"/>
              <a:t>Сталінський</a:t>
            </a:r>
            <a:r>
              <a:rPr lang="ru-RU" dirty="0" smtClean="0"/>
              <a:t> режим остаточно </a:t>
            </a:r>
            <a:r>
              <a:rPr lang="ru-RU" dirty="0" err="1" smtClean="0"/>
              <a:t>протиставив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народ, </a:t>
            </a:r>
            <a:r>
              <a:rPr lang="ru-RU" dirty="0" err="1" smtClean="0"/>
              <a:t>ліквідував</a:t>
            </a:r>
            <a:r>
              <a:rPr lang="ru-RU" dirty="0" smtClean="0"/>
              <a:t> </a:t>
            </a:r>
            <a:r>
              <a:rPr lang="ru-RU" dirty="0" err="1" smtClean="0"/>
              <a:t>патріотичне</a:t>
            </a:r>
            <a:r>
              <a:rPr lang="ru-RU" dirty="0" smtClean="0"/>
              <a:t> </a:t>
            </a:r>
            <a:r>
              <a:rPr lang="ru-RU" dirty="0" err="1" smtClean="0"/>
              <a:t>піднесення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, </a:t>
            </a:r>
            <a:r>
              <a:rPr lang="ru-RU" dirty="0" err="1" smtClean="0"/>
              <a:t>паростки</a:t>
            </a:r>
            <a:r>
              <a:rPr lang="ru-RU" dirty="0" smtClean="0"/>
              <a:t> </a:t>
            </a:r>
            <a:r>
              <a:rPr lang="ru-RU" dirty="0" err="1" smtClean="0"/>
              <a:t>відродження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 У </a:t>
            </a:r>
            <a:r>
              <a:rPr lang="ru-RU" dirty="0" err="1" smtClean="0"/>
              <a:t>міжнародному</a:t>
            </a:r>
            <a:r>
              <a:rPr lang="ru-RU" dirty="0" smtClean="0"/>
              <a:t> </a:t>
            </a:r>
            <a:r>
              <a:rPr lang="ru-RU" dirty="0" err="1" smtClean="0"/>
              <a:t>плані</a:t>
            </a:r>
            <a:r>
              <a:rPr lang="ru-RU" dirty="0" smtClean="0"/>
              <a:t> "</a:t>
            </a:r>
            <a:r>
              <a:rPr lang="ru-RU" dirty="0" err="1" smtClean="0"/>
              <a:t>ждан</a:t>
            </a:r>
            <a:r>
              <a:rPr lang="uk-UA" dirty="0" smtClean="0"/>
              <a:t>і</a:t>
            </a:r>
            <a:r>
              <a:rPr lang="ru-RU" dirty="0" err="1" smtClean="0"/>
              <a:t>вщина</a:t>
            </a:r>
            <a:r>
              <a:rPr lang="ru-RU" dirty="0" smtClean="0"/>
              <a:t>" </a:t>
            </a:r>
            <a:r>
              <a:rPr lang="ru-RU" dirty="0" err="1" smtClean="0"/>
              <a:t>посилила</a:t>
            </a:r>
            <a:r>
              <a:rPr lang="ru-RU" dirty="0" smtClean="0"/>
              <a:t> </a:t>
            </a:r>
            <a:r>
              <a:rPr lang="ru-RU" dirty="0" err="1" smtClean="0"/>
              <a:t>відірваність</a:t>
            </a:r>
            <a:r>
              <a:rPr lang="ru-RU" dirty="0" smtClean="0"/>
              <a:t> </a:t>
            </a:r>
            <a:r>
              <a:rPr lang="ru-RU" dirty="0" err="1" smtClean="0"/>
              <a:t>радянських</a:t>
            </a:r>
            <a:r>
              <a:rPr lang="ru-RU" dirty="0" smtClean="0"/>
              <a:t> </a:t>
            </a:r>
            <a:r>
              <a:rPr lang="ru-RU" dirty="0" err="1" smtClean="0"/>
              <a:t>митців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досягнень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стала </a:t>
            </a:r>
            <a:r>
              <a:rPr lang="ru-RU" dirty="0" err="1" smtClean="0"/>
              <a:t>ідеологічним</a:t>
            </a:r>
            <a:r>
              <a:rPr lang="ru-RU" dirty="0" smtClean="0"/>
              <a:t> </a:t>
            </a:r>
            <a:r>
              <a:rPr lang="ru-RU" dirty="0" err="1" smtClean="0"/>
              <a:t>обгрунтуванням</a:t>
            </a:r>
            <a:r>
              <a:rPr lang="ru-RU" dirty="0" smtClean="0"/>
              <a:t> </a:t>
            </a:r>
            <a:r>
              <a:rPr lang="ru-RU" dirty="0" err="1" smtClean="0"/>
              <a:t>конфронтаційної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СРСР.</a:t>
            </a:r>
          </a:p>
          <a:p>
            <a:r>
              <a:rPr lang="uk-UA" dirty="0" smtClean="0"/>
              <a:t>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938962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err="1" smtClean="0"/>
              <a:t>Внутрішньополітичне</a:t>
            </a:r>
            <a:r>
              <a:rPr lang="ru-RU" sz="3600" dirty="0" smtClean="0"/>
              <a:t> становище </a:t>
            </a:r>
            <a:r>
              <a:rPr lang="ru-RU" sz="3600" dirty="0" err="1" smtClean="0"/>
              <a:t>України</a:t>
            </a:r>
            <a:r>
              <a:rPr lang="ru-RU" sz="3600" dirty="0" smtClean="0"/>
              <a:t> на початку 50-х </a:t>
            </a:r>
            <a:r>
              <a:rPr lang="ru-RU" sz="3600" dirty="0" err="1" smtClean="0"/>
              <a:t>років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відбудови</a:t>
            </a:r>
            <a:r>
              <a:rPr lang="ru-RU" dirty="0" smtClean="0"/>
              <a:t> не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послаблення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адміністративно-командної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надзвичайними</a:t>
            </a:r>
            <a:r>
              <a:rPr lang="ru-RU" dirty="0" smtClean="0"/>
              <a:t> заходами </a:t>
            </a:r>
            <a:r>
              <a:rPr lang="ru-RU" dirty="0" err="1" smtClean="0"/>
              <a:t>управління</a:t>
            </a:r>
            <a:r>
              <a:rPr lang="ru-RU" dirty="0" smtClean="0"/>
              <a:t>. Вона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зміцніла</a:t>
            </a:r>
            <a:r>
              <a:rPr lang="ru-RU" dirty="0" smtClean="0"/>
              <a:t>. </a:t>
            </a:r>
            <a:r>
              <a:rPr lang="ru-RU" dirty="0" err="1" smtClean="0"/>
              <a:t>Свідченням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став XIX </a:t>
            </a:r>
            <a:r>
              <a:rPr lang="ru-RU" dirty="0" err="1" smtClean="0"/>
              <a:t>з'їзд</a:t>
            </a:r>
            <a:r>
              <a:rPr lang="ru-RU" dirty="0" smtClean="0"/>
              <a:t> КПРС (на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з'їзді</a:t>
            </a:r>
            <a:r>
              <a:rPr lang="ru-RU" dirty="0" smtClean="0"/>
              <a:t> ВКП(б)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перейменовано</a:t>
            </a:r>
            <a:r>
              <a:rPr lang="ru-RU" dirty="0" smtClean="0"/>
              <a:t> в </a:t>
            </a:r>
            <a:r>
              <a:rPr lang="ru-RU" dirty="0" err="1" smtClean="0"/>
              <a:t>Комуністичну</a:t>
            </a:r>
            <a:r>
              <a:rPr lang="ru-RU" dirty="0" smtClean="0"/>
              <a:t> </a:t>
            </a:r>
            <a:r>
              <a:rPr lang="ru-RU" dirty="0" err="1" smtClean="0"/>
              <a:t>партію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Союзу),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з'їзд</a:t>
            </a:r>
            <a:r>
              <a:rPr lang="ru-RU" dirty="0" smtClean="0"/>
              <a:t> за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Й.Сталіна</a:t>
            </a:r>
            <a:r>
              <a:rPr lang="ru-RU" dirty="0" smtClean="0"/>
              <a:t>. </a:t>
            </a:r>
            <a:r>
              <a:rPr lang="ru-RU" dirty="0" err="1" smtClean="0"/>
              <a:t>З'їзд</a:t>
            </a:r>
            <a:r>
              <a:rPr lang="ru-RU" dirty="0" smtClean="0"/>
              <a:t> затвердив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 smtClean="0"/>
              <a:t>п'ятирічний</a:t>
            </a:r>
            <a:r>
              <a:rPr lang="ru-RU" dirty="0" smtClean="0"/>
              <a:t> план </a:t>
            </a:r>
            <a:r>
              <a:rPr lang="ru-RU" dirty="0" err="1" smtClean="0"/>
              <a:t>розвитку</a:t>
            </a:r>
            <a:r>
              <a:rPr lang="ru-RU" dirty="0" smtClean="0"/>
              <a:t> СРСР у 1951-1955 </a:t>
            </a:r>
            <a:r>
              <a:rPr lang="ru-RU" dirty="0" err="1" smtClean="0"/>
              <a:t>pp</a:t>
            </a:r>
            <a:r>
              <a:rPr lang="ru-RU" dirty="0" smtClean="0"/>
              <a:t>. На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завданням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поставлено </a:t>
            </a:r>
            <a:r>
              <a:rPr lang="ru-RU" dirty="0" err="1" smtClean="0"/>
              <a:t>наздогнати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перегнати</a:t>
            </a:r>
            <a:r>
              <a:rPr lang="ru-RU" dirty="0" smtClean="0"/>
              <a:t> </a:t>
            </a:r>
            <a:r>
              <a:rPr lang="ru-RU" dirty="0" err="1" smtClean="0"/>
              <a:t>провідні</a:t>
            </a:r>
            <a:r>
              <a:rPr lang="ru-RU" dirty="0" smtClean="0"/>
              <a:t> </a:t>
            </a:r>
            <a:r>
              <a:rPr lang="ru-RU" dirty="0" err="1" smtClean="0"/>
              <a:t>капіталістичні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за </a:t>
            </a:r>
            <a:r>
              <a:rPr lang="ru-RU" dirty="0" err="1" smtClean="0"/>
              <a:t>всіма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XVII </a:t>
            </a:r>
            <a:r>
              <a:rPr lang="ru-RU" dirty="0" err="1" smtClean="0"/>
              <a:t>з'їзд</a:t>
            </a:r>
            <a:r>
              <a:rPr lang="ru-RU" dirty="0" smtClean="0"/>
              <a:t> </a:t>
            </a:r>
            <a:r>
              <a:rPr lang="ru-RU" dirty="0" err="1" smtClean="0"/>
              <a:t>Компартії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продублював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з'їзду</a:t>
            </a:r>
            <a:r>
              <a:rPr lang="ru-RU" dirty="0" smtClean="0"/>
              <a:t> КПРС. </a:t>
            </a:r>
            <a:r>
              <a:rPr lang="ru-RU" dirty="0" err="1" smtClean="0"/>
              <a:t>Виступаючи</a:t>
            </a:r>
            <a:r>
              <a:rPr lang="ru-RU" dirty="0" smtClean="0"/>
              <a:t> на </a:t>
            </a:r>
            <a:r>
              <a:rPr lang="ru-RU" dirty="0" err="1" smtClean="0"/>
              <a:t>з'їзді</a:t>
            </a:r>
            <a:r>
              <a:rPr lang="ru-RU" dirty="0" smtClean="0"/>
              <a:t>, </a:t>
            </a:r>
            <a:r>
              <a:rPr lang="ru-RU" dirty="0" err="1" smtClean="0"/>
              <a:t>делегати</a:t>
            </a:r>
            <a:r>
              <a:rPr lang="ru-RU" dirty="0" smtClean="0"/>
              <a:t> </a:t>
            </a:r>
            <a:r>
              <a:rPr lang="ru-RU" dirty="0" err="1" smtClean="0"/>
              <a:t>неначе</a:t>
            </a:r>
            <a:r>
              <a:rPr lang="ru-RU" dirty="0" smtClean="0"/>
              <a:t> </a:t>
            </a:r>
            <a:r>
              <a:rPr lang="ru-RU" dirty="0" err="1" smtClean="0"/>
              <a:t>змагались</a:t>
            </a:r>
            <a:r>
              <a:rPr lang="ru-RU" dirty="0" smtClean="0"/>
              <a:t> у </a:t>
            </a:r>
            <a:r>
              <a:rPr lang="ru-RU" dirty="0" err="1" smtClean="0"/>
              <a:t>словослів'ї</a:t>
            </a:r>
            <a:r>
              <a:rPr lang="ru-RU" dirty="0" smtClean="0"/>
              <a:t> на честь "великого вождя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вчителя</a:t>
            </a:r>
            <a:r>
              <a:rPr lang="ru-RU" dirty="0" smtClean="0"/>
              <a:t> тов. </a:t>
            </a:r>
            <a:r>
              <a:rPr lang="ru-RU" dirty="0" err="1" smtClean="0"/>
              <a:t>Сталіна</a:t>
            </a:r>
            <a:r>
              <a:rPr lang="ru-RU" dirty="0" smtClean="0"/>
              <a:t>".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142984"/>
            <a:ext cx="3332327" cy="4423443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14810" y="714356"/>
            <a:ext cx="4471990" cy="58579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чолі</a:t>
            </a:r>
            <a:r>
              <a:rPr lang="ru-RU" dirty="0" smtClean="0"/>
              <a:t> КПУ </a:t>
            </a:r>
            <a:r>
              <a:rPr lang="ru-RU" dirty="0" err="1" smtClean="0"/>
              <a:t>продовжував</a:t>
            </a:r>
            <a:r>
              <a:rPr lang="ru-RU" dirty="0" smtClean="0"/>
              <a:t> </a:t>
            </a:r>
            <a:r>
              <a:rPr lang="ru-RU" dirty="0" err="1" smtClean="0"/>
              <a:t>залишатися</a:t>
            </a:r>
            <a:r>
              <a:rPr lang="ru-RU" dirty="0" smtClean="0"/>
              <a:t> Л.Мельник (Перший </a:t>
            </a:r>
            <a:r>
              <a:rPr lang="ru-RU" dirty="0" err="1" smtClean="0"/>
              <a:t>секретар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грудня</a:t>
            </a:r>
            <a:r>
              <a:rPr lang="ru-RU" dirty="0" smtClean="0"/>
              <a:t> 1949 р. по </a:t>
            </a:r>
            <a:r>
              <a:rPr lang="ru-RU" dirty="0" err="1" smtClean="0"/>
              <a:t>червень</a:t>
            </a:r>
            <a:r>
              <a:rPr lang="ru-RU" dirty="0" smtClean="0"/>
              <a:t> 1953 </a:t>
            </a:r>
            <a:r>
              <a:rPr lang="ru-RU" dirty="0" err="1" smtClean="0"/>
              <a:t>p</a:t>
            </a:r>
            <a:r>
              <a:rPr lang="ru-RU" dirty="0" smtClean="0"/>
              <a:t>.), а головою уряду УРСР - Д.Коротченко (до </a:t>
            </a:r>
            <a:r>
              <a:rPr lang="ru-RU" dirty="0" err="1" smtClean="0"/>
              <a:t>січня</a:t>
            </a:r>
            <a:r>
              <a:rPr lang="ru-RU" dirty="0" smtClean="0"/>
              <a:t> 1954 </a:t>
            </a:r>
            <a:r>
              <a:rPr lang="ru-RU" dirty="0" err="1" smtClean="0"/>
              <a:t>p</a:t>
            </a:r>
            <a:r>
              <a:rPr lang="ru-RU" dirty="0" smtClean="0"/>
              <a:t>.),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слухняними</a:t>
            </a:r>
            <a:r>
              <a:rPr lang="ru-RU" dirty="0" smtClean="0"/>
              <a:t> </a:t>
            </a:r>
            <a:r>
              <a:rPr lang="ru-RU" dirty="0" err="1" smtClean="0"/>
              <a:t>виконавцями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"вождя".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5 </a:t>
            </a:r>
            <a:r>
              <a:rPr lang="ru-RU" dirty="0" err="1" smtClean="0"/>
              <a:t>березня</a:t>
            </a:r>
            <a:r>
              <a:rPr lang="ru-RU" dirty="0" smtClean="0"/>
              <a:t> 1953 р. помер </a:t>
            </a:r>
            <a:r>
              <a:rPr lang="ru-RU" dirty="0" err="1" smtClean="0"/>
              <a:t>Й.Сталін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дата стала початком </a:t>
            </a:r>
            <a:r>
              <a:rPr lang="ru-RU" dirty="0" err="1" smtClean="0"/>
              <a:t>процесу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"</a:t>
            </a:r>
            <a:r>
              <a:rPr lang="ru-RU" dirty="0" err="1" smtClean="0"/>
              <a:t>відлига</a:t>
            </a:r>
            <a:r>
              <a:rPr lang="ru-RU" dirty="0" smtClean="0"/>
              <a:t>" —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спроб</a:t>
            </a:r>
            <a:r>
              <a:rPr lang="ru-RU" dirty="0" smtClean="0"/>
              <a:t> </a:t>
            </a:r>
            <a:r>
              <a:rPr lang="ru-RU" dirty="0" err="1" smtClean="0"/>
              <a:t>лібералізації</a:t>
            </a:r>
            <a:r>
              <a:rPr lang="ru-RU" dirty="0" smtClean="0"/>
              <a:t> </a:t>
            </a:r>
            <a:r>
              <a:rPr lang="ru-RU" dirty="0" err="1" smtClean="0"/>
              <a:t>суспільно-політичного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соціально-економічних</a:t>
            </a:r>
            <a:r>
              <a:rPr lang="ru-RU" dirty="0" smtClean="0"/>
              <a:t> реформ.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поглиблення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став основою </a:t>
            </a:r>
            <a:r>
              <a:rPr lang="ru-RU" dirty="0" err="1" smtClean="0"/>
              <a:t>десталінізації</a:t>
            </a:r>
            <a:r>
              <a:rPr lang="ru-RU" dirty="0" smtClean="0"/>
              <a:t> —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відхід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одіозних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</a:t>
            </a:r>
            <a:r>
              <a:rPr lang="ru-RU" dirty="0" err="1" smtClean="0"/>
              <a:t>сталінського</a:t>
            </a:r>
            <a:r>
              <a:rPr lang="ru-RU" dirty="0" smtClean="0"/>
              <a:t> </a:t>
            </a:r>
            <a:r>
              <a:rPr lang="ru-RU" dirty="0" err="1" smtClean="0"/>
              <a:t>тоталітарного</a:t>
            </a:r>
            <a:r>
              <a:rPr lang="ru-RU" dirty="0" smtClean="0"/>
              <a:t> режиму.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радикальних</a:t>
            </a:r>
            <a:r>
              <a:rPr lang="ru-RU" dirty="0" smtClean="0"/>
              <a:t> рис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набув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XX </a:t>
            </a:r>
            <a:r>
              <a:rPr lang="ru-RU" dirty="0" err="1" smtClean="0"/>
              <a:t>з'їзду</a:t>
            </a:r>
            <a:r>
              <a:rPr lang="ru-RU" dirty="0" smtClean="0"/>
              <a:t> КПРС (1956).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15328" cy="5817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Початок </a:t>
            </a:r>
            <a:r>
              <a:rPr lang="uk-UA" dirty="0" err="1" smtClean="0"/>
              <a:t>десталінізіції</a:t>
            </a:r>
            <a:r>
              <a:rPr lang="uk-UA" dirty="0" smtClean="0"/>
              <a:t> в Україні</a:t>
            </a:r>
            <a:endParaRPr lang="ru-RU" dirty="0"/>
          </a:p>
        </p:txBody>
      </p:sp>
      <p:pic>
        <p:nvPicPr>
          <p:cNvPr id="5" name="Содержимое 4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857364"/>
            <a:ext cx="2918938" cy="371051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71934" y="1285860"/>
            <a:ext cx="4643470" cy="507209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Початок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десталінізації</a:t>
            </a:r>
            <a:r>
              <a:rPr lang="ru-RU" dirty="0" smtClean="0"/>
              <a:t> </a:t>
            </a:r>
            <a:r>
              <a:rPr lang="ru-RU" dirty="0" err="1" smtClean="0"/>
              <a:t>супроводжувався</a:t>
            </a:r>
            <a:r>
              <a:rPr lang="ru-RU" dirty="0" smtClean="0"/>
              <a:t> </a:t>
            </a:r>
            <a:r>
              <a:rPr lang="ru-RU" dirty="0" err="1" smtClean="0"/>
              <a:t>гострою</a:t>
            </a:r>
            <a:r>
              <a:rPr lang="ru-RU" dirty="0" smtClean="0"/>
              <a:t> </a:t>
            </a:r>
            <a:r>
              <a:rPr lang="ru-RU" dirty="0" err="1" smtClean="0"/>
              <a:t>боротьбою</a:t>
            </a:r>
            <a:r>
              <a:rPr lang="ru-RU" dirty="0" smtClean="0"/>
              <a:t> за </a:t>
            </a:r>
            <a:r>
              <a:rPr lang="ru-RU" dirty="0" err="1" smtClean="0"/>
              <a:t>владу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прихильниками</a:t>
            </a:r>
            <a:r>
              <a:rPr lang="ru-RU" dirty="0" smtClean="0"/>
              <a:t> </a:t>
            </a:r>
            <a:r>
              <a:rPr lang="ru-RU" dirty="0" err="1" smtClean="0"/>
              <a:t>Хрущова</a:t>
            </a:r>
            <a:r>
              <a:rPr lang="ru-RU" dirty="0" smtClean="0"/>
              <a:t> та </a:t>
            </a:r>
            <a:r>
              <a:rPr lang="ru-RU" dirty="0" err="1" smtClean="0"/>
              <a:t>Берії</a:t>
            </a:r>
            <a:r>
              <a:rPr lang="ru-RU" dirty="0" smtClean="0"/>
              <a:t>.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переміг</a:t>
            </a:r>
            <a:r>
              <a:rPr lang="ru-RU" dirty="0" smtClean="0"/>
              <a:t> перший.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боротьба</a:t>
            </a:r>
            <a:r>
              <a:rPr lang="ru-RU" dirty="0" smtClean="0"/>
              <a:t> мала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одголоски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. </a:t>
            </a:r>
            <a:r>
              <a:rPr lang="ru-RU" dirty="0" err="1" smtClean="0"/>
              <a:t>Республіканська</a:t>
            </a:r>
            <a:r>
              <a:rPr lang="ru-RU" dirty="0" smtClean="0"/>
              <a:t> </a:t>
            </a:r>
            <a:r>
              <a:rPr lang="ru-RU" dirty="0" err="1" smtClean="0"/>
              <a:t>партійна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підтримала</a:t>
            </a:r>
            <a:r>
              <a:rPr lang="ru-RU" dirty="0" smtClean="0"/>
              <a:t> в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боротьбі</a:t>
            </a:r>
            <a:r>
              <a:rPr lang="ru-RU" dirty="0" smtClean="0"/>
              <a:t> </a:t>
            </a:r>
            <a:r>
              <a:rPr lang="ru-RU" dirty="0" err="1" smtClean="0"/>
              <a:t>Хрущова</a:t>
            </a:r>
            <a:r>
              <a:rPr lang="ru-RU" dirty="0" smtClean="0"/>
              <a:t>.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Хрущов</a:t>
            </a:r>
            <a:r>
              <a:rPr lang="ru-RU" dirty="0" smtClean="0"/>
              <a:t> </a:t>
            </a:r>
            <a:r>
              <a:rPr lang="ru-RU" dirty="0" err="1" smtClean="0"/>
              <a:t>віддячив</a:t>
            </a:r>
            <a:r>
              <a:rPr lang="ru-RU" dirty="0" smtClean="0"/>
              <a:t> </a:t>
            </a:r>
            <a:r>
              <a:rPr lang="ru-RU" dirty="0" err="1" smtClean="0"/>
              <a:t>послугою</a:t>
            </a:r>
            <a:r>
              <a:rPr lang="ru-RU" dirty="0" smtClean="0"/>
              <a:t> за </a:t>
            </a:r>
            <a:r>
              <a:rPr lang="ru-RU" dirty="0" err="1" smtClean="0"/>
              <a:t>послугу</a:t>
            </a:r>
            <a:r>
              <a:rPr lang="ru-RU" dirty="0" smtClean="0"/>
              <a:t>. 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Сталіна</a:t>
            </a:r>
            <a:r>
              <a:rPr lang="ru-RU" dirty="0" smtClean="0"/>
              <a:t> за </a:t>
            </a:r>
            <a:r>
              <a:rPr lang="ru-RU" dirty="0" err="1" smtClean="0"/>
              <a:t>звинуваченням</a:t>
            </a:r>
            <a:r>
              <a:rPr lang="ru-RU" dirty="0" smtClean="0"/>
              <a:t> у </a:t>
            </a:r>
            <a:r>
              <a:rPr lang="ru-RU" dirty="0" err="1" smtClean="0"/>
              <a:t>русифікації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на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Україні</a:t>
            </a:r>
            <a:r>
              <a:rPr lang="ru-RU" dirty="0" smtClean="0"/>
              <a:t> та </a:t>
            </a:r>
            <a:r>
              <a:rPr lang="ru-RU" dirty="0" err="1" smtClean="0"/>
              <a:t>дискримінації</a:t>
            </a:r>
            <a:r>
              <a:rPr lang="ru-RU" dirty="0" smtClean="0"/>
              <a:t>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усунуто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посади.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19074" y="785794"/>
            <a:ext cx="3681422" cy="530974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642918"/>
            <a:ext cx="4257676" cy="6072230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Першого</a:t>
            </a:r>
            <a:r>
              <a:rPr lang="ru-RU" sz="1400" dirty="0" smtClean="0"/>
              <a:t> секретаря КПУ </a:t>
            </a:r>
            <a:r>
              <a:rPr lang="ru-RU" sz="1400" dirty="0" err="1" smtClean="0"/>
              <a:t>росіянина</a:t>
            </a:r>
            <a:r>
              <a:rPr lang="ru-RU" sz="1400" dirty="0" smtClean="0"/>
              <a:t> Л.Мельникова. </a:t>
            </a:r>
            <a:r>
              <a:rPr lang="ru-RU" sz="1400" dirty="0" err="1" smtClean="0"/>
              <a:t>Натомість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призначено</a:t>
            </a:r>
            <a:r>
              <a:rPr lang="ru-RU" sz="1400" dirty="0" smtClean="0"/>
              <a:t> </a:t>
            </a:r>
            <a:r>
              <a:rPr lang="ru-RU" sz="1400" dirty="0" err="1" smtClean="0"/>
              <a:t>О.Кириченка</a:t>
            </a:r>
            <a:r>
              <a:rPr lang="ru-RU" sz="1400" dirty="0" smtClean="0"/>
              <a:t>, </a:t>
            </a:r>
            <a:r>
              <a:rPr lang="ru-RU" sz="1400" dirty="0" err="1" smtClean="0"/>
              <a:t>першого</a:t>
            </a:r>
            <a:r>
              <a:rPr lang="ru-RU" sz="1400" dirty="0" smtClean="0"/>
              <a:t> на </a:t>
            </a:r>
            <a:r>
              <a:rPr lang="ru-RU" sz="1400" dirty="0" err="1" smtClean="0"/>
              <a:t>цій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посаді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українця</a:t>
            </a:r>
            <a:r>
              <a:rPr lang="ru-RU" sz="1400" dirty="0" smtClean="0"/>
              <a:t> (</a:t>
            </a:r>
            <a:r>
              <a:rPr lang="ru-RU" sz="1400" dirty="0" err="1" smtClean="0"/>
              <a:t>з</a:t>
            </a:r>
            <a:r>
              <a:rPr lang="ru-RU" sz="1400" dirty="0" smtClean="0"/>
              <a:t> того часу на </a:t>
            </a:r>
            <a:r>
              <a:rPr lang="ru-RU" sz="1400" dirty="0" err="1" smtClean="0"/>
              <a:t>цю</a:t>
            </a:r>
            <a:r>
              <a:rPr lang="ru-RU" sz="1400" dirty="0" smtClean="0"/>
              <a:t> посаду </a:t>
            </a:r>
            <a:r>
              <a:rPr lang="ru-RU" sz="1400" dirty="0" err="1" smtClean="0"/>
              <a:t>призначались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українці</a:t>
            </a:r>
            <a:r>
              <a:rPr lang="ru-RU" sz="1400" dirty="0" smtClean="0"/>
              <a:t>).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пішла</a:t>
            </a:r>
            <a:r>
              <a:rPr lang="ru-RU" sz="1400" dirty="0" smtClean="0"/>
              <a:t> широка </a:t>
            </a:r>
            <a:r>
              <a:rPr lang="ru-RU" sz="1400" dirty="0" err="1" smtClean="0"/>
              <a:t>хвиля</a:t>
            </a:r>
            <a:r>
              <a:rPr lang="ru-RU" sz="1400" dirty="0" smtClean="0"/>
              <a:t> </a:t>
            </a:r>
            <a:r>
              <a:rPr lang="ru-RU" sz="1400" dirty="0" err="1" smtClean="0"/>
              <a:t>висування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керівні</a:t>
            </a:r>
            <a:r>
              <a:rPr lang="ru-RU" sz="1400" dirty="0" smtClean="0"/>
              <a:t> посади </a:t>
            </a:r>
            <a:r>
              <a:rPr lang="ru-RU" sz="1400" dirty="0" err="1" smtClean="0"/>
              <a:t>представників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кадрів</a:t>
            </a:r>
            <a:r>
              <a:rPr lang="ru-RU" sz="1400" dirty="0" smtClean="0"/>
              <a:t>. У </a:t>
            </a:r>
            <a:r>
              <a:rPr lang="ru-RU" sz="1400" dirty="0" err="1" smtClean="0"/>
              <a:t>результаті</a:t>
            </a:r>
            <a:r>
              <a:rPr lang="ru-RU" sz="1400" dirty="0" smtClean="0"/>
              <a:t> на 1 </a:t>
            </a:r>
            <a:r>
              <a:rPr lang="ru-RU" sz="1400" dirty="0" err="1" smtClean="0"/>
              <a:t>червня</a:t>
            </a:r>
            <a:r>
              <a:rPr lang="ru-RU" sz="1400" dirty="0" smtClean="0"/>
              <a:t> 1954 р. у ЦК КПУ </a:t>
            </a:r>
            <a:r>
              <a:rPr lang="ru-RU" sz="1400" dirty="0" err="1" smtClean="0"/>
              <a:t>українців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72%, у </a:t>
            </a:r>
            <a:r>
              <a:rPr lang="ru-RU" sz="1400" dirty="0" err="1" smtClean="0"/>
              <a:t>Верховній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Раді</a:t>
            </a:r>
            <a:r>
              <a:rPr lang="ru-RU" sz="1400" dirty="0" smtClean="0"/>
              <a:t> - 75%, а </a:t>
            </a:r>
            <a:r>
              <a:rPr lang="ru-RU" sz="1400" dirty="0" err="1" smtClean="0"/>
              <a:t>серед</a:t>
            </a:r>
            <a:r>
              <a:rPr lang="ru-RU" sz="1400" dirty="0" smtClean="0"/>
              <a:t> </a:t>
            </a:r>
            <a:r>
              <a:rPr lang="ru-RU" sz="1400" dirty="0" err="1" smtClean="0"/>
              <a:t>директорів</a:t>
            </a:r>
            <a:r>
              <a:rPr lang="ru-RU" sz="1400" dirty="0" smtClean="0"/>
              <a:t> великих </a:t>
            </a:r>
            <a:r>
              <a:rPr lang="ru-RU" sz="1400" dirty="0" err="1" smtClean="0"/>
              <a:t>підприємств</a:t>
            </a:r>
            <a:r>
              <a:rPr lang="ru-RU" sz="1400" dirty="0" smtClean="0"/>
              <a:t> - 51%. У 1958 р. </a:t>
            </a:r>
            <a:r>
              <a:rPr lang="ru-RU" sz="1400" dirty="0" err="1" smtClean="0"/>
              <a:t>українці</a:t>
            </a:r>
            <a:r>
              <a:rPr lang="ru-RU" sz="1400" dirty="0" smtClean="0"/>
              <a:t> становили 60% </a:t>
            </a:r>
            <a:r>
              <a:rPr lang="ru-RU" sz="1400" dirty="0" err="1" smtClean="0"/>
              <a:t>членів</a:t>
            </a:r>
            <a:r>
              <a:rPr lang="ru-RU" sz="1400" dirty="0" smtClean="0"/>
              <a:t> КПУ. </a:t>
            </a:r>
            <a:r>
              <a:rPr lang="ru-RU" sz="1400" dirty="0" err="1" smtClean="0"/>
              <a:t>Вихідці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зайняли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провідні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місця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в союзному </a:t>
            </a:r>
            <a:r>
              <a:rPr lang="ru-RU" sz="1400" dirty="0" err="1" smtClean="0"/>
              <a:t>керівництві</a:t>
            </a:r>
            <a:r>
              <a:rPr lang="ru-RU" sz="1400" dirty="0" smtClean="0"/>
              <a:t>. Так, </a:t>
            </a:r>
            <a:r>
              <a:rPr lang="ru-RU" sz="1400" dirty="0" err="1" smtClean="0"/>
              <a:t>Родіон</a:t>
            </a:r>
            <a:r>
              <a:rPr lang="ru-RU" sz="1400" dirty="0" smtClean="0"/>
              <a:t> </a:t>
            </a:r>
            <a:r>
              <a:rPr lang="ru-RU" sz="1400" dirty="0" err="1" smtClean="0"/>
              <a:t>Малиновський</a:t>
            </a:r>
            <a:r>
              <a:rPr lang="ru-RU" sz="1400" dirty="0" smtClean="0"/>
              <a:t>, </a:t>
            </a:r>
            <a:r>
              <a:rPr lang="ru-RU" sz="1400" dirty="0" err="1" smtClean="0"/>
              <a:t>Андрій</a:t>
            </a:r>
            <a:r>
              <a:rPr lang="ru-RU" sz="1400" dirty="0" smtClean="0"/>
              <a:t> Гречко та </a:t>
            </a:r>
            <a:r>
              <a:rPr lang="ru-RU" sz="1400" dirty="0" err="1" smtClean="0"/>
              <a:t>Кирило</a:t>
            </a:r>
            <a:r>
              <a:rPr lang="ru-RU" sz="1400" dirty="0" smtClean="0"/>
              <a:t> </a:t>
            </a:r>
            <a:r>
              <a:rPr lang="ru-RU" sz="1400" dirty="0" err="1" smtClean="0"/>
              <a:t>Москаленко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досягли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високого</a:t>
            </a:r>
            <a:r>
              <a:rPr lang="ru-RU" sz="1400" dirty="0" smtClean="0"/>
              <a:t> рангу Маршала </a:t>
            </a:r>
            <a:r>
              <a:rPr lang="ru-RU" sz="1400" dirty="0" err="1" smtClean="0"/>
              <a:t>Радянського</a:t>
            </a:r>
            <a:r>
              <a:rPr lang="ru-RU" sz="1400" dirty="0" smtClean="0"/>
              <a:t> Союзу, а два </a:t>
            </a:r>
            <a:r>
              <a:rPr lang="ru-RU" sz="1400" dirty="0" err="1" smtClean="0"/>
              <a:t>перші</a:t>
            </a:r>
            <a:r>
              <a:rPr lang="ru-RU" sz="1400" dirty="0" smtClean="0"/>
              <a:t> </a:t>
            </a:r>
            <a:r>
              <a:rPr lang="ru-RU" sz="1400" dirty="0" err="1" smtClean="0"/>
              <a:t>згодом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міністрами</a:t>
            </a:r>
            <a:r>
              <a:rPr lang="ru-RU" sz="1400" dirty="0" smtClean="0"/>
              <a:t> оборони СРСР. </a:t>
            </a:r>
            <a:r>
              <a:rPr lang="ru-RU" sz="1400" dirty="0" err="1" smtClean="0"/>
              <a:t>Володимир</a:t>
            </a:r>
            <a:r>
              <a:rPr lang="ru-RU" sz="1400" dirty="0" smtClean="0"/>
              <a:t> </a:t>
            </a:r>
            <a:r>
              <a:rPr lang="ru-RU" sz="1400" dirty="0" err="1" smtClean="0"/>
              <a:t>Семичасний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обійняв</a:t>
            </a:r>
            <a:r>
              <a:rPr lang="ru-RU" sz="1400" dirty="0" smtClean="0"/>
              <a:t> пост </a:t>
            </a:r>
            <a:r>
              <a:rPr lang="ru-RU" sz="1400" dirty="0" err="1" smtClean="0"/>
              <a:t>голови</a:t>
            </a:r>
            <a:r>
              <a:rPr lang="ru-RU" sz="1400" dirty="0" smtClean="0"/>
              <a:t> союзного КДБ, а </a:t>
            </a:r>
            <a:r>
              <a:rPr lang="ru-RU" sz="1400" dirty="0" err="1" smtClean="0"/>
              <a:t>чотири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українці</a:t>
            </a:r>
            <a:r>
              <a:rPr lang="ru-RU" sz="1400" dirty="0" smtClean="0"/>
              <a:t> - О.Кириченко, </a:t>
            </a:r>
            <a:r>
              <a:rPr lang="ru-RU" sz="1400" dirty="0" err="1" smtClean="0"/>
              <a:t>М.Підгорний</a:t>
            </a:r>
            <a:r>
              <a:rPr lang="ru-RU" sz="1400" dirty="0" smtClean="0"/>
              <a:t>, </a:t>
            </a:r>
            <a:r>
              <a:rPr lang="ru-RU" sz="1400" dirty="0" err="1" smtClean="0"/>
              <a:t>Д.Полянський</a:t>
            </a:r>
            <a:r>
              <a:rPr lang="ru-RU" sz="1400" dirty="0" smtClean="0"/>
              <a:t> та П.Шелест - </a:t>
            </a:r>
            <a:r>
              <a:rPr lang="ru-RU" sz="1400" dirty="0" err="1" smtClean="0"/>
              <a:t>увійшли</a:t>
            </a:r>
            <a:r>
              <a:rPr lang="ru-RU" sz="1400" dirty="0" smtClean="0"/>
              <a:t> в </a:t>
            </a:r>
            <a:r>
              <a:rPr lang="ru-RU" sz="1400" dirty="0" err="1" smtClean="0"/>
              <a:t>одинадцятку</a:t>
            </a:r>
            <a:r>
              <a:rPr lang="ru-RU" sz="1400" dirty="0" smtClean="0"/>
              <a:t> </a:t>
            </a:r>
            <a:r>
              <a:rPr lang="ru-RU" sz="1400" dirty="0" err="1" smtClean="0"/>
              <a:t>Політбюро</a:t>
            </a:r>
            <a:r>
              <a:rPr lang="ru-RU" sz="1400" dirty="0" smtClean="0"/>
              <a:t> ЦК КПРС.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</a:t>
            </a:r>
            <a:r>
              <a:rPr lang="ru-RU" sz="1400" dirty="0" err="1" smtClean="0"/>
              <a:t>успіхи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українців</a:t>
            </a:r>
            <a:r>
              <a:rPr lang="ru-RU" sz="1400" dirty="0" smtClean="0"/>
              <a:t> у </a:t>
            </a:r>
            <a:r>
              <a:rPr lang="ru-RU" sz="1400" dirty="0" err="1" smtClean="0"/>
              <a:t>радянській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ієрархічній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пояснити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тісними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зв'язками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М.Хрущовим</a:t>
            </a:r>
            <a:r>
              <a:rPr lang="ru-RU" sz="1400" dirty="0" smtClean="0"/>
              <a:t>,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особистими</a:t>
            </a:r>
            <a:r>
              <a:rPr lang="ru-RU" sz="1400" dirty="0" smtClean="0"/>
              <a:t> </a:t>
            </a:r>
            <a:r>
              <a:rPr lang="ru-RU" sz="1400" dirty="0" err="1" smtClean="0"/>
              <a:t>якостями</a:t>
            </a:r>
            <a:r>
              <a:rPr lang="ru-RU" sz="1400" dirty="0" smtClean="0"/>
              <a:t> як </a:t>
            </a:r>
            <a:r>
              <a:rPr lang="ru-RU" sz="1400" dirty="0" err="1" smtClean="0"/>
              <a:t>лояльних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виконавців</a:t>
            </a:r>
            <a:r>
              <a:rPr lang="ru-RU" sz="1400" dirty="0" smtClean="0"/>
              <a:t> </a:t>
            </a:r>
            <a:r>
              <a:rPr lang="ru-RU" sz="1400" dirty="0" err="1" smtClean="0"/>
              <a:t>волі</a:t>
            </a:r>
            <a:r>
              <a:rPr lang="ru-RU" sz="1400" dirty="0" smtClean="0"/>
              <a:t> </a:t>
            </a:r>
            <a:r>
              <a:rPr lang="ru-RU" sz="1400" dirty="0" err="1" smtClean="0"/>
              <a:t>вистеми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тим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місцем</a:t>
            </a:r>
            <a:r>
              <a:rPr lang="ru-RU" sz="1400" dirty="0" smtClean="0"/>
              <a:t>, яке </a:t>
            </a:r>
            <a:r>
              <a:rPr lang="ru-RU" sz="1400" dirty="0" err="1" smtClean="0"/>
              <a:t>зайняла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Україна</a:t>
            </a:r>
            <a:r>
              <a:rPr lang="ru-RU" sz="1400" dirty="0" smtClean="0"/>
              <a:t> в </a:t>
            </a:r>
            <a:r>
              <a:rPr lang="ru-RU" sz="1400" dirty="0" err="1" smtClean="0"/>
              <a:t>Радянському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Союзі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Історичні умови відродження культури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Відродження</a:t>
            </a:r>
            <a:r>
              <a:rPr lang="ru-RU" dirty="0" smtClean="0"/>
              <a:t> культурного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Україні</a:t>
            </a:r>
            <a:r>
              <a:rPr lang="ru-RU" dirty="0" smtClean="0"/>
              <a:t> у </a:t>
            </a:r>
            <a:r>
              <a:rPr lang="ru-RU" dirty="0" err="1" smtClean="0"/>
              <a:t>післявоєнні</a:t>
            </a:r>
            <a:r>
              <a:rPr lang="ru-RU" dirty="0" smtClean="0"/>
              <a:t> роки </a:t>
            </a:r>
            <a:r>
              <a:rPr lang="ru-RU" dirty="0" err="1" smtClean="0"/>
              <a:t>наражалося</a:t>
            </a:r>
            <a:r>
              <a:rPr lang="ru-RU" dirty="0" smtClean="0"/>
              <a:t> на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. </a:t>
            </a:r>
            <a:r>
              <a:rPr lang="ru-RU" dirty="0" err="1" smtClean="0"/>
              <a:t>Культурне</a:t>
            </a:r>
            <a:r>
              <a:rPr lang="ru-RU" dirty="0" smtClean="0"/>
              <a:t> </a:t>
            </a:r>
            <a:r>
              <a:rPr lang="ru-RU" dirty="0" err="1" smtClean="0"/>
              <a:t>будівництво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, </a:t>
            </a:r>
            <a:r>
              <a:rPr lang="ru-RU" dirty="0" err="1" smtClean="0"/>
              <a:t>фінансувалося</a:t>
            </a:r>
            <a:r>
              <a:rPr lang="ru-RU" dirty="0" smtClean="0"/>
              <a:t> за </a:t>
            </a:r>
            <a:r>
              <a:rPr lang="ru-RU" dirty="0" err="1" smtClean="0"/>
              <a:t>залишковим</a:t>
            </a:r>
            <a:r>
              <a:rPr lang="ru-RU" dirty="0" smtClean="0"/>
              <a:t> принципом. Перемога СРСР у </a:t>
            </a:r>
            <a:r>
              <a:rPr lang="ru-RU" dirty="0" err="1" smtClean="0"/>
              <a:t>війні</a:t>
            </a:r>
            <a:r>
              <a:rPr lang="ru-RU" dirty="0" smtClean="0"/>
              <a:t> </a:t>
            </a:r>
            <a:r>
              <a:rPr lang="ru-RU" dirty="0" err="1" smtClean="0"/>
              <a:t>посилила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радянському</a:t>
            </a:r>
            <a:r>
              <a:rPr lang="ru-RU" dirty="0" smtClean="0"/>
              <a:t> </a:t>
            </a:r>
            <a:r>
              <a:rPr lang="ru-RU" dirty="0" err="1" smtClean="0"/>
              <a:t>суспільстві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взаємовиключали</a:t>
            </a:r>
            <a:r>
              <a:rPr lang="ru-RU" dirty="0" smtClean="0"/>
              <a:t> один одного: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тоталітарного</a:t>
            </a:r>
            <a:r>
              <a:rPr lang="ru-RU" dirty="0" smtClean="0"/>
              <a:t> режиму (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вважалось</a:t>
            </a:r>
            <a:r>
              <a:rPr lang="ru-RU" dirty="0" smtClean="0"/>
              <a:t> та активно </a:t>
            </a:r>
            <a:r>
              <a:rPr lang="ru-RU" dirty="0" err="1" smtClean="0"/>
              <a:t>пропагувалось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забезпечив</a:t>
            </a:r>
            <a:r>
              <a:rPr lang="ru-RU" dirty="0" smtClean="0"/>
              <a:t> </a:t>
            </a:r>
            <a:r>
              <a:rPr lang="ru-RU" dirty="0" err="1" smtClean="0"/>
              <a:t>кінцевий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суспільної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(перемогла </a:t>
            </a:r>
            <a:r>
              <a:rPr lang="ru-RU" dirty="0" err="1" smtClean="0"/>
              <a:t>армія</a:t>
            </a:r>
            <a:r>
              <a:rPr lang="ru-RU" dirty="0" smtClean="0"/>
              <a:t>, народ). </a:t>
            </a:r>
            <a:r>
              <a:rPr lang="ru-RU" dirty="0" err="1" smtClean="0"/>
              <a:t>Війна</a:t>
            </a:r>
            <a:r>
              <a:rPr lang="ru-RU" dirty="0" smtClean="0"/>
              <a:t> радикально </a:t>
            </a:r>
            <a:r>
              <a:rPr lang="ru-RU" dirty="0" err="1" smtClean="0"/>
              <a:t>підірвала</a:t>
            </a:r>
            <a:r>
              <a:rPr lang="ru-RU" dirty="0" smtClean="0"/>
              <a:t> </a:t>
            </a:r>
            <a:r>
              <a:rPr lang="ru-RU" dirty="0" err="1" smtClean="0"/>
              <a:t>ідеологію</a:t>
            </a:r>
            <a:r>
              <a:rPr lang="ru-RU" dirty="0" smtClean="0"/>
              <a:t> "</a:t>
            </a:r>
            <a:r>
              <a:rPr lang="ru-RU" dirty="0" err="1" smtClean="0"/>
              <a:t>гвинтика</a:t>
            </a:r>
            <a:r>
              <a:rPr lang="ru-RU" dirty="0" smtClean="0"/>
              <a:t>",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могли </a:t>
            </a:r>
            <a:r>
              <a:rPr lang="ru-RU" dirty="0" err="1" smtClean="0"/>
              <a:t>виграти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мислячі</a:t>
            </a:r>
            <a:r>
              <a:rPr lang="ru-RU" dirty="0" smtClean="0"/>
              <a:t>, а не </a:t>
            </a:r>
            <a:r>
              <a:rPr lang="ru-RU" dirty="0" err="1" smtClean="0"/>
              <a:t>сліпі</a:t>
            </a:r>
            <a:r>
              <a:rPr lang="ru-RU" dirty="0" smtClean="0"/>
              <a:t> </a:t>
            </a:r>
            <a:r>
              <a:rPr lang="ru-RU" dirty="0" err="1" smtClean="0"/>
              <a:t>виконавці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 вождя.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українців</a:t>
            </a:r>
            <a:r>
              <a:rPr lang="ru-RU" dirty="0" smtClean="0"/>
              <a:t> у </a:t>
            </a:r>
            <a:r>
              <a:rPr lang="ru-RU" dirty="0" err="1" smtClean="0"/>
              <a:t>партійно-державному</a:t>
            </a:r>
            <a:r>
              <a:rPr lang="ru-RU" dirty="0" smtClean="0"/>
              <a:t> </a:t>
            </a:r>
            <a:r>
              <a:rPr lang="ru-RU" dirty="0" err="1" smtClean="0"/>
              <a:t>апараті</a:t>
            </a:r>
            <a:r>
              <a:rPr lang="ru-RU" dirty="0" smtClean="0"/>
              <a:t> </a:t>
            </a:r>
            <a:r>
              <a:rPr lang="ru-RU" dirty="0" err="1" smtClean="0"/>
              <a:t>супроводжувалось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перебудови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вдосконалення</a:t>
            </a:r>
            <a:r>
              <a:rPr lang="ru-RU" dirty="0" smtClean="0"/>
              <a:t> самого </a:t>
            </a:r>
            <a:r>
              <a:rPr lang="ru-RU" dirty="0" err="1" smtClean="0"/>
              <a:t>апарату</a:t>
            </a:r>
            <a:r>
              <a:rPr lang="ru-RU" dirty="0" smtClean="0"/>
              <a:t>. У </a:t>
            </a:r>
            <a:r>
              <a:rPr lang="ru-RU" dirty="0" err="1" smtClean="0"/>
              <a:t>міністерствах</a:t>
            </a:r>
            <a:r>
              <a:rPr lang="ru-RU" dirty="0" smtClean="0"/>
              <a:t>, </a:t>
            </a:r>
            <a:r>
              <a:rPr lang="ru-RU" dirty="0" err="1" smtClean="0"/>
              <a:t>відомствах</a:t>
            </a:r>
            <a:r>
              <a:rPr lang="ru-RU" dirty="0" smtClean="0"/>
              <a:t> та органах </a:t>
            </a:r>
            <a:r>
              <a:rPr lang="ru-RU" dirty="0" err="1" smtClean="0"/>
              <a:t>управління</a:t>
            </a:r>
            <a:r>
              <a:rPr lang="ru-RU" dirty="0" smtClean="0"/>
              <a:t> на </a:t>
            </a:r>
            <a:r>
              <a:rPr lang="ru-RU" dirty="0" err="1" smtClean="0"/>
              <a:t>місцях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1955-1956 </a:t>
            </a:r>
            <a:r>
              <a:rPr lang="ru-RU" dirty="0" err="1" smtClean="0"/>
              <a:t>pp</a:t>
            </a:r>
            <a:r>
              <a:rPr lang="ru-RU" dirty="0" smtClean="0"/>
              <a:t>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ліквідовано</a:t>
            </a:r>
            <a:r>
              <a:rPr lang="ru-RU" dirty="0" smtClean="0"/>
              <a:t> 4867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, </a:t>
            </a:r>
            <a:r>
              <a:rPr lang="ru-RU" dirty="0" err="1" smtClean="0"/>
              <a:t>організацій</a:t>
            </a:r>
            <a:r>
              <a:rPr lang="ru-RU" dirty="0" smtClean="0"/>
              <a:t> та </a:t>
            </a:r>
            <a:r>
              <a:rPr lang="ru-RU" dirty="0" err="1" smtClean="0"/>
              <a:t>установ</a:t>
            </a:r>
            <a:r>
              <a:rPr lang="ru-RU" dirty="0" smtClean="0"/>
              <a:t>, </a:t>
            </a:r>
            <a:r>
              <a:rPr lang="ru-RU" dirty="0" err="1" smtClean="0"/>
              <a:t>скорочено</a:t>
            </a:r>
            <a:r>
              <a:rPr lang="ru-RU" dirty="0" smtClean="0"/>
              <a:t> 92,5 тис. посад </a:t>
            </a:r>
            <a:r>
              <a:rPr lang="ru-RU" dirty="0" err="1" smtClean="0"/>
              <a:t>адміністративно-управлінського</a:t>
            </a:r>
            <a:r>
              <a:rPr lang="ru-RU" dirty="0" smtClean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розширювались</a:t>
            </a:r>
            <a:r>
              <a:rPr lang="ru-RU" dirty="0" smtClean="0"/>
              <a:t> права </a:t>
            </a:r>
            <a:r>
              <a:rPr lang="ru-RU" dirty="0" err="1" smtClean="0"/>
              <a:t>місцевих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справили </a:t>
            </a:r>
            <a:r>
              <a:rPr lang="ru-RU" dirty="0" err="1" smtClean="0"/>
              <a:t>позитивний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суспільно-політичне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в </a:t>
            </a:r>
            <a:r>
              <a:rPr lang="ru-RU" dirty="0" err="1" smtClean="0"/>
              <a:t>партійному</a:t>
            </a:r>
            <a:r>
              <a:rPr lang="ru-RU" dirty="0" smtClean="0"/>
              <a:t> та державному </a:t>
            </a:r>
            <a:r>
              <a:rPr lang="ru-RU" dirty="0" err="1" smtClean="0"/>
              <a:t>керівництві</a:t>
            </a:r>
            <a:r>
              <a:rPr lang="ru-RU" dirty="0" smtClean="0"/>
              <a:t> </a:t>
            </a:r>
            <a:r>
              <a:rPr lang="ru-RU" dirty="0" err="1" smtClean="0"/>
              <a:t>почався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поступового</a:t>
            </a:r>
            <a:r>
              <a:rPr lang="ru-RU" dirty="0" smtClean="0"/>
              <a:t> </a:t>
            </a:r>
            <a:r>
              <a:rPr lang="ru-RU" dirty="0" err="1" smtClean="0"/>
              <a:t>відходу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одіозних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</a:t>
            </a:r>
            <a:r>
              <a:rPr lang="ru-RU" dirty="0" err="1" smtClean="0"/>
              <a:t>сталінського</a:t>
            </a:r>
            <a:r>
              <a:rPr lang="ru-RU" dirty="0" smtClean="0"/>
              <a:t> режиму. </a:t>
            </a:r>
            <a:r>
              <a:rPr lang="ru-RU" dirty="0" err="1" smtClean="0"/>
              <a:t>Припинились</a:t>
            </a:r>
            <a:r>
              <a:rPr lang="ru-RU" dirty="0" smtClean="0"/>
              <a:t> </a:t>
            </a:r>
            <a:r>
              <a:rPr lang="ru-RU" dirty="0" err="1" smtClean="0"/>
              <a:t>масові</a:t>
            </a:r>
            <a:r>
              <a:rPr lang="ru-RU" dirty="0" smtClean="0"/>
              <a:t> </a:t>
            </a:r>
            <a:r>
              <a:rPr lang="ru-RU" dirty="0" err="1" smtClean="0"/>
              <a:t>репресії</a:t>
            </a:r>
            <a:r>
              <a:rPr lang="ru-RU" dirty="0" smtClean="0"/>
              <a:t>, </a:t>
            </a:r>
            <a:r>
              <a:rPr lang="ru-RU" dirty="0" err="1" smtClean="0"/>
              <a:t>почався</a:t>
            </a:r>
            <a:r>
              <a:rPr lang="ru-RU" dirty="0" smtClean="0"/>
              <a:t> </a:t>
            </a:r>
            <a:r>
              <a:rPr lang="ru-RU" dirty="0" err="1" smtClean="0"/>
              <a:t>обережний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реабілітації</a:t>
            </a:r>
            <a:r>
              <a:rPr lang="ru-RU" dirty="0" smtClean="0"/>
              <a:t> </a:t>
            </a:r>
            <a:r>
              <a:rPr lang="ru-RU" dirty="0" err="1" smtClean="0"/>
              <a:t>репресованих</a:t>
            </a:r>
            <a:r>
              <a:rPr lang="ru-RU" dirty="0" smtClean="0"/>
              <a:t> у 30-40-і роки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депортованих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, </a:t>
            </a:r>
            <a:r>
              <a:rPr lang="ru-RU" dirty="0" err="1" smtClean="0"/>
              <a:t>пов'язаних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ОУН-УПА.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86766" cy="65321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Стан промисловості і с/г на початку 50-х років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радянське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стало до </a:t>
            </a:r>
            <a:r>
              <a:rPr lang="ru-RU" dirty="0" err="1" smtClean="0"/>
              <a:t>керівництва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Сталіна</a:t>
            </a:r>
            <a:r>
              <a:rPr lang="ru-RU" dirty="0" smtClean="0"/>
              <a:t>, </a:t>
            </a:r>
            <a:r>
              <a:rPr lang="ru-RU" dirty="0" err="1" smtClean="0"/>
              <a:t>усвідомлювало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майбутнє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Союзу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успіхів</a:t>
            </a:r>
            <a:r>
              <a:rPr lang="ru-RU" dirty="0" smtClean="0"/>
              <a:t> СРСР в </a:t>
            </a:r>
            <a:r>
              <a:rPr lang="ru-RU" dirty="0" err="1" smtClean="0"/>
              <a:t>економічному</a:t>
            </a:r>
            <a:r>
              <a:rPr lang="ru-RU" dirty="0" smtClean="0"/>
              <a:t> </a:t>
            </a:r>
            <a:r>
              <a:rPr lang="ru-RU" dirty="0" err="1" smtClean="0"/>
              <a:t>змаганні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Заходом. </a:t>
            </a:r>
            <a:r>
              <a:rPr lang="ru-RU" dirty="0" err="1" smtClean="0"/>
              <a:t>Успіхи</a:t>
            </a:r>
            <a:r>
              <a:rPr lang="ru-RU" dirty="0" smtClean="0"/>
              <a:t> в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змаганні</a:t>
            </a:r>
            <a:r>
              <a:rPr lang="ru-RU" dirty="0" smtClean="0"/>
              <a:t> </a:t>
            </a:r>
            <a:r>
              <a:rPr lang="ru-RU" dirty="0" err="1" smtClean="0"/>
              <a:t>зміцнили</a:t>
            </a:r>
            <a:r>
              <a:rPr lang="ru-RU" dirty="0" smtClean="0"/>
              <a:t> б </a:t>
            </a:r>
            <a:r>
              <a:rPr lang="ru-RU" dirty="0" err="1" smtClean="0"/>
              <a:t>внутрішнє</a:t>
            </a:r>
            <a:r>
              <a:rPr lang="ru-RU" dirty="0" smtClean="0"/>
              <a:t> становище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боку, довели б </a:t>
            </a:r>
            <a:r>
              <a:rPr lang="ru-RU" dirty="0" err="1" smtClean="0"/>
              <a:t>переваги</a:t>
            </a:r>
            <a:r>
              <a:rPr lang="ru-RU" dirty="0" smtClean="0"/>
              <a:t> </a:t>
            </a:r>
            <a:r>
              <a:rPr lang="ru-RU" dirty="0" err="1" smtClean="0"/>
              <a:t>комуністичної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Уже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1953 </a:t>
            </a:r>
            <a:r>
              <a:rPr lang="ru-RU" dirty="0" err="1" smtClean="0"/>
              <a:t>p</a:t>
            </a:r>
            <a:r>
              <a:rPr lang="ru-RU" dirty="0" smtClean="0"/>
              <a:t>.,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реформ. Але </a:t>
            </a:r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постало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сходились на </a:t>
            </a:r>
            <a:r>
              <a:rPr lang="ru-RU" dirty="0" err="1" smtClean="0"/>
              <a:t>думці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найслабшою</a:t>
            </a:r>
            <a:r>
              <a:rPr lang="ru-RU" dirty="0" smtClean="0"/>
              <a:t> ланкою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,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в </a:t>
            </a:r>
            <a:r>
              <a:rPr lang="ru-RU" dirty="0" err="1" smtClean="0"/>
              <a:t>якому</a:t>
            </a:r>
            <a:r>
              <a:rPr lang="ru-RU" dirty="0" smtClean="0"/>
              <a:t> за </a:t>
            </a:r>
            <a:r>
              <a:rPr lang="ru-RU" dirty="0" err="1" smtClean="0"/>
              <a:t>період</a:t>
            </a:r>
            <a:r>
              <a:rPr lang="ru-RU" dirty="0" smtClean="0"/>
              <a:t> 1949-1952 </a:t>
            </a:r>
            <a:r>
              <a:rPr lang="ru-RU" dirty="0" err="1" smtClean="0"/>
              <a:t>pp</a:t>
            </a:r>
            <a:r>
              <a:rPr lang="ru-RU" dirty="0" smtClean="0"/>
              <a:t>. </a:t>
            </a:r>
            <a:r>
              <a:rPr lang="ru-RU" dirty="0" err="1" smtClean="0"/>
              <a:t>складав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10%, у той час як у </a:t>
            </a:r>
            <a:r>
              <a:rPr lang="ru-RU" dirty="0" err="1" smtClean="0"/>
              <a:t>промисловості</a:t>
            </a:r>
            <a:r>
              <a:rPr lang="ru-RU" dirty="0" smtClean="0"/>
              <a:t> — 230%. До того ж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збитковим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40-х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стимулювати</a:t>
            </a:r>
            <a:r>
              <a:rPr lang="ru-RU" dirty="0" smtClean="0"/>
              <a:t> </a:t>
            </a:r>
            <a:r>
              <a:rPr lang="ru-RU" dirty="0" err="1" smtClean="0"/>
              <a:t>сільгоспвиробництво</a:t>
            </a:r>
            <a:r>
              <a:rPr lang="ru-RU" dirty="0" smtClean="0"/>
              <a:t> не </a:t>
            </a:r>
            <a:r>
              <a:rPr lang="ru-RU" dirty="0" err="1" smtClean="0"/>
              <a:t>мали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. Не </a:t>
            </a:r>
            <a:r>
              <a:rPr lang="ru-RU" dirty="0" err="1" smtClean="0"/>
              <a:t>допомогло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укрупнення</a:t>
            </a:r>
            <a:r>
              <a:rPr lang="ru-RU" dirty="0" smtClean="0"/>
              <a:t> </a:t>
            </a:r>
            <a:r>
              <a:rPr lang="ru-RU" dirty="0" err="1" smtClean="0"/>
              <a:t>колгоспів</a:t>
            </a:r>
            <a:r>
              <a:rPr lang="ru-RU" dirty="0" smtClean="0"/>
              <a:t> у 1950 </a:t>
            </a:r>
            <a:r>
              <a:rPr lang="ru-RU" dirty="0" err="1" smtClean="0"/>
              <a:t>p</a:t>
            </a:r>
            <a:r>
              <a:rPr lang="ru-RU" dirty="0" smtClean="0"/>
              <a:t>.,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скоротилась</a:t>
            </a:r>
            <a:r>
              <a:rPr lang="ru-RU" dirty="0" smtClean="0"/>
              <a:t> на 42%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складала</a:t>
            </a:r>
            <a:r>
              <a:rPr lang="ru-RU" dirty="0" smtClean="0"/>
              <a:t> на </a:t>
            </a:r>
            <a:r>
              <a:rPr lang="ru-RU" dirty="0" err="1" smtClean="0"/>
              <a:t>кінець</a:t>
            </a:r>
            <a:r>
              <a:rPr lang="ru-RU" dirty="0" smtClean="0"/>
              <a:t> року 19295.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Початок </a:t>
            </a:r>
            <a:r>
              <a:rPr lang="ru-RU" dirty="0" err="1" smtClean="0"/>
              <a:t>реформування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покладено</a:t>
            </a:r>
            <a:r>
              <a:rPr lang="ru-RU" dirty="0" smtClean="0"/>
              <a:t> на </a:t>
            </a:r>
            <a:r>
              <a:rPr lang="ru-RU" dirty="0" err="1" smtClean="0"/>
              <a:t>вересневому</a:t>
            </a:r>
            <a:r>
              <a:rPr lang="ru-RU" dirty="0" smtClean="0"/>
              <a:t> (1953 р.) </a:t>
            </a:r>
            <a:r>
              <a:rPr lang="ru-RU" dirty="0" err="1" smtClean="0"/>
              <a:t>Пленумі</a:t>
            </a:r>
            <a:r>
              <a:rPr lang="ru-RU" dirty="0" smtClean="0"/>
              <a:t> ЦК КПРС,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намітив</a:t>
            </a:r>
            <a:r>
              <a:rPr lang="ru-RU" dirty="0" smtClean="0"/>
              <a:t> заходи, </a:t>
            </a:r>
            <a:r>
              <a:rPr lang="ru-RU" dirty="0" err="1" smtClean="0"/>
              <a:t>спрямовані</a:t>
            </a:r>
            <a:r>
              <a:rPr lang="ru-RU" dirty="0" smtClean="0"/>
              <a:t> на </a:t>
            </a:r>
            <a:r>
              <a:rPr lang="ru-RU" dirty="0" err="1" smtClean="0"/>
              <a:t>піднесення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. Так, </a:t>
            </a:r>
            <a:r>
              <a:rPr lang="ru-RU" dirty="0" err="1" smtClean="0"/>
              <a:t>передбачалось</a:t>
            </a:r>
            <a:r>
              <a:rPr lang="ru-RU" dirty="0" smtClean="0"/>
              <a:t> </a:t>
            </a:r>
            <a:r>
              <a:rPr lang="ru-RU" dirty="0" err="1" smtClean="0"/>
              <a:t>укріплення</a:t>
            </a:r>
            <a:r>
              <a:rPr lang="ru-RU" dirty="0" smtClean="0"/>
              <a:t> </a:t>
            </a:r>
            <a:r>
              <a:rPr lang="ru-RU" dirty="0" err="1" smtClean="0"/>
              <a:t>матеріально-технічної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господарств</a:t>
            </a:r>
            <a:r>
              <a:rPr lang="ru-RU" dirty="0" smtClean="0"/>
              <a:t>, </a:t>
            </a:r>
            <a:r>
              <a:rPr lang="ru-RU" dirty="0" err="1" smtClean="0"/>
              <a:t>матеріальне</a:t>
            </a:r>
            <a:r>
              <a:rPr lang="ru-RU" dirty="0" smtClean="0"/>
              <a:t> </a:t>
            </a:r>
            <a:r>
              <a:rPr lang="ru-RU" dirty="0" err="1" smtClean="0"/>
              <a:t>заохочення</a:t>
            </a:r>
            <a:r>
              <a:rPr lang="ru-RU" dirty="0" smtClean="0"/>
              <a:t> </a:t>
            </a:r>
            <a:r>
              <a:rPr lang="ru-RU" dirty="0" err="1" smtClean="0"/>
              <a:t>мешканців</a:t>
            </a:r>
            <a:r>
              <a:rPr lang="ru-RU" dirty="0" smtClean="0"/>
              <a:t> села,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закупівельних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 на </a:t>
            </a:r>
            <a:r>
              <a:rPr lang="ru-RU" dirty="0" err="1" smtClean="0"/>
              <a:t>сільгосппродукцію</a:t>
            </a:r>
            <a:r>
              <a:rPr lang="ru-RU" dirty="0" smtClean="0"/>
              <a:t>, </a:t>
            </a:r>
            <a:r>
              <a:rPr lang="ru-RU" dirty="0" err="1" smtClean="0"/>
              <a:t>зменшення</a:t>
            </a:r>
            <a:r>
              <a:rPr lang="ru-RU" dirty="0" smtClean="0"/>
              <a:t> </a:t>
            </a:r>
            <a:r>
              <a:rPr lang="ru-RU" dirty="0" err="1" smtClean="0"/>
              <a:t>податків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присадибне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, </a:t>
            </a:r>
            <a:r>
              <a:rPr lang="ru-RU" dirty="0" err="1" smtClean="0"/>
              <a:t>списування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 </a:t>
            </a:r>
            <a:r>
              <a:rPr lang="ru-RU" dirty="0" err="1" smtClean="0"/>
              <a:t>колгоспів</a:t>
            </a:r>
            <a:r>
              <a:rPr lang="ru-RU" dirty="0" smtClean="0"/>
              <a:t>,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якісного</a:t>
            </a:r>
            <a:r>
              <a:rPr lang="ru-RU" dirty="0" smtClean="0"/>
              <a:t> складу </a:t>
            </a:r>
            <a:r>
              <a:rPr lang="ru-RU" dirty="0" err="1" smtClean="0"/>
              <a:t>керівників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smtClean="0"/>
              <a:t>таким заходам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за </a:t>
            </a:r>
            <a:r>
              <a:rPr lang="ru-RU" dirty="0" err="1" smtClean="0"/>
              <a:t>довгі</a:t>
            </a:r>
            <a:r>
              <a:rPr lang="ru-RU" dirty="0" smtClean="0"/>
              <a:t> роки стало </a:t>
            </a:r>
            <a:r>
              <a:rPr lang="ru-RU" dirty="0" err="1" smtClean="0"/>
              <a:t>рентабельним</a:t>
            </a:r>
            <a:r>
              <a:rPr lang="ru-RU" dirty="0" smtClean="0"/>
              <a:t>. Середина 50-х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періодом</a:t>
            </a:r>
            <a:r>
              <a:rPr lang="ru-RU" dirty="0" smtClean="0"/>
              <a:t> </a:t>
            </a:r>
            <a:r>
              <a:rPr lang="ru-RU" dirty="0" err="1" smtClean="0"/>
              <a:t>найбільшого</a:t>
            </a:r>
            <a:r>
              <a:rPr lang="ru-RU" dirty="0" smtClean="0"/>
              <a:t> </a:t>
            </a:r>
            <a:r>
              <a:rPr lang="ru-RU" dirty="0" err="1" smtClean="0"/>
              <a:t>піднесення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колгоспно-радгоспної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СРСР. </a:t>
            </a:r>
            <a:r>
              <a:rPr lang="ru-RU" dirty="0" err="1" smtClean="0"/>
              <a:t>Валова</a:t>
            </a:r>
            <a:r>
              <a:rPr lang="ru-RU" dirty="0" smtClean="0"/>
              <a:t> </a:t>
            </a:r>
            <a:r>
              <a:rPr lang="ru-RU" dirty="0" err="1" smtClean="0"/>
              <a:t>продукція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 за 1954-1958 </a:t>
            </a:r>
            <a:r>
              <a:rPr lang="ru-RU" dirty="0" err="1" smtClean="0"/>
              <a:t>pp</a:t>
            </a:r>
            <a:r>
              <a:rPr lang="ru-RU" dirty="0" smtClean="0"/>
              <a:t>.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попередньою</a:t>
            </a:r>
            <a:r>
              <a:rPr lang="ru-RU" dirty="0" smtClean="0"/>
              <a:t> </a:t>
            </a:r>
            <a:r>
              <a:rPr lang="ru-RU" dirty="0" err="1" smtClean="0"/>
              <a:t>п'ятирічкою</a:t>
            </a:r>
            <a:r>
              <a:rPr lang="ru-RU" dirty="0" smtClean="0"/>
              <a:t> </a:t>
            </a:r>
            <a:r>
              <a:rPr lang="ru-RU" dirty="0" err="1" smtClean="0"/>
              <a:t>зросла</a:t>
            </a:r>
            <a:r>
              <a:rPr lang="ru-RU" dirty="0" smtClean="0"/>
              <a:t> на 35,3%.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928670"/>
            <a:ext cx="3571901" cy="3357586"/>
          </a:xfrm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929058" y="285728"/>
            <a:ext cx="4757742" cy="6429420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Позитивні</a:t>
            </a:r>
            <a:r>
              <a:rPr lang="ru-RU" sz="1400" dirty="0" smtClean="0"/>
              <a:t> </a:t>
            </a:r>
            <a:r>
              <a:rPr lang="ru-RU" sz="1400" dirty="0" err="1" smtClean="0"/>
              <a:t>зрушення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б </a:t>
            </a:r>
            <a:r>
              <a:rPr lang="ru-RU" sz="1400" dirty="0" err="1" smtClean="0"/>
              <a:t>більш</a:t>
            </a:r>
            <a:r>
              <a:rPr lang="ru-RU" sz="1400" dirty="0" smtClean="0"/>
              <a:t> </a:t>
            </a:r>
            <a:r>
              <a:rPr lang="ru-RU" sz="1400" dirty="0" err="1" smtClean="0"/>
              <a:t>вагомими</a:t>
            </a:r>
            <a:r>
              <a:rPr lang="ru-RU" sz="1400" dirty="0" smtClean="0"/>
              <a:t>, як </a:t>
            </a:r>
            <a:r>
              <a:rPr lang="ru-RU" sz="1400" dirty="0" err="1" smtClean="0"/>
              <a:t>би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волюнтаристські</a:t>
            </a:r>
            <a:r>
              <a:rPr lang="ru-RU" sz="1400" dirty="0" smtClean="0"/>
              <a:t> </a:t>
            </a:r>
            <a:r>
              <a:rPr lang="ru-RU" sz="1400" dirty="0" err="1" smtClean="0"/>
              <a:t>нереалістичні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надпрограми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почались</a:t>
            </a:r>
            <a:r>
              <a:rPr lang="ru-RU" sz="1400" dirty="0" smtClean="0"/>
              <a:t> </a:t>
            </a:r>
            <a:r>
              <a:rPr lang="ru-RU" sz="1400" dirty="0" err="1" smtClean="0"/>
              <a:t>втілюватись</a:t>
            </a:r>
            <a:r>
              <a:rPr lang="ru-RU" sz="1400" dirty="0" smtClean="0"/>
              <a:t> у </a:t>
            </a:r>
            <a:r>
              <a:rPr lang="ru-RU" sz="1400" dirty="0" err="1" smtClean="0"/>
              <a:t>життя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вже</a:t>
            </a:r>
            <a:r>
              <a:rPr lang="ru-RU" sz="1400" dirty="0" smtClean="0"/>
              <a:t> в 1954 р. </a:t>
            </a:r>
            <a:r>
              <a:rPr lang="ru-RU" sz="1400" dirty="0" err="1" smtClean="0"/>
              <a:t>Першою</a:t>
            </a:r>
            <a:r>
              <a:rPr lang="ru-RU" sz="1400" dirty="0" smtClean="0"/>
              <a:t> такою </a:t>
            </a:r>
            <a:r>
              <a:rPr lang="ru-RU" sz="1400" dirty="0" err="1" smtClean="0"/>
              <a:t>програмою</a:t>
            </a:r>
            <a:r>
              <a:rPr lang="ru-RU" sz="1400" dirty="0" smtClean="0"/>
              <a:t> стало </a:t>
            </a:r>
            <a:r>
              <a:rPr lang="ru-RU" sz="1400" dirty="0" err="1" smtClean="0"/>
              <a:t>освоєння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цілинних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перелогових</a:t>
            </a:r>
            <a:r>
              <a:rPr lang="ru-RU" sz="1400" dirty="0" smtClean="0"/>
              <a:t> земель. </a:t>
            </a:r>
            <a:r>
              <a:rPr lang="ru-RU" sz="1400" dirty="0" err="1" smtClean="0"/>
              <a:t>її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започатковано</a:t>
            </a:r>
            <a:r>
              <a:rPr lang="ru-RU" sz="1400" dirty="0" smtClean="0"/>
              <a:t> на </a:t>
            </a:r>
            <a:r>
              <a:rPr lang="ru-RU" sz="1400" dirty="0" err="1" smtClean="0"/>
              <a:t>лютнево-березневому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пленумі</a:t>
            </a:r>
            <a:r>
              <a:rPr lang="ru-RU" sz="1400" dirty="0" smtClean="0"/>
              <a:t> ЦК КПРС. </a:t>
            </a:r>
            <a:r>
              <a:rPr lang="ru-RU" sz="1400" dirty="0" err="1" smtClean="0"/>
              <a:t>її</a:t>
            </a:r>
            <a:r>
              <a:rPr lang="ru-RU" sz="1400" dirty="0" smtClean="0"/>
              <a:t> суть </a:t>
            </a:r>
            <a:r>
              <a:rPr lang="ru-RU" sz="1400" dirty="0" err="1" smtClean="0"/>
              <a:t>полягала</a:t>
            </a:r>
            <a:r>
              <a:rPr lang="ru-RU" sz="1400" dirty="0" smtClean="0"/>
              <a:t> в </a:t>
            </a:r>
            <a:r>
              <a:rPr lang="ru-RU" sz="1400" dirty="0" err="1" smtClean="0"/>
              <a:t>освоєнні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подальшої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культивації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майже</a:t>
            </a:r>
            <a:r>
              <a:rPr lang="ru-RU" sz="1400" dirty="0" smtClean="0"/>
              <a:t> 13 млн. га (</a:t>
            </a:r>
            <a:r>
              <a:rPr lang="ru-RU" sz="1400" dirty="0" err="1" smtClean="0"/>
              <a:t>пізніше</a:t>
            </a:r>
            <a:r>
              <a:rPr lang="ru-RU" sz="1400" dirty="0" smtClean="0"/>
              <a:t> </a:t>
            </a:r>
            <a:r>
              <a:rPr lang="ru-RU" sz="1400" dirty="0" err="1" smtClean="0"/>
              <a:t>цю</a:t>
            </a:r>
            <a:r>
              <a:rPr lang="ru-RU" sz="1400" dirty="0" smtClean="0"/>
              <a:t> цифру </a:t>
            </a:r>
            <a:r>
              <a:rPr lang="ru-RU" sz="1400" dirty="0" err="1" smtClean="0"/>
              <a:t>збільшили</a:t>
            </a:r>
            <a:r>
              <a:rPr lang="ru-RU" sz="1400" dirty="0" smtClean="0"/>
              <a:t> до 28-30 млн. га) у </a:t>
            </a:r>
            <a:r>
              <a:rPr lang="ru-RU" sz="1400" dirty="0" err="1" smtClean="0"/>
              <a:t>Казахстані</a:t>
            </a:r>
            <a:r>
              <a:rPr lang="ru-RU" sz="1400" dirty="0" smtClean="0"/>
              <a:t>, </a:t>
            </a:r>
            <a:r>
              <a:rPr lang="ru-RU" sz="1400" dirty="0" err="1" smtClean="0"/>
              <a:t>Сибіру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Північному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Кавказі</a:t>
            </a:r>
            <a:r>
              <a:rPr lang="ru-RU" sz="1400" dirty="0" smtClean="0"/>
              <a:t>. </a:t>
            </a:r>
            <a:r>
              <a:rPr lang="ru-RU" sz="1400" dirty="0" err="1" smtClean="0"/>
              <a:t>Україні</a:t>
            </a:r>
            <a:r>
              <a:rPr lang="ru-RU" sz="1400" dirty="0" smtClean="0"/>
              <a:t> в </a:t>
            </a:r>
            <a:r>
              <a:rPr lang="ru-RU" sz="1400" dirty="0" err="1" smtClean="0"/>
              <a:t>цій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програмі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відводилась</a:t>
            </a:r>
            <a:r>
              <a:rPr lang="ru-RU" sz="1400" dirty="0" smtClean="0"/>
              <a:t> роль </a:t>
            </a:r>
            <a:r>
              <a:rPr lang="ru-RU" sz="1400" dirty="0" err="1" smtClean="0"/>
              <a:t>джерела</a:t>
            </a:r>
            <a:r>
              <a:rPr lang="ru-RU" sz="1400" dirty="0" smtClean="0"/>
              <a:t> </a:t>
            </a:r>
            <a:r>
              <a:rPr lang="ru-RU" sz="1400" dirty="0" err="1" smtClean="0"/>
              <a:t>матеріальних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людських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ресурсів</a:t>
            </a:r>
            <a:r>
              <a:rPr lang="ru-RU" sz="1400" dirty="0" smtClean="0"/>
              <a:t>. Уже 22 лютого 1954 р. на </a:t>
            </a:r>
            <a:r>
              <a:rPr lang="ru-RU" sz="1400" dirty="0" err="1" smtClean="0"/>
              <a:t>цілину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відправлено</a:t>
            </a:r>
            <a:r>
              <a:rPr lang="ru-RU" sz="1400" dirty="0" smtClean="0"/>
              <a:t> першу </a:t>
            </a:r>
            <a:r>
              <a:rPr lang="ru-RU" sz="1400" dirty="0" err="1" smtClean="0"/>
              <a:t>групу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механізаторів</a:t>
            </a:r>
            <a:r>
              <a:rPr lang="ru-RU" sz="1400" dirty="0" smtClean="0"/>
              <a:t>. </a:t>
            </a:r>
            <a:r>
              <a:rPr lang="ru-RU" sz="1400" dirty="0" err="1" smtClean="0"/>
              <a:t>Загалом</a:t>
            </a:r>
            <a:r>
              <a:rPr lang="ru-RU" sz="1400" dirty="0" smtClean="0"/>
              <a:t> за 1954-1956 </a:t>
            </a:r>
            <a:r>
              <a:rPr lang="ru-RU" sz="1400" dirty="0" err="1" smtClean="0"/>
              <a:t>pp</a:t>
            </a:r>
            <a:r>
              <a:rPr lang="ru-RU" sz="1400" dirty="0" smtClean="0"/>
              <a:t>. на </a:t>
            </a:r>
            <a:r>
              <a:rPr lang="ru-RU" sz="1400" dirty="0" err="1" smtClean="0"/>
              <a:t>постійну</a:t>
            </a:r>
            <a:r>
              <a:rPr lang="ru-RU" sz="1400" dirty="0" smtClean="0"/>
              <a:t> роботу в </a:t>
            </a:r>
            <a:r>
              <a:rPr lang="ru-RU" sz="1400" dirty="0" err="1" smtClean="0"/>
              <a:t>цілинні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райони</a:t>
            </a:r>
            <a:r>
              <a:rPr lang="ru-RU" sz="1400" dirty="0" smtClean="0"/>
              <a:t> </a:t>
            </a:r>
            <a:r>
              <a:rPr lang="ru-RU" sz="1400" dirty="0" err="1" smtClean="0"/>
              <a:t>виїхало</a:t>
            </a:r>
            <a:r>
              <a:rPr lang="ru-RU" sz="1400" dirty="0" smtClean="0"/>
              <a:t> 80 тис.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. А до 1961 р. в </a:t>
            </a:r>
            <a:r>
              <a:rPr lang="ru-RU" sz="1400" dirty="0" err="1" smtClean="0"/>
              <a:t>цілинні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райони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відправлено</a:t>
            </a:r>
            <a:r>
              <a:rPr lang="ru-RU" sz="1400" dirty="0" smtClean="0"/>
              <a:t> 90 тис. </a:t>
            </a:r>
            <a:r>
              <a:rPr lang="ru-RU" sz="1400" dirty="0" err="1" smtClean="0"/>
              <a:t>тракторів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сільгоспмашин</a:t>
            </a:r>
            <a:r>
              <a:rPr lang="ru-RU" sz="1400" dirty="0" smtClean="0"/>
              <a:t>, </a:t>
            </a:r>
            <a:r>
              <a:rPr lang="ru-RU" sz="1400" dirty="0" err="1" smtClean="0"/>
              <a:t>виготовлених</a:t>
            </a:r>
            <a:r>
              <a:rPr lang="ru-RU" sz="1400" dirty="0" smtClean="0"/>
              <a:t> на </a:t>
            </a:r>
            <a:r>
              <a:rPr lang="ru-RU" sz="1400" dirty="0" err="1" smtClean="0"/>
              <a:t>українських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підприємствах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>Другою </a:t>
            </a:r>
            <a:r>
              <a:rPr lang="ru-RU" sz="1400" dirty="0" err="1" smtClean="0"/>
              <a:t>напрограмою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була</a:t>
            </a:r>
            <a:r>
              <a:rPr lang="ru-RU" sz="1400" dirty="0" smtClean="0"/>
              <a:t> </a:t>
            </a:r>
            <a:r>
              <a:rPr lang="ru-RU" sz="1400" dirty="0" err="1" smtClean="0"/>
              <a:t>започаткована</a:t>
            </a:r>
            <a:r>
              <a:rPr lang="ru-RU" sz="1400" dirty="0" smtClean="0"/>
              <a:t> в </a:t>
            </a:r>
            <a:r>
              <a:rPr lang="ru-RU" sz="1400" dirty="0" err="1" smtClean="0"/>
              <a:t>цей</a:t>
            </a:r>
            <a:r>
              <a:rPr lang="ru-RU" sz="1400" dirty="0" smtClean="0"/>
              <a:t> час, стало </a:t>
            </a:r>
            <a:r>
              <a:rPr lang="ru-RU" sz="1400" dirty="0" err="1" smtClean="0"/>
              <a:t>поспішне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невиправдане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розширення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площ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посівів</a:t>
            </a:r>
            <a:r>
              <a:rPr lang="ru-RU" sz="1400" dirty="0" smtClean="0"/>
              <a:t> </a:t>
            </a:r>
            <a:r>
              <a:rPr lang="ru-RU" sz="1400" dirty="0" err="1" smtClean="0"/>
              <a:t>кукурудзи</a:t>
            </a:r>
            <a:r>
              <a:rPr lang="ru-RU" sz="1400" dirty="0" smtClean="0"/>
              <a:t> та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"</a:t>
            </a:r>
            <a:r>
              <a:rPr lang="ru-RU" sz="1400" dirty="0" err="1" smtClean="0"/>
              <a:t>диво-культур</a:t>
            </a:r>
            <a:r>
              <a:rPr lang="ru-RU" sz="1400" dirty="0" smtClean="0"/>
              <a:t>". У </a:t>
            </a:r>
            <a:r>
              <a:rPr lang="ru-RU" sz="1400" dirty="0" err="1" smtClean="0"/>
              <a:t>червні</a:t>
            </a:r>
            <a:r>
              <a:rPr lang="ru-RU" sz="1400" dirty="0" smtClean="0"/>
              <a:t> 1954 р. </a:t>
            </a:r>
            <a:r>
              <a:rPr lang="ru-RU" sz="1400" dirty="0" err="1" smtClean="0"/>
              <a:t>Хрущов</a:t>
            </a:r>
            <a:r>
              <a:rPr lang="ru-RU" sz="1400" dirty="0" smtClean="0"/>
              <a:t> </a:t>
            </a:r>
            <a:r>
              <a:rPr lang="ru-RU" sz="1400" dirty="0" err="1" smtClean="0"/>
              <a:t>звернувся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закликом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розширення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посівів</a:t>
            </a:r>
            <a:r>
              <a:rPr lang="ru-RU" sz="1400" dirty="0" smtClean="0"/>
              <a:t> </a:t>
            </a:r>
            <a:r>
              <a:rPr lang="ru-RU" sz="1400" dirty="0" err="1" smtClean="0"/>
              <a:t>кукурудзи</a:t>
            </a:r>
            <a:r>
              <a:rPr lang="ru-RU" sz="1400" dirty="0" smtClean="0"/>
              <a:t>. </a:t>
            </a:r>
            <a:r>
              <a:rPr lang="ru-RU" sz="1400" dirty="0" err="1" smtClean="0"/>
              <a:t>Лютневий</a:t>
            </a:r>
            <a:r>
              <a:rPr lang="ru-RU" sz="1400" dirty="0" smtClean="0"/>
              <a:t> 1955 р. Пленум ЦК КПУ </a:t>
            </a:r>
            <a:r>
              <a:rPr lang="ru-RU" sz="1400" dirty="0" err="1" smtClean="0"/>
              <a:t>прийняв</a:t>
            </a:r>
            <a:r>
              <a:rPr lang="ru-RU" sz="1400" dirty="0" smtClean="0"/>
              <a:t> </a:t>
            </a:r>
            <a:r>
              <a:rPr lang="ru-RU" sz="1400" dirty="0" err="1" smtClean="0"/>
              <a:t>рішення</a:t>
            </a:r>
            <a:r>
              <a:rPr lang="ru-RU" sz="1400" dirty="0" smtClean="0"/>
              <a:t> про </a:t>
            </a:r>
            <a:r>
              <a:rPr lang="ru-RU" sz="1400" dirty="0" err="1" smtClean="0"/>
              <a:t>збільшення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площі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посівів</a:t>
            </a:r>
            <a:r>
              <a:rPr lang="ru-RU" sz="1400" dirty="0" smtClean="0"/>
              <a:t> </a:t>
            </a:r>
            <a:r>
              <a:rPr lang="ru-RU" sz="1400" dirty="0" err="1" smtClean="0"/>
              <a:t>кукурудзи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понад</a:t>
            </a:r>
            <a:r>
              <a:rPr lang="ru-RU" sz="1400" dirty="0" smtClean="0"/>
              <a:t> 5 млн. га (у 1953 </a:t>
            </a:r>
            <a:r>
              <a:rPr lang="ru-RU" sz="1400" dirty="0" err="1" smtClean="0"/>
              <a:t>p</a:t>
            </a:r>
            <a:r>
              <a:rPr lang="ru-RU" sz="1400" dirty="0" smtClean="0"/>
              <a:t>. </a:t>
            </a:r>
            <a:r>
              <a:rPr lang="ru-RU" sz="1400" dirty="0" err="1" smtClean="0"/>
              <a:t>посіви</a:t>
            </a:r>
            <a:r>
              <a:rPr lang="ru-RU" sz="1400" dirty="0" smtClean="0"/>
              <a:t> </a:t>
            </a:r>
            <a:r>
              <a:rPr lang="ru-RU" sz="1400" dirty="0" err="1" smtClean="0"/>
              <a:t>кукурудзи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займали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майже</a:t>
            </a:r>
            <a:r>
              <a:rPr lang="ru-RU" sz="1400" dirty="0" smtClean="0"/>
              <a:t> 2,2 млн. га).</a:t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Незважаючи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радянське</a:t>
            </a:r>
            <a:r>
              <a:rPr lang="ru-RU" dirty="0" smtClean="0"/>
              <a:t> </a:t>
            </a:r>
            <a:r>
              <a:rPr lang="ru-RU" dirty="0" err="1" smtClean="0"/>
              <a:t>керівництво</a:t>
            </a:r>
            <a:r>
              <a:rPr lang="ru-RU" dirty="0" smtClean="0"/>
              <a:t> </a:t>
            </a:r>
            <a:r>
              <a:rPr lang="ru-RU" dirty="0" err="1" smtClean="0"/>
              <a:t>звертало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сільського</a:t>
            </a:r>
            <a:r>
              <a:rPr lang="ru-RU" dirty="0" smtClean="0"/>
              <a:t> </a:t>
            </a:r>
            <a:r>
              <a:rPr lang="ru-RU" dirty="0" err="1" smtClean="0"/>
              <a:t>господарства</a:t>
            </a:r>
            <a:r>
              <a:rPr lang="ru-RU" dirty="0" smtClean="0"/>
              <a:t>, все ж </a:t>
            </a:r>
            <a:r>
              <a:rPr lang="ru-RU" dirty="0" err="1" smtClean="0"/>
              <a:t>пріоритетним</a:t>
            </a:r>
            <a:r>
              <a:rPr lang="ru-RU" dirty="0" smtClean="0"/>
              <a:t> </a:t>
            </a:r>
            <a:r>
              <a:rPr lang="ru-RU" dirty="0" err="1" smtClean="0"/>
              <a:t>залишався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У </a:t>
            </a:r>
            <a:r>
              <a:rPr lang="ru-RU" dirty="0" err="1" smtClean="0"/>
              <a:t>республіці</a:t>
            </a:r>
            <a:r>
              <a:rPr lang="ru-RU" dirty="0" smtClean="0"/>
              <a:t> </a:t>
            </a:r>
            <a:r>
              <a:rPr lang="ru-RU" dirty="0" err="1" smtClean="0"/>
              <a:t>розвивались</a:t>
            </a:r>
            <a:r>
              <a:rPr lang="ru-RU" dirty="0" smtClean="0"/>
              <a:t> </a:t>
            </a:r>
            <a:r>
              <a:rPr lang="ru-RU" dirty="0" err="1" smtClean="0"/>
              <a:t>галузі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закріплювали</a:t>
            </a:r>
            <a:r>
              <a:rPr lang="ru-RU" dirty="0" smtClean="0"/>
              <a:t> статус УРСР як </a:t>
            </a:r>
            <a:r>
              <a:rPr lang="ru-RU" dirty="0" err="1" smtClean="0"/>
              <a:t>паливно-енергетичної</a:t>
            </a:r>
            <a:r>
              <a:rPr lang="ru-RU" dirty="0" smtClean="0"/>
              <a:t>, </a:t>
            </a:r>
            <a:r>
              <a:rPr lang="ru-RU" dirty="0" err="1" smtClean="0"/>
              <a:t>металургійної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СРСР, </a:t>
            </a:r>
            <a:r>
              <a:rPr lang="ru-RU" dirty="0" err="1" smtClean="0"/>
              <a:t>важливого</a:t>
            </a:r>
            <a:r>
              <a:rPr lang="ru-RU" dirty="0" smtClean="0"/>
              <a:t> району </a:t>
            </a:r>
            <a:r>
              <a:rPr lang="ru-RU" dirty="0" err="1" smtClean="0"/>
              <a:t>важкого</a:t>
            </a:r>
            <a:r>
              <a:rPr lang="ru-RU" dirty="0" smtClean="0"/>
              <a:t> 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воєнної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У 1952-1955 </a:t>
            </a:r>
            <a:r>
              <a:rPr lang="ru-RU" dirty="0" err="1" smtClean="0"/>
              <a:t>pp</a:t>
            </a:r>
            <a:r>
              <a:rPr lang="ru-RU" dirty="0" smtClean="0"/>
              <a:t>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збудовано</a:t>
            </a:r>
            <a:r>
              <a:rPr lang="ru-RU" dirty="0" smtClean="0"/>
              <a:t> </a:t>
            </a:r>
            <a:r>
              <a:rPr lang="ru-RU" dirty="0" err="1" smtClean="0"/>
              <a:t>Каховську</a:t>
            </a:r>
            <a:r>
              <a:rPr lang="ru-RU" dirty="0" smtClean="0"/>
              <a:t> ГЕС, а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десятиліття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ряд </a:t>
            </a:r>
            <a:r>
              <a:rPr lang="ru-RU" dirty="0" err="1" smtClean="0"/>
              <a:t>електростанцій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загалом</a:t>
            </a:r>
            <a:r>
              <a:rPr lang="ru-RU" dirty="0" smtClean="0"/>
              <a:t> </a:t>
            </a:r>
            <a:r>
              <a:rPr lang="ru-RU" dirty="0" err="1" smtClean="0"/>
              <a:t>збільшили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 в 1,9 раза. </a:t>
            </a:r>
            <a:r>
              <a:rPr lang="ru-RU" dirty="0" err="1" smtClean="0"/>
              <a:t>Продовжувався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вугільної</a:t>
            </a:r>
            <a:r>
              <a:rPr lang="ru-RU" dirty="0" smtClean="0"/>
              <a:t>, </a:t>
            </a:r>
            <a:r>
              <a:rPr lang="ru-RU" dirty="0" err="1" smtClean="0"/>
              <a:t>нафтової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газової</a:t>
            </a:r>
            <a:r>
              <a:rPr lang="ru-RU" dirty="0" smtClean="0"/>
              <a:t> </a:t>
            </a:r>
            <a:r>
              <a:rPr lang="ru-RU" dirty="0" err="1" smtClean="0"/>
              <a:t>промисловості</a:t>
            </a:r>
            <a:r>
              <a:rPr lang="ru-RU" dirty="0" smtClean="0"/>
              <a:t>. Так, у 1951-1958 </a:t>
            </a:r>
            <a:r>
              <a:rPr lang="ru-RU" dirty="0" err="1" smtClean="0"/>
              <a:t>pp</a:t>
            </a:r>
            <a:r>
              <a:rPr lang="ru-RU" dirty="0" smtClean="0"/>
              <a:t>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побудовано</a:t>
            </a:r>
            <a:r>
              <a:rPr lang="ru-RU" dirty="0" smtClean="0"/>
              <a:t> 263 </a:t>
            </a:r>
            <a:r>
              <a:rPr lang="ru-RU" dirty="0" err="1" smtClean="0"/>
              <a:t>шахти</a:t>
            </a:r>
            <a:r>
              <a:rPr lang="ru-RU" dirty="0" smtClean="0"/>
              <a:t>, </a:t>
            </a:r>
            <a:r>
              <a:rPr lang="ru-RU" dirty="0" err="1" smtClean="0"/>
              <a:t>розроблено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родовищ</a:t>
            </a:r>
            <a:r>
              <a:rPr lang="ru-RU" dirty="0" smtClean="0"/>
              <a:t> </a:t>
            </a:r>
            <a:r>
              <a:rPr lang="ru-RU" dirty="0" err="1" smtClean="0"/>
              <a:t>нафти</a:t>
            </a:r>
            <a:r>
              <a:rPr lang="ru-RU" dirty="0" smtClean="0"/>
              <a:t> та газу.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203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Таким чином,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сільське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в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50-х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знаходились</a:t>
            </a:r>
            <a:r>
              <a:rPr lang="ru-RU" dirty="0" smtClean="0"/>
              <a:t> на </a:t>
            </a:r>
            <a:r>
              <a:rPr lang="ru-RU" dirty="0" err="1" smtClean="0"/>
              <a:t>піднесенні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динамічно</a:t>
            </a:r>
            <a:r>
              <a:rPr lang="ru-RU" dirty="0" smtClean="0"/>
              <a:t> </a:t>
            </a:r>
            <a:r>
              <a:rPr lang="ru-RU" dirty="0" err="1" smtClean="0"/>
              <a:t>розвивались</a:t>
            </a:r>
            <a:r>
              <a:rPr lang="ru-RU" dirty="0" smtClean="0"/>
              <a:t>. Але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реформи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основа,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розвивалась</a:t>
            </a:r>
            <a:r>
              <a:rPr lang="ru-RU" dirty="0" smtClean="0"/>
              <a:t> 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заклали той </a:t>
            </a:r>
            <a:r>
              <a:rPr lang="ru-RU" dirty="0" err="1" smtClean="0"/>
              <a:t>негативний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призвів</a:t>
            </a:r>
            <a:r>
              <a:rPr lang="ru-RU" dirty="0" smtClean="0"/>
              <a:t> до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динамізму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кризи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926321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відповіддю</a:t>
            </a:r>
            <a:r>
              <a:rPr lang="ru-RU" dirty="0" smtClean="0"/>
              <a:t> режиму на  </a:t>
            </a:r>
            <a:r>
              <a:rPr lang="ru-RU" dirty="0" err="1" smtClean="0"/>
              <a:t>вимоги</a:t>
            </a:r>
            <a:r>
              <a:rPr lang="ru-RU" dirty="0" smtClean="0"/>
              <a:t> часу стали не </a:t>
            </a:r>
            <a:r>
              <a:rPr lang="ru-RU" dirty="0" err="1" smtClean="0"/>
              <a:t>реформи</a:t>
            </a:r>
            <a:r>
              <a:rPr lang="ru-RU" dirty="0" smtClean="0"/>
              <a:t>, 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самоконсервація</a:t>
            </a:r>
            <a:r>
              <a:rPr lang="ru-RU" dirty="0" smtClean="0"/>
              <a:t>. </a:t>
            </a:r>
            <a:r>
              <a:rPr lang="ru-RU" dirty="0" err="1" smtClean="0"/>
              <a:t>Сталінський</a:t>
            </a:r>
            <a:r>
              <a:rPr lang="ru-RU" dirty="0" smtClean="0"/>
              <a:t> режим </a:t>
            </a:r>
            <a:r>
              <a:rPr lang="ru-RU" dirty="0" err="1" smtClean="0"/>
              <a:t>посилили</a:t>
            </a:r>
            <a:r>
              <a:rPr lang="ru-RU" dirty="0" smtClean="0"/>
              <a:t> контроль над </a:t>
            </a:r>
            <a:r>
              <a:rPr lang="ru-RU" dirty="0" err="1" smtClean="0"/>
              <a:t>суспільством</a:t>
            </a:r>
            <a:r>
              <a:rPr lang="ru-RU" dirty="0" smtClean="0"/>
              <a:t>, особливо в </a:t>
            </a:r>
            <a:r>
              <a:rPr lang="ru-RU" dirty="0" err="1" smtClean="0"/>
              <a:t>царині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. Прояви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, </a:t>
            </a:r>
            <a:r>
              <a:rPr lang="ru-RU" dirty="0" err="1" smtClean="0"/>
              <a:t>критичний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до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</a:t>
            </a:r>
            <a:r>
              <a:rPr lang="ru-RU" dirty="0" err="1" smtClean="0"/>
              <a:t>суспільного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відступ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регламентованих</a:t>
            </a:r>
            <a:r>
              <a:rPr lang="ru-RU" dirty="0" smtClean="0"/>
              <a:t> </a:t>
            </a:r>
            <a:r>
              <a:rPr lang="ru-RU" dirty="0" err="1" smtClean="0"/>
              <a:t>пропагандистських</a:t>
            </a:r>
            <a:r>
              <a:rPr lang="ru-RU" dirty="0" smtClean="0"/>
              <a:t> </a:t>
            </a:r>
            <a:r>
              <a:rPr lang="ru-RU" dirty="0" err="1" smtClean="0"/>
              <a:t>стереотипів</a:t>
            </a:r>
            <a:r>
              <a:rPr lang="ru-RU" dirty="0" smtClean="0"/>
              <a:t> — все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кваліфікувалося</a:t>
            </a:r>
            <a:r>
              <a:rPr lang="ru-RU" dirty="0" smtClean="0"/>
              <a:t> як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буржуазний</a:t>
            </a:r>
            <a:r>
              <a:rPr lang="ru-RU" dirty="0" smtClean="0"/>
              <a:t> </a:t>
            </a:r>
            <a:r>
              <a:rPr lang="ru-RU" dirty="0" err="1" smtClean="0"/>
              <a:t>націоналізм</a:t>
            </a:r>
            <a:r>
              <a:rPr lang="ru-RU" dirty="0" smtClean="0"/>
              <a:t>, </a:t>
            </a:r>
            <a:r>
              <a:rPr lang="ru-RU" dirty="0" err="1" smtClean="0"/>
              <a:t>космополітизм</a:t>
            </a:r>
            <a:r>
              <a:rPr lang="ru-RU" dirty="0" smtClean="0"/>
              <a:t>, </a:t>
            </a:r>
            <a:r>
              <a:rPr lang="ru-RU" dirty="0" err="1" smtClean="0"/>
              <a:t>антирадянська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наслідок</a:t>
            </a:r>
            <a:r>
              <a:rPr lang="ru-RU" dirty="0" smtClean="0"/>
              <a:t>, вело до морального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знищення</a:t>
            </a:r>
            <a:r>
              <a:rPr lang="ru-RU" dirty="0" smtClean="0"/>
              <a:t> </a:t>
            </a:r>
            <a:r>
              <a:rPr lang="ru-RU" dirty="0" err="1" smtClean="0"/>
              <a:t>діячів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index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285860"/>
            <a:ext cx="3574192" cy="421305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dirty="0" smtClean="0"/>
              <a:t>Відбудова системи народної освіти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071546"/>
            <a:ext cx="4400552" cy="5643602"/>
          </a:xfrm>
        </p:spPr>
        <p:txBody>
          <a:bodyPr>
            <a:noAutofit/>
          </a:bodyPr>
          <a:lstStyle/>
          <a:p>
            <a:r>
              <a:rPr lang="ru-RU" sz="1400" dirty="0" err="1" smtClean="0"/>
              <a:t>Відновлення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зруйнованих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під</a:t>
            </a:r>
            <a:r>
              <a:rPr lang="ru-RU" sz="1400" dirty="0" smtClean="0"/>
              <a:t> час </a:t>
            </a:r>
            <a:r>
              <a:rPr lang="ru-RU" sz="1400" dirty="0" err="1" smtClean="0"/>
              <a:t>війни</a:t>
            </a:r>
            <a:r>
              <a:rPr lang="ru-RU" sz="1400" dirty="0" smtClean="0"/>
              <a:t> </a:t>
            </a:r>
            <a:r>
              <a:rPr lang="ru-RU" sz="1400" dirty="0" err="1" smtClean="0"/>
              <a:t>шкіл</a:t>
            </a:r>
            <a:r>
              <a:rPr lang="ru-RU" sz="1400" dirty="0" smtClean="0"/>
              <a:t>, </a:t>
            </a:r>
            <a:r>
              <a:rPr lang="ru-RU" sz="1400" dirty="0" err="1" smtClean="0"/>
              <a:t>закладів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культури</a:t>
            </a:r>
            <a:r>
              <a:rPr lang="ru-RU" sz="1400" dirty="0" smtClean="0"/>
              <a:t>, </a:t>
            </a:r>
            <a:r>
              <a:rPr lang="ru-RU" sz="1400" dirty="0" err="1" smtClean="0"/>
              <a:t>наукових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установ</a:t>
            </a:r>
            <a:r>
              <a:rPr lang="ru-RU" sz="1400" dirty="0" smtClean="0"/>
              <a:t> </a:t>
            </a:r>
            <a:r>
              <a:rPr lang="ru-RU" sz="1400" dirty="0" err="1" smtClean="0"/>
              <a:t>почалося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визволення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території</a:t>
            </a:r>
            <a:r>
              <a:rPr lang="ru-RU" sz="1400" dirty="0" smtClean="0"/>
              <a:t>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німецько-фашистських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загарбників</a:t>
            </a:r>
            <a:r>
              <a:rPr lang="ru-RU" sz="1400" dirty="0" smtClean="0"/>
              <a:t>. </a:t>
            </a:r>
            <a:r>
              <a:rPr lang="ru-RU" sz="1400" dirty="0" err="1" smtClean="0"/>
              <a:t>Поширення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набув</a:t>
            </a:r>
            <a:r>
              <a:rPr lang="ru-RU" sz="1400" dirty="0" smtClean="0"/>
              <a:t> </a:t>
            </a:r>
            <a:r>
              <a:rPr lang="ru-RU" sz="1400" dirty="0" err="1" smtClean="0"/>
              <a:t>рух</a:t>
            </a:r>
            <a:r>
              <a:rPr lang="ru-RU" sz="1400" dirty="0" smtClean="0"/>
              <a:t> за </a:t>
            </a:r>
            <a:r>
              <a:rPr lang="ru-RU" sz="1400" dirty="0" err="1" smtClean="0"/>
              <a:t>відбудову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зруйнованих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спорудження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шкільних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приміщень</a:t>
            </a:r>
            <a:r>
              <a:rPr lang="ru-RU" sz="1400" dirty="0" smtClean="0"/>
              <a:t> силами, </a:t>
            </a:r>
            <a:r>
              <a:rPr lang="ru-RU" sz="1400" dirty="0" err="1" smtClean="0"/>
              <a:t>засобами</a:t>
            </a:r>
            <a:r>
              <a:rPr lang="ru-RU" sz="1400" dirty="0" smtClean="0"/>
              <a:t>, руками самого </a:t>
            </a:r>
            <a:r>
              <a:rPr lang="ru-RU" sz="1400" dirty="0" err="1" smtClean="0"/>
              <a:t>населення</a:t>
            </a:r>
            <a:r>
              <a:rPr lang="ru-RU" sz="1400" dirty="0" smtClean="0"/>
              <a:t> — "методом </a:t>
            </a:r>
            <a:r>
              <a:rPr lang="ru-RU" sz="1400" dirty="0" err="1" smtClean="0"/>
              <a:t>народної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будови</a:t>
            </a:r>
            <a:r>
              <a:rPr lang="ru-RU" sz="1400" dirty="0" smtClean="0"/>
              <a:t>". У 1944-1945 </a:t>
            </a:r>
            <a:r>
              <a:rPr lang="ru-RU" sz="1400" dirty="0" err="1" smtClean="0"/>
              <a:t>pp</a:t>
            </a:r>
            <a:r>
              <a:rPr lang="ru-RU" sz="1400" dirty="0" smtClean="0"/>
              <a:t>. у </a:t>
            </a:r>
            <a:r>
              <a:rPr lang="ru-RU" sz="1400" dirty="0" err="1" smtClean="0"/>
              <a:t>республіці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відбудовано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побудовано</a:t>
            </a:r>
            <a:r>
              <a:rPr lang="ru-RU" sz="1400" dirty="0" smtClean="0"/>
              <a:t> 1669 </a:t>
            </a:r>
            <a:r>
              <a:rPr lang="ru-RU" sz="1400" dirty="0" err="1" smtClean="0"/>
              <a:t>шкіл</a:t>
            </a:r>
            <a:r>
              <a:rPr lang="ru-RU" sz="1400" dirty="0" smtClean="0"/>
              <a:t>. На 1950 р. </a:t>
            </a:r>
            <a:r>
              <a:rPr lang="ru-RU" sz="1400" dirty="0" err="1" smtClean="0"/>
              <a:t>довоєнна</a:t>
            </a:r>
            <a:r>
              <a:rPr lang="ru-RU" sz="1400" dirty="0" smtClean="0"/>
              <a:t> мережа </a:t>
            </a:r>
            <a:r>
              <a:rPr lang="ru-RU" sz="1400" dirty="0" err="1" smtClean="0"/>
              <a:t>шкіл</a:t>
            </a:r>
            <a:r>
              <a:rPr lang="ru-RU" sz="1400" dirty="0" smtClean="0"/>
              <a:t> практично </a:t>
            </a:r>
            <a:r>
              <a:rPr lang="ru-RU" sz="1400" dirty="0" err="1" smtClean="0"/>
              <a:t>відновилась</a:t>
            </a:r>
            <a:r>
              <a:rPr lang="ru-RU" sz="1400" dirty="0" smtClean="0"/>
              <a:t>, </a:t>
            </a:r>
            <a:r>
              <a:rPr lang="ru-RU" sz="1400" dirty="0" err="1" smtClean="0"/>
              <a:t>але</a:t>
            </a:r>
            <a:r>
              <a:rPr lang="ru-RU" sz="1400" dirty="0" smtClean="0"/>
              <a:t> </a:t>
            </a:r>
            <a:r>
              <a:rPr lang="ru-RU" sz="1400" dirty="0" err="1" smtClean="0"/>
              <a:t>налагодження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нормальної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освіти</a:t>
            </a:r>
            <a:r>
              <a:rPr lang="ru-RU" sz="1400" dirty="0" smtClean="0"/>
              <a:t> </a:t>
            </a:r>
            <a:r>
              <a:rPr lang="ru-RU" sz="1400" dirty="0" err="1" smtClean="0"/>
              <a:t>цього</a:t>
            </a:r>
            <a:r>
              <a:rPr lang="ru-RU" sz="1400" dirty="0" smtClean="0"/>
              <a:t> не </a:t>
            </a:r>
            <a:r>
              <a:rPr lang="ru-RU" sz="1400" dirty="0" err="1" smtClean="0"/>
              <a:t>вистачало</a:t>
            </a:r>
            <a:r>
              <a:rPr lang="ru-RU" sz="1400" dirty="0" smtClean="0"/>
              <a:t>: у </a:t>
            </a:r>
            <a:r>
              <a:rPr lang="ru-RU" sz="1400" dirty="0" err="1" smtClean="0"/>
              <a:t>середині</a:t>
            </a:r>
            <a:r>
              <a:rPr lang="ru-RU" sz="1400" dirty="0" smtClean="0"/>
              <a:t> 50-х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 16 тис. </a:t>
            </a:r>
            <a:r>
              <a:rPr lang="ru-RU" sz="1400" dirty="0" err="1" smtClean="0"/>
              <a:t>шкіл</a:t>
            </a:r>
            <a:r>
              <a:rPr lang="ru-RU" sz="1400" dirty="0" smtClean="0"/>
              <a:t> (33,2%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загальної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кількості</a:t>
            </a:r>
            <a:r>
              <a:rPr lang="ru-RU" sz="1400" dirty="0" smtClean="0"/>
              <a:t>), в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навчалося</a:t>
            </a:r>
            <a:r>
              <a:rPr lang="ru-RU" sz="1400" dirty="0" smtClean="0"/>
              <a:t> 1,67 млн. </a:t>
            </a:r>
            <a:r>
              <a:rPr lang="ru-RU" sz="1400" dirty="0" err="1" smtClean="0"/>
              <a:t>дітей</a:t>
            </a:r>
            <a:r>
              <a:rPr lang="ru-RU" sz="1400" dirty="0" smtClean="0"/>
              <a:t>, </a:t>
            </a:r>
            <a:r>
              <a:rPr lang="ru-RU" sz="1400" dirty="0" err="1" smtClean="0"/>
              <a:t>змушені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були</a:t>
            </a:r>
            <a:r>
              <a:rPr lang="ru-RU" sz="1400" dirty="0" smtClean="0"/>
              <a:t> </a:t>
            </a:r>
            <a:r>
              <a:rPr lang="ru-RU" sz="1400" dirty="0" err="1" smtClean="0"/>
              <a:t>організовувати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заняття</a:t>
            </a:r>
            <a:r>
              <a:rPr lang="ru-RU" sz="1400" dirty="0" smtClean="0"/>
              <a:t> в </a:t>
            </a:r>
            <a:r>
              <a:rPr lang="ru-RU" sz="1400" dirty="0" err="1" smtClean="0"/>
              <a:t>дві</a:t>
            </a:r>
            <a:r>
              <a:rPr lang="ru-RU" sz="1400" dirty="0" smtClean="0"/>
              <a:t>, а то </a:t>
            </a:r>
            <a:r>
              <a:rPr lang="ru-RU" sz="1400" dirty="0" err="1" smtClean="0"/>
              <a:t>і</a:t>
            </a:r>
            <a:r>
              <a:rPr lang="ru-RU" sz="1400" dirty="0" smtClean="0"/>
              <a:t> три </a:t>
            </a:r>
            <a:r>
              <a:rPr lang="ru-RU" sz="1400" dirty="0" err="1" smtClean="0"/>
              <a:t>зміни</a:t>
            </a:r>
            <a:r>
              <a:rPr lang="ru-RU" sz="1400" dirty="0" smtClean="0"/>
              <a:t>. </a:t>
            </a:r>
            <a:r>
              <a:rPr lang="ru-RU" sz="1400" dirty="0" err="1" smtClean="0"/>
              <a:t>Значна</a:t>
            </a:r>
            <a:r>
              <a:rPr lang="ru-RU" sz="1400" dirty="0" smtClean="0"/>
              <a:t> </a:t>
            </a:r>
            <a:r>
              <a:rPr lang="ru-RU" sz="1400" dirty="0" err="1" smtClean="0"/>
              <a:t>кількість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цих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закладів</a:t>
            </a:r>
            <a:r>
              <a:rPr lang="ru-RU" sz="1400" dirty="0" smtClean="0"/>
              <a:t>, особливо в </a:t>
            </a:r>
            <a:r>
              <a:rPr lang="ru-RU" sz="1400" dirty="0" err="1" smtClean="0"/>
              <a:t>сільській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місцевості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</a:t>
            </a:r>
            <a:r>
              <a:rPr lang="ru-RU" sz="1400" dirty="0" err="1" smtClean="0"/>
              <a:t>робітничих</a:t>
            </a:r>
            <a:r>
              <a:rPr lang="ru-RU" sz="1400" dirty="0" smtClean="0"/>
              <a:t> селищах, </a:t>
            </a:r>
            <a:r>
              <a:rPr lang="ru-RU" sz="1400" dirty="0" err="1" smtClean="0"/>
              <a:t>розміщувалася</a:t>
            </a:r>
            <a:r>
              <a:rPr lang="ru-RU" sz="1400" dirty="0" smtClean="0"/>
              <a:t> у </a:t>
            </a:r>
            <a:r>
              <a:rPr lang="ru-RU" sz="1400" dirty="0" err="1" smtClean="0"/>
              <a:t>приміщеннях</a:t>
            </a:r>
            <a:r>
              <a:rPr lang="ru-RU" sz="1400" dirty="0" smtClean="0"/>
              <a:t> мало, </a:t>
            </a:r>
            <a:r>
              <a:rPr lang="ru-RU" sz="1400" dirty="0" err="1" smtClean="0"/>
              <a:t>пристосованих</a:t>
            </a:r>
            <a:r>
              <a:rPr lang="ru-RU" sz="1400" dirty="0" smtClean="0"/>
              <a:t> для занять. </a:t>
            </a:r>
            <a:r>
              <a:rPr lang="ru-RU" sz="1400" dirty="0" err="1" smtClean="0"/>
              <a:t>Школи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постійно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відчували</a:t>
            </a:r>
            <a:r>
              <a:rPr lang="ru-RU" sz="1400" dirty="0" smtClean="0"/>
              <a:t> </a:t>
            </a:r>
            <a:r>
              <a:rPr lang="ru-RU" sz="1400" dirty="0" err="1" smtClean="0"/>
              <a:t>гостру</a:t>
            </a:r>
            <a:r>
              <a:rPr lang="ru-RU" sz="1400" dirty="0" smtClean="0"/>
              <a:t> потребу в </a:t>
            </a:r>
            <a:r>
              <a:rPr lang="ru-RU" sz="1400" dirty="0" err="1" smtClean="0"/>
              <a:t>підручниках</a:t>
            </a:r>
            <a:r>
              <a:rPr lang="ru-RU" sz="1400" dirty="0" smtClean="0"/>
              <a:t>, </a:t>
            </a:r>
            <a:r>
              <a:rPr lang="ru-RU" sz="1400" dirty="0" err="1" smtClean="0"/>
              <a:t>зошитах</a:t>
            </a:r>
            <a:r>
              <a:rPr lang="ru-RU" sz="1400" dirty="0" smtClean="0"/>
              <a:t> та </a:t>
            </a:r>
            <a:r>
              <a:rPr lang="ru-RU" sz="1400" dirty="0" err="1" smtClean="0"/>
              <a:t>навчальному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обладнанні</a:t>
            </a:r>
            <a:r>
              <a:rPr lang="ru-RU" sz="1400" dirty="0" smtClean="0"/>
              <a:t>. Для </a:t>
            </a:r>
            <a:r>
              <a:rPr lang="ru-RU" sz="1400" dirty="0" err="1" smtClean="0"/>
              <a:t>матеріальної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підтримки</a:t>
            </a:r>
            <a:r>
              <a:rPr lang="ru-RU" sz="1400" dirty="0" smtClean="0"/>
              <a:t> тих, кого батьки не могли </a:t>
            </a:r>
            <a:r>
              <a:rPr lang="ru-RU" sz="1400" dirty="0" err="1" smtClean="0"/>
              <a:t>забезпечити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мінімумом</a:t>
            </a:r>
            <a:r>
              <a:rPr lang="ru-RU" sz="1400" dirty="0" smtClean="0"/>
              <a:t> </a:t>
            </a:r>
            <a:r>
              <a:rPr lang="ru-RU" sz="1400" dirty="0" err="1" smtClean="0"/>
              <a:t>необхідного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навчання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створювався</a:t>
            </a:r>
            <a:r>
              <a:rPr lang="ru-RU" sz="1400" dirty="0" smtClean="0"/>
              <a:t> фонд всеобуча.</a:t>
            </a:r>
            <a:br>
              <a:rPr lang="ru-RU" sz="1400" dirty="0" smtClean="0"/>
            </a:br>
            <a:endParaRPr lang="ru-RU" sz="1400" dirty="0" smtClean="0"/>
          </a:p>
          <a:p>
            <a:endParaRPr lang="ru-RU" sz="1400" dirty="0"/>
          </a:p>
        </p:txBody>
      </p:sp>
      <p:pic>
        <p:nvPicPr>
          <p:cNvPr id="5" name="Содержимое 5" descr="index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3" y="2071678"/>
            <a:ext cx="3929090" cy="378621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62500" lnSpcReduction="2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Труднощі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стояли перед </a:t>
            </a:r>
            <a:r>
              <a:rPr lang="ru-RU" sz="2800" dirty="0" err="1" smtClean="0"/>
              <a:t>освітньою</a:t>
            </a:r>
            <a:r>
              <a:rPr lang="ru-RU" sz="2800" dirty="0" smtClean="0"/>
              <a:t> системою, </a:t>
            </a:r>
            <a:r>
              <a:rPr lang="ru-RU" sz="2800" dirty="0" err="1" smtClean="0"/>
              <a:t>призвели</a:t>
            </a:r>
            <a:r>
              <a:rPr lang="ru-RU" sz="2800" dirty="0" smtClean="0"/>
              <a:t> до </a:t>
            </a:r>
            <a:r>
              <a:rPr lang="ru-RU" sz="2800" dirty="0" err="1" smtClean="0"/>
              <a:t>швидкого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зростання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вечірніх</a:t>
            </a:r>
            <a:r>
              <a:rPr lang="ru-RU" sz="2800" dirty="0" smtClean="0"/>
              <a:t> </a:t>
            </a:r>
            <a:r>
              <a:rPr lang="ru-RU" sz="2800" dirty="0" err="1" smtClean="0"/>
              <a:t>шкіл</a:t>
            </a:r>
            <a:r>
              <a:rPr lang="ru-RU" sz="2800" dirty="0" smtClean="0"/>
              <a:t>. Були </a:t>
            </a:r>
            <a:r>
              <a:rPr lang="ru-RU" sz="2800" dirty="0" err="1" smtClean="0"/>
              <a:t>засновані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курси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дорослих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професійні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заочні</a:t>
            </a:r>
            <a:r>
              <a:rPr lang="ru-RU" sz="2800" dirty="0" smtClean="0"/>
              <a:t> </a:t>
            </a:r>
            <a:r>
              <a:rPr lang="ru-RU" sz="2800" dirty="0" err="1" smtClean="0"/>
              <a:t>школи</a:t>
            </a:r>
            <a:r>
              <a:rPr lang="ru-RU" sz="2800" dirty="0" smtClean="0"/>
              <a:t>. Але </a:t>
            </a:r>
            <a:r>
              <a:rPr lang="ru-RU" sz="2800" dirty="0" err="1" smtClean="0"/>
              <a:t>реалії</a:t>
            </a:r>
            <a:r>
              <a:rPr lang="ru-RU" sz="2800" dirty="0" smtClean="0"/>
              <a:t> часу </a:t>
            </a:r>
            <a:r>
              <a:rPr lang="ru-RU" sz="2800" dirty="0" err="1" smtClean="0"/>
              <a:t>потребували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освічених</a:t>
            </a:r>
            <a:r>
              <a:rPr lang="ru-RU" sz="2800" dirty="0" smtClean="0"/>
              <a:t> людей. У 1953 р. </a:t>
            </a:r>
            <a:r>
              <a:rPr lang="ru-RU" sz="2800" dirty="0" err="1" smtClean="0"/>
              <a:t>здійснено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перехід</a:t>
            </a:r>
            <a:r>
              <a:rPr lang="ru-RU" sz="2800" dirty="0" smtClean="0"/>
              <a:t> до </a:t>
            </a:r>
            <a:r>
              <a:rPr lang="ru-RU" sz="2800" dirty="0" err="1" smtClean="0"/>
              <a:t>обов'язкової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семирічної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створило </a:t>
            </a:r>
            <a:r>
              <a:rPr lang="ru-RU" sz="2800" dirty="0" err="1" smtClean="0"/>
              <a:t>додаткові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труднощі</a:t>
            </a:r>
            <a:r>
              <a:rPr lang="ru-RU" sz="2800" dirty="0" smtClean="0"/>
              <a:t>: не </a:t>
            </a:r>
            <a:r>
              <a:rPr lang="ru-RU" sz="2800" dirty="0" err="1" smtClean="0"/>
              <a:t>вистачало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приміщень</a:t>
            </a:r>
            <a:r>
              <a:rPr lang="ru-RU" sz="2800" dirty="0" smtClean="0"/>
              <a:t>, </a:t>
            </a:r>
            <a:r>
              <a:rPr lang="ru-RU" sz="2800" dirty="0" err="1" smtClean="0"/>
              <a:t>вчителів</a:t>
            </a:r>
            <a:r>
              <a:rPr lang="ru-RU" sz="2800" dirty="0" smtClean="0"/>
              <a:t>, </a:t>
            </a:r>
            <a:r>
              <a:rPr lang="ru-RU" sz="2800" dirty="0" err="1" smtClean="0"/>
              <a:t>навчальних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посібників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Як </a:t>
            </a:r>
            <a:r>
              <a:rPr lang="ru-RU" sz="2800" dirty="0" err="1" smtClean="0"/>
              <a:t>і</a:t>
            </a:r>
            <a:r>
              <a:rPr lang="ru-RU" sz="2800" dirty="0" smtClean="0"/>
              <a:t> в </a:t>
            </a:r>
            <a:r>
              <a:rPr lang="ru-RU" sz="2800" dirty="0" err="1" smtClean="0"/>
              <a:t>довоєнні</a:t>
            </a:r>
            <a:r>
              <a:rPr lang="ru-RU" sz="2800" dirty="0" smtClean="0"/>
              <a:t> роки, </a:t>
            </a:r>
            <a:r>
              <a:rPr lang="ru-RU" sz="2800" dirty="0" err="1" smtClean="0"/>
              <a:t>більшовицька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партія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прагнула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перетворити</a:t>
            </a:r>
            <a:r>
              <a:rPr lang="ru-RU" sz="2800" dirty="0" smtClean="0"/>
              <a:t> школу в </a:t>
            </a:r>
            <a:r>
              <a:rPr lang="ru-RU" sz="2800" dirty="0" err="1" smtClean="0"/>
              <a:t>знаряддя</a:t>
            </a:r>
            <a:r>
              <a:rPr lang="ru-RU" sz="2800" dirty="0" smtClean="0"/>
              <a:t> </a:t>
            </a:r>
            <a:r>
              <a:rPr lang="ru-RU" sz="2800" dirty="0" err="1" smtClean="0"/>
              <a:t>збереження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посилення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свого</a:t>
            </a:r>
            <a:r>
              <a:rPr lang="ru-RU" sz="2800" dirty="0" smtClean="0"/>
              <a:t> контролю над </a:t>
            </a:r>
            <a:r>
              <a:rPr lang="ru-RU" sz="2800" dirty="0" err="1" smtClean="0"/>
              <a:t>учнівською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молоддю</a:t>
            </a:r>
            <a:r>
              <a:rPr lang="ru-RU" sz="2800" dirty="0" smtClean="0"/>
              <a:t>.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відновлена</a:t>
            </a:r>
            <a:r>
              <a:rPr lang="ru-RU" sz="2800" dirty="0" smtClean="0"/>
              <a:t> робота </a:t>
            </a:r>
            <a:r>
              <a:rPr lang="ru-RU" sz="2800" dirty="0" err="1" smtClean="0"/>
              <a:t>піонерських</a:t>
            </a:r>
            <a:r>
              <a:rPr lang="ru-RU" sz="2800" dirty="0" smtClean="0"/>
              <a:t> та </a:t>
            </a:r>
            <a:r>
              <a:rPr lang="ru-RU" sz="2800" dirty="0" err="1" smtClean="0"/>
              <a:t>комсомольських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організацій</a:t>
            </a:r>
            <a:r>
              <a:rPr lang="ru-RU" sz="2800" dirty="0" smtClean="0"/>
              <a:t>. </a:t>
            </a:r>
            <a:r>
              <a:rPr lang="ru-RU" sz="2800" dirty="0" err="1" smtClean="0"/>
              <a:t>Виховання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відданості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Сталіну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ідеалам</a:t>
            </a:r>
            <a:r>
              <a:rPr lang="ru-RU" sz="2800" dirty="0" smtClean="0"/>
              <a:t> </a:t>
            </a:r>
            <a:r>
              <a:rPr lang="ru-RU" sz="2800" dirty="0" err="1" smtClean="0"/>
              <a:t>комунізму</a:t>
            </a:r>
            <a:r>
              <a:rPr lang="ru-RU" sz="2800" dirty="0" smtClean="0"/>
              <a:t> </a:t>
            </a:r>
            <a:r>
              <a:rPr lang="ru-RU" sz="2800" dirty="0" err="1" smtClean="0"/>
              <a:t>оголошувалося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найважливішим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покликанням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школи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sz="2800" dirty="0" smtClean="0"/>
              <a:t>У </a:t>
            </a:r>
            <a:r>
              <a:rPr lang="ru-RU" sz="2800" dirty="0" err="1" smtClean="0"/>
              <a:t>повоєнні</a:t>
            </a:r>
            <a:r>
              <a:rPr lang="ru-RU" sz="2800" dirty="0" smtClean="0"/>
              <a:t> роки </a:t>
            </a:r>
            <a:r>
              <a:rPr lang="ru-RU" sz="2800" dirty="0" err="1" smtClean="0"/>
              <a:t>починається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неухильного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скорочення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шкіл</a:t>
            </a:r>
            <a:r>
              <a:rPr lang="ru-RU" sz="2800" dirty="0" smtClean="0"/>
              <a:t> та </a:t>
            </a:r>
            <a:r>
              <a:rPr lang="ru-RU" sz="2800" dirty="0" err="1" smtClean="0"/>
              <a:t>учнів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в них </a:t>
            </a:r>
            <a:r>
              <a:rPr lang="ru-RU" sz="2800" dirty="0" err="1" smtClean="0"/>
              <a:t>навчалися</a:t>
            </a:r>
            <a:r>
              <a:rPr lang="ru-RU" sz="2800" dirty="0" smtClean="0"/>
              <a:t>. Так, </a:t>
            </a:r>
            <a:r>
              <a:rPr lang="ru-RU" sz="2800" dirty="0" err="1" smtClean="0"/>
              <a:t>з</a:t>
            </a:r>
            <a:r>
              <a:rPr lang="ru-RU" sz="2800" dirty="0" smtClean="0"/>
              <a:t> 1948 р. по 1954 р. число </a:t>
            </a:r>
            <a:r>
              <a:rPr lang="ru-RU" sz="2800" dirty="0" err="1" smtClean="0"/>
              <a:t>українських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шкіл</a:t>
            </a:r>
            <a:r>
              <a:rPr lang="ru-RU" sz="2800" dirty="0" smtClean="0"/>
              <a:t> </a:t>
            </a:r>
            <a:r>
              <a:rPr lang="ru-RU" sz="2800" dirty="0" err="1" smtClean="0"/>
              <a:t>зменшилося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26 до 25 тис, а </a:t>
            </a:r>
            <a:r>
              <a:rPr lang="ru-RU" sz="2800" dirty="0" err="1" smtClean="0"/>
              <a:t>російських</a:t>
            </a:r>
            <a:r>
              <a:rPr lang="ru-RU" sz="2800" dirty="0" smtClean="0"/>
              <a:t> — </a:t>
            </a:r>
            <a:r>
              <a:rPr lang="ru-RU" sz="2800" dirty="0" err="1" smtClean="0"/>
              <a:t>збільшилося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2720 до 4051,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в 1,5 раза. На 1953 р. в </a:t>
            </a:r>
            <a:r>
              <a:rPr lang="ru-RU" sz="2800" dirty="0" err="1" smtClean="0"/>
              <a:t>українських</a:t>
            </a:r>
            <a:r>
              <a:rPr lang="ru-RU" sz="2800" dirty="0" smtClean="0"/>
              <a:t> школах </a:t>
            </a:r>
            <a:r>
              <a:rPr lang="ru-RU" sz="2800" dirty="0" err="1" smtClean="0"/>
              <a:t>навчалося</a:t>
            </a:r>
            <a:r>
              <a:rPr lang="ru-RU" sz="2800" dirty="0" smtClean="0"/>
              <a:t> 1,4 млн., а в </a:t>
            </a:r>
            <a:r>
              <a:rPr lang="ru-RU" sz="2800" dirty="0" err="1" smtClean="0"/>
              <a:t>російських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змішаних</a:t>
            </a:r>
            <a:r>
              <a:rPr lang="ru-RU" sz="2800" dirty="0" smtClean="0"/>
              <a:t> — 3,9 млн. </a:t>
            </a:r>
            <a:r>
              <a:rPr lang="ru-RU" sz="2800" dirty="0" err="1" smtClean="0"/>
              <a:t>дітей</a:t>
            </a:r>
            <a:r>
              <a:rPr lang="ru-RU" sz="2800" dirty="0" smtClean="0"/>
              <a:t>. </a:t>
            </a:r>
            <a:r>
              <a:rPr lang="ru-RU" sz="2800" dirty="0" err="1" smtClean="0"/>
              <a:t>Закривались</a:t>
            </a:r>
            <a:r>
              <a:rPr lang="ru-RU" sz="2800" dirty="0" smtClean="0"/>
              <a:t> </a:t>
            </a:r>
            <a:r>
              <a:rPr lang="ru-RU" sz="2800" dirty="0" err="1" smtClean="0"/>
              <a:t>національні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школи</a:t>
            </a:r>
            <a:r>
              <a:rPr lang="ru-RU" sz="2800" dirty="0" smtClean="0"/>
              <a:t> (</a:t>
            </a:r>
            <a:r>
              <a:rPr lang="ru-RU" sz="2800" dirty="0" err="1" smtClean="0"/>
              <a:t>польські</a:t>
            </a:r>
            <a:r>
              <a:rPr lang="ru-RU" sz="2800" dirty="0" smtClean="0"/>
              <a:t>, </a:t>
            </a:r>
            <a:r>
              <a:rPr lang="ru-RU" sz="2800" dirty="0" err="1" smtClean="0"/>
              <a:t>угорські</a:t>
            </a:r>
            <a:r>
              <a:rPr lang="ru-RU" sz="2800" dirty="0" smtClean="0"/>
              <a:t>, </a:t>
            </a:r>
            <a:r>
              <a:rPr lang="ru-RU" sz="2800" dirty="0" err="1" smtClean="0"/>
              <a:t>румунські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ін</a:t>
            </a:r>
            <a:r>
              <a:rPr lang="ru-RU" sz="2800" dirty="0" smtClean="0"/>
              <a:t>.). </a:t>
            </a:r>
            <a:r>
              <a:rPr lang="ru-RU" sz="2800" dirty="0" err="1" smtClean="0"/>
              <a:t>Усі</a:t>
            </a:r>
            <a:r>
              <a:rPr lang="ru-RU" sz="2800" dirty="0" smtClean="0"/>
              <a:t> вони </a:t>
            </a:r>
            <a:r>
              <a:rPr lang="ru-RU" sz="2800" dirty="0" err="1" smtClean="0"/>
              <a:t>перепрофілювалися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російські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607223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повоєнні</a:t>
            </a:r>
            <a:r>
              <a:rPr lang="ru-RU" dirty="0" smtClean="0"/>
              <a:t> роки </a:t>
            </a:r>
            <a:r>
              <a:rPr lang="ru-RU" dirty="0" err="1" smtClean="0"/>
              <a:t>відновилася</a:t>
            </a:r>
            <a:r>
              <a:rPr lang="ru-RU" dirty="0" smtClean="0"/>
              <a:t> робота </a:t>
            </a:r>
            <a:r>
              <a:rPr lang="ru-RU" dirty="0" err="1" smtClean="0"/>
              <a:t>науково-дослідних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внесено ряд </a:t>
            </a:r>
            <a:r>
              <a:rPr lang="ru-RU" dirty="0" err="1" smtClean="0"/>
              <a:t>змін</a:t>
            </a:r>
            <a:r>
              <a:rPr lang="ru-RU" dirty="0" smtClean="0"/>
              <a:t> в </a:t>
            </a:r>
            <a:r>
              <a:rPr lang="ru-RU" dirty="0" err="1" smtClean="0"/>
              <a:t>організацію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 У 1945 р. </a:t>
            </a:r>
            <a:r>
              <a:rPr lang="ru-RU" dirty="0" err="1" smtClean="0"/>
              <a:t>налічувалося</a:t>
            </a:r>
            <a:r>
              <a:rPr lang="ru-RU" dirty="0" smtClean="0"/>
              <a:t> 267 </a:t>
            </a:r>
            <a:r>
              <a:rPr lang="ru-RU" dirty="0" err="1" smtClean="0"/>
              <a:t>науково-дослідних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, у 1950 — 462,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30 </a:t>
            </a:r>
            <a:r>
              <a:rPr lang="ru-RU" dirty="0" err="1" smtClean="0"/>
              <a:t>академічних</a:t>
            </a:r>
            <a:r>
              <a:rPr lang="ru-RU" dirty="0" smtClean="0"/>
              <a:t> </a:t>
            </a:r>
            <a:r>
              <a:rPr lang="ru-RU" dirty="0" err="1" smtClean="0"/>
              <a:t>інститутів</a:t>
            </a:r>
            <a:r>
              <a:rPr lang="ru-RU" dirty="0" smtClean="0"/>
              <a:t>. </a:t>
            </a:r>
            <a:r>
              <a:rPr lang="ru-RU" dirty="0" err="1" smtClean="0"/>
              <a:t>Зміцнювалася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, </a:t>
            </a:r>
            <a:r>
              <a:rPr lang="ru-RU" dirty="0" err="1" smtClean="0"/>
              <a:t>матеріально-технічна</a:t>
            </a:r>
            <a:r>
              <a:rPr lang="ru-RU" dirty="0" smtClean="0"/>
              <a:t> база </a:t>
            </a:r>
            <a:r>
              <a:rPr lang="ru-RU" dirty="0" err="1" smtClean="0"/>
              <a:t>науково-дослідних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. </a:t>
            </a:r>
            <a:r>
              <a:rPr lang="ru-RU" dirty="0" err="1" smtClean="0"/>
              <a:t>Зростав</a:t>
            </a:r>
            <a:r>
              <a:rPr lang="ru-RU" dirty="0" smtClean="0"/>
              <a:t> </a:t>
            </a:r>
            <a:r>
              <a:rPr lang="ru-RU" dirty="0" err="1" smtClean="0"/>
              <a:t>кадровий</a:t>
            </a:r>
            <a:r>
              <a:rPr lang="ru-RU" dirty="0" smtClean="0"/>
              <a:t> </a:t>
            </a:r>
            <a:r>
              <a:rPr lang="ru-RU" dirty="0" err="1" smtClean="0"/>
              <a:t>потенціал</a:t>
            </a:r>
            <a:r>
              <a:rPr lang="ru-RU" dirty="0" smtClean="0"/>
              <a:t>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науковців</a:t>
            </a:r>
            <a:r>
              <a:rPr lang="ru-RU" dirty="0" smtClean="0"/>
              <a:t> </a:t>
            </a:r>
            <a:r>
              <a:rPr lang="ru-RU" dirty="0" err="1" smtClean="0"/>
              <a:t>досягла</a:t>
            </a:r>
            <a:r>
              <a:rPr lang="ru-RU" dirty="0" smtClean="0"/>
              <a:t> у 1950 р. 22,3 тис. </a:t>
            </a:r>
            <a:r>
              <a:rPr lang="ru-RU" dirty="0" err="1" smtClean="0"/>
              <a:t>осіб</a:t>
            </a:r>
            <a:r>
              <a:rPr lang="ru-RU" dirty="0" smtClean="0"/>
              <a:t>. Головною </a:t>
            </a:r>
            <a:r>
              <a:rPr lang="ru-RU" dirty="0" err="1" smtClean="0"/>
              <a:t>науковою</a:t>
            </a:r>
            <a:r>
              <a:rPr lang="ru-RU" dirty="0" smtClean="0"/>
              <a:t> </a:t>
            </a:r>
            <a:r>
              <a:rPr lang="ru-RU" dirty="0" err="1" smtClean="0"/>
              <a:t>установою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залишалась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 наук УРСР, яку </a:t>
            </a:r>
            <a:r>
              <a:rPr lang="ru-RU" dirty="0" err="1" smtClean="0"/>
              <a:t>очолював</a:t>
            </a:r>
            <a:r>
              <a:rPr lang="ru-RU" dirty="0" smtClean="0"/>
              <a:t> </a:t>
            </a:r>
            <a:r>
              <a:rPr lang="ru-RU" dirty="0" err="1" smtClean="0"/>
              <a:t>О.Палладін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index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357298"/>
            <a:ext cx="3093742" cy="41434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6286544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 err="1" smtClean="0"/>
              <a:t>Учені</a:t>
            </a:r>
            <a:r>
              <a:rPr lang="ru-RU" sz="2800" dirty="0" smtClean="0"/>
              <a:t> </a:t>
            </a:r>
            <a:r>
              <a:rPr lang="ru-RU" sz="2800" dirty="0" err="1" smtClean="0"/>
              <a:t>України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досягли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успіхів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дослідженні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фундаментальних</a:t>
            </a:r>
            <a:r>
              <a:rPr lang="ru-RU" sz="2800" dirty="0" smtClean="0"/>
              <a:t> наук,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наближенні</a:t>
            </a:r>
            <a:r>
              <a:rPr lang="ru-RU" sz="2800" dirty="0" smtClean="0"/>
              <a:t> до потреб </a:t>
            </a:r>
            <a:r>
              <a:rPr lang="ru-RU" sz="2800" dirty="0" err="1" smtClean="0"/>
              <a:t>господарства</a:t>
            </a:r>
            <a:r>
              <a:rPr lang="ru-RU" sz="2800" dirty="0" smtClean="0"/>
              <a:t>. У </a:t>
            </a:r>
            <a:r>
              <a:rPr lang="ru-RU" sz="2800" dirty="0" err="1" smtClean="0"/>
              <a:t>республіці</a:t>
            </a:r>
            <a:r>
              <a:rPr lang="ru-RU" sz="2800" dirty="0" smtClean="0"/>
              <a:t> в 1946 р.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запущено перший в СРСР </a:t>
            </a:r>
            <a:r>
              <a:rPr lang="ru-RU" sz="2800" dirty="0" err="1" smtClean="0"/>
              <a:t>атомний</a:t>
            </a:r>
            <a:r>
              <a:rPr lang="ru-RU" sz="2800" dirty="0" smtClean="0"/>
              <a:t> реактор. У 1956 р. </a:t>
            </a:r>
            <a:r>
              <a:rPr lang="ru-RU" sz="2800" dirty="0" err="1" smtClean="0"/>
              <a:t>генеральним</a:t>
            </a:r>
            <a:r>
              <a:rPr lang="ru-RU" sz="2800" dirty="0" smtClean="0"/>
              <a:t> конструктором </a:t>
            </a:r>
            <a:r>
              <a:rPr lang="ru-RU" sz="2800" dirty="0" err="1" smtClean="0"/>
              <a:t>будівництва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космічних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кораблів</a:t>
            </a:r>
            <a:r>
              <a:rPr lang="ru-RU" sz="2800" dirty="0" smtClean="0"/>
              <a:t> в СРСР став </a:t>
            </a:r>
            <a:r>
              <a:rPr lang="ru-RU" sz="2800" dirty="0" err="1" smtClean="0"/>
              <a:t>виходець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Житомирщини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С.Корольов</a:t>
            </a:r>
            <a:r>
              <a:rPr lang="ru-RU" sz="2800" dirty="0" smtClean="0"/>
              <a:t>.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керівництвом</a:t>
            </a:r>
            <a:r>
              <a:rPr lang="ru-RU" sz="2800" dirty="0" smtClean="0"/>
              <a:t> </a:t>
            </a:r>
            <a:r>
              <a:rPr lang="ru-RU" sz="2800" dirty="0" err="1" smtClean="0"/>
              <a:t>С.Лебедєва</a:t>
            </a:r>
            <a:r>
              <a:rPr lang="ru-RU" sz="2800" dirty="0" smtClean="0"/>
              <a:t> у </a:t>
            </a:r>
            <a:r>
              <a:rPr lang="ru-RU" sz="2800" dirty="0" err="1" smtClean="0"/>
              <a:t>Києві</a:t>
            </a:r>
            <a:r>
              <a:rPr lang="ru-RU" sz="2800" dirty="0" smtClean="0"/>
              <a:t> в 1948-1950 </a:t>
            </a:r>
            <a:r>
              <a:rPr lang="ru-RU" sz="2800" dirty="0" err="1" smtClean="0"/>
              <a:t>pp</a:t>
            </a:r>
            <a:r>
              <a:rPr lang="ru-RU" sz="2800" dirty="0" smtClean="0"/>
              <a:t>.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виготовлено</a:t>
            </a:r>
            <a:r>
              <a:rPr lang="ru-RU" sz="2800" dirty="0" smtClean="0"/>
              <a:t> першу в </a:t>
            </a:r>
            <a:r>
              <a:rPr lang="ru-RU" sz="2800" dirty="0" err="1" smtClean="0"/>
              <a:t>Європі</a:t>
            </a:r>
            <a:r>
              <a:rPr lang="ru-RU" sz="2800" dirty="0" smtClean="0"/>
              <a:t> </a:t>
            </a:r>
            <a:r>
              <a:rPr lang="ru-RU" sz="2800" dirty="0" err="1" smtClean="0"/>
              <a:t>цифрову</a:t>
            </a:r>
            <a:r>
              <a:rPr lang="ru-RU" sz="2800" dirty="0" smtClean="0"/>
              <a:t> </a:t>
            </a:r>
            <a:r>
              <a:rPr lang="ru-RU" sz="2800" dirty="0" err="1" smtClean="0"/>
              <a:t>обчислювальну</a:t>
            </a:r>
            <a:r>
              <a:rPr lang="ru-RU" sz="2800" dirty="0" smtClean="0"/>
              <a:t> машину. </a:t>
            </a:r>
            <a:r>
              <a:rPr lang="ru-RU" sz="2800" dirty="0" err="1" smtClean="0"/>
              <a:t>Значним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технічним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досягненням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була</a:t>
            </a:r>
            <a:r>
              <a:rPr lang="ru-RU" sz="2800" dirty="0" smtClean="0"/>
              <a:t> </a:t>
            </a:r>
            <a:r>
              <a:rPr lang="ru-RU" sz="2800" dirty="0" err="1" smtClean="0"/>
              <a:t>побудова</a:t>
            </a:r>
            <a:r>
              <a:rPr lang="ru-RU" sz="2800" dirty="0" smtClean="0"/>
              <a:t> в 1953 р. </a:t>
            </a:r>
            <a:r>
              <a:rPr lang="ru-RU" sz="2800" dirty="0" err="1" smtClean="0"/>
              <a:t>найбільшого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тоді</a:t>
            </a:r>
            <a:r>
              <a:rPr lang="ru-RU" sz="2800" dirty="0" smtClean="0"/>
              <a:t> в </a:t>
            </a:r>
            <a:r>
              <a:rPr lang="ru-RU" sz="2800" dirty="0" err="1" smtClean="0"/>
              <a:t>світі</a:t>
            </a:r>
            <a:r>
              <a:rPr lang="ru-RU" sz="2800" dirty="0" smtClean="0"/>
              <a:t> </a:t>
            </a:r>
            <a:r>
              <a:rPr lang="ru-RU" sz="2800" dirty="0" err="1" smtClean="0"/>
              <a:t>суцільнозварного</a:t>
            </a:r>
            <a:r>
              <a:rPr lang="ru-RU" sz="2800" dirty="0" smtClean="0"/>
              <a:t> моста через </a:t>
            </a:r>
            <a:r>
              <a:rPr lang="ru-RU" sz="2800" dirty="0" err="1" smtClean="0"/>
              <a:t>Дніпро</a:t>
            </a:r>
            <a:r>
              <a:rPr lang="ru-RU" sz="2800" dirty="0" smtClean="0"/>
              <a:t> </a:t>
            </a:r>
            <a:r>
              <a:rPr lang="ru-RU" sz="2800" dirty="0" err="1" smtClean="0"/>
              <a:t>довжиною</a:t>
            </a:r>
            <a:r>
              <a:rPr lang="ru-RU" sz="2800" dirty="0" smtClean="0"/>
              <a:t> </a:t>
            </a:r>
            <a:r>
              <a:rPr lang="ru-RU" sz="2800" dirty="0" err="1" smtClean="0"/>
              <a:t>понад</a:t>
            </a:r>
            <a:r>
              <a:rPr lang="ru-RU" sz="2800" dirty="0" smtClean="0"/>
              <a:t> 1,5 км. За </a:t>
            </a:r>
            <a:r>
              <a:rPr lang="ru-RU" sz="2800" dirty="0" err="1" smtClean="0"/>
              <a:t>короткі</a:t>
            </a:r>
            <a:r>
              <a:rPr lang="ru-RU" sz="2800" dirty="0" smtClean="0"/>
              <a:t> строки </a:t>
            </a:r>
            <a:r>
              <a:rPr lang="ru-RU" sz="2800" dirty="0" err="1" smtClean="0"/>
              <a:t>завдяки</a:t>
            </a:r>
            <a:r>
              <a:rPr lang="ru-RU" sz="2800" dirty="0" smtClean="0"/>
              <a:t> </a:t>
            </a:r>
            <a:r>
              <a:rPr lang="ru-RU" sz="2800" dirty="0" err="1" smtClean="0"/>
              <a:t>новій</a:t>
            </a:r>
            <a:r>
              <a:rPr lang="ru-RU" sz="2800" dirty="0" smtClean="0"/>
              <a:t> </a:t>
            </a:r>
            <a:r>
              <a:rPr lang="ru-RU" sz="2800" dirty="0" err="1" smtClean="0"/>
              <a:t>автоматичній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технології</a:t>
            </a:r>
            <a:r>
              <a:rPr lang="ru-RU" sz="2800" dirty="0" smtClean="0"/>
              <a:t> </a:t>
            </a:r>
            <a:r>
              <a:rPr lang="ru-RU" sz="2800" dirty="0" err="1" smtClean="0"/>
              <a:t>зварювання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споруджено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газопровід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Дашава-Київ</a:t>
            </a:r>
            <a:endParaRPr lang="ru-RU" dirty="0"/>
          </a:p>
        </p:txBody>
      </p:sp>
      <p:pic>
        <p:nvPicPr>
          <p:cNvPr id="5" name="Содержимое 4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000108"/>
            <a:ext cx="3446169" cy="478634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5817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uk-UA" dirty="0" smtClean="0"/>
              <a:t>                 </a:t>
            </a:r>
            <a:r>
              <a:rPr lang="uk-UA" dirty="0" err="1" smtClean="0"/>
              <a:t>Лисенківщина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521497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наук </a:t>
            </a:r>
            <a:r>
              <a:rPr lang="ru-RU" dirty="0" err="1" smtClean="0"/>
              <a:t>завдала</a:t>
            </a:r>
            <a:r>
              <a:rPr lang="ru-RU" dirty="0" smtClean="0"/>
              <a:t> "</a:t>
            </a:r>
            <a:r>
              <a:rPr lang="ru-RU" dirty="0" err="1" smtClean="0"/>
              <a:t>лисенківщина</a:t>
            </a:r>
            <a:r>
              <a:rPr lang="ru-RU" dirty="0" smtClean="0"/>
              <a:t>" — </a:t>
            </a:r>
            <a:r>
              <a:rPr lang="ru-RU" dirty="0" err="1" smtClean="0"/>
              <a:t>засилля</a:t>
            </a:r>
            <a:r>
              <a:rPr lang="ru-RU" dirty="0" smtClean="0"/>
              <a:t> в </a:t>
            </a:r>
            <a:r>
              <a:rPr lang="ru-RU" dirty="0" err="1" smtClean="0"/>
              <a:t>науці</a:t>
            </a:r>
            <a:r>
              <a:rPr lang="ru-RU" dirty="0" smtClean="0"/>
              <a:t> </a:t>
            </a:r>
            <a:r>
              <a:rPr lang="ru-RU" dirty="0" err="1" smtClean="0"/>
              <a:t>посередностей</a:t>
            </a:r>
            <a:r>
              <a:rPr lang="ru-RU" dirty="0" smtClean="0"/>
              <a:t>, людей </a:t>
            </a:r>
            <a:r>
              <a:rPr lang="ru-RU" dirty="0" err="1" smtClean="0"/>
              <a:t>споживацького</a:t>
            </a:r>
            <a:r>
              <a:rPr lang="ru-RU" dirty="0" smtClean="0"/>
              <a:t> </a:t>
            </a:r>
            <a:r>
              <a:rPr lang="ru-RU" dirty="0" err="1" smtClean="0"/>
              <a:t>гатунку</a:t>
            </a:r>
            <a:r>
              <a:rPr lang="ru-RU" dirty="0" smtClean="0"/>
              <a:t>, </a:t>
            </a:r>
            <a:r>
              <a:rPr lang="ru-RU" dirty="0" err="1" smtClean="0"/>
              <a:t>авантюристів</a:t>
            </a:r>
            <a:r>
              <a:rPr lang="ru-RU" dirty="0" smtClean="0"/>
              <a:t>. У 1947-1948 </a:t>
            </a:r>
            <a:r>
              <a:rPr lang="ru-RU" dirty="0" err="1" smtClean="0"/>
              <a:t>pp</a:t>
            </a:r>
            <a:r>
              <a:rPr lang="ru-RU" dirty="0" smtClean="0"/>
              <a:t>. </a:t>
            </a:r>
            <a:r>
              <a:rPr lang="ru-RU" dirty="0" err="1" smtClean="0"/>
              <a:t>відновилися</a:t>
            </a:r>
            <a:r>
              <a:rPr lang="ru-RU" dirty="0" smtClean="0"/>
              <a:t> </a:t>
            </a:r>
            <a:r>
              <a:rPr lang="ru-RU" dirty="0" err="1" smtClean="0"/>
              <a:t>переслідування</a:t>
            </a:r>
            <a:r>
              <a:rPr lang="ru-RU" dirty="0" smtClean="0"/>
              <a:t> </a:t>
            </a:r>
            <a:r>
              <a:rPr lang="ru-RU" dirty="0" err="1" smtClean="0"/>
              <a:t>генетиків</a:t>
            </a:r>
            <a:r>
              <a:rPr lang="ru-RU" dirty="0" smtClean="0"/>
              <a:t>. Президент </a:t>
            </a:r>
            <a:r>
              <a:rPr lang="ru-RU" dirty="0" err="1" smtClean="0"/>
              <a:t>Всесоюзної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наук Т.Лисенко, </a:t>
            </a:r>
            <a:r>
              <a:rPr lang="ru-RU" dirty="0" err="1" smtClean="0"/>
              <a:t>підтриманий</a:t>
            </a:r>
            <a:r>
              <a:rPr lang="ru-RU" dirty="0" smtClean="0"/>
              <a:t> </a:t>
            </a:r>
            <a:r>
              <a:rPr lang="ru-RU" dirty="0" err="1" smtClean="0"/>
              <a:t>Сталіним</a:t>
            </a:r>
            <a:r>
              <a:rPr lang="ru-RU" dirty="0" smtClean="0"/>
              <a:t>, </a:t>
            </a:r>
            <a:r>
              <a:rPr lang="ru-RU" dirty="0" err="1" smtClean="0"/>
              <a:t>оголосив</a:t>
            </a:r>
            <a:r>
              <a:rPr lang="ru-RU" dirty="0" smtClean="0"/>
              <a:t> ген </a:t>
            </a:r>
            <a:r>
              <a:rPr lang="ru-RU" dirty="0" err="1" smtClean="0"/>
              <a:t>міфічною</a:t>
            </a:r>
            <a:r>
              <a:rPr lang="ru-RU" dirty="0" smtClean="0"/>
              <a:t> </a:t>
            </a:r>
            <a:r>
              <a:rPr lang="ru-RU" dirty="0" err="1" smtClean="0"/>
              <a:t>частинкою</a:t>
            </a:r>
            <a:r>
              <a:rPr lang="ru-RU" dirty="0" smtClean="0"/>
              <a:t>.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переслідувань</a:t>
            </a:r>
            <a:r>
              <a:rPr lang="ru-RU" dirty="0" smtClean="0"/>
              <a:t>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вчені-біологи</a:t>
            </a:r>
            <a:r>
              <a:rPr lang="ru-RU" dirty="0" smtClean="0"/>
              <a:t> </a:t>
            </a:r>
            <a:r>
              <a:rPr lang="ru-RU" dirty="0" err="1" smtClean="0"/>
              <a:t>Д.Третяков</a:t>
            </a:r>
            <a:r>
              <a:rPr lang="ru-RU" dirty="0" smtClean="0"/>
              <a:t>, </a:t>
            </a:r>
            <a:r>
              <a:rPr lang="ru-RU" dirty="0" err="1" smtClean="0"/>
              <a:t>М.Гришко</a:t>
            </a:r>
            <a:r>
              <a:rPr lang="ru-RU" dirty="0" smtClean="0"/>
              <a:t>, </a:t>
            </a:r>
            <a:r>
              <a:rPr lang="ru-RU" dirty="0" err="1" smtClean="0"/>
              <a:t>І.Шмальгаузен</a:t>
            </a:r>
            <a:r>
              <a:rPr lang="ru-RU" dirty="0" smtClean="0"/>
              <a:t>, </a:t>
            </a:r>
            <a:r>
              <a:rPr lang="ru-RU" dirty="0" err="1" smtClean="0"/>
              <a:t>І.Поляков</a:t>
            </a:r>
            <a:r>
              <a:rPr lang="ru-RU" dirty="0" smtClean="0"/>
              <a:t>, С.Делоне,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загальмувало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біологічної</a:t>
            </a:r>
            <a:r>
              <a:rPr lang="ru-RU" dirty="0" smtClean="0"/>
              <a:t> науки.</a:t>
            </a:r>
            <a:endParaRPr lang="ru-RU" dirty="0"/>
          </a:p>
        </p:txBody>
      </p:sp>
      <p:pic>
        <p:nvPicPr>
          <p:cNvPr id="5" name="Содержимое 4" descr="i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571612"/>
            <a:ext cx="3048022" cy="45720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Розвиток літератури і мистецтва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</a:t>
            </a:r>
            <a:r>
              <a:rPr lang="ru-RU" dirty="0" err="1" smtClean="0"/>
              <a:t>діячі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. </a:t>
            </a:r>
            <a:r>
              <a:rPr lang="ru-RU" dirty="0" err="1" smtClean="0"/>
              <a:t>Всупереч</a:t>
            </a:r>
            <a:r>
              <a:rPr lang="ru-RU" dirty="0" smtClean="0"/>
              <a:t> </a:t>
            </a:r>
            <a:r>
              <a:rPr lang="ru-RU" dirty="0" err="1" smtClean="0"/>
              <a:t>обставинам</a:t>
            </a:r>
            <a:r>
              <a:rPr lang="ru-RU" dirty="0" smtClean="0"/>
              <a:t>, у 40-50-х роках створено </a:t>
            </a: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залишили</a:t>
            </a:r>
            <a:r>
              <a:rPr lang="ru-RU" dirty="0" smtClean="0"/>
              <a:t> </a:t>
            </a:r>
            <a:r>
              <a:rPr lang="ru-RU" dirty="0" err="1" smtClean="0"/>
              <a:t>помітний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у 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культурі</a:t>
            </a:r>
            <a:r>
              <a:rPr lang="ru-RU" dirty="0" smtClean="0"/>
              <a:t> </a:t>
            </a:r>
            <a:r>
              <a:rPr lang="ru-RU" dirty="0" err="1" smtClean="0"/>
              <a:t>українського</a:t>
            </a:r>
            <a:r>
              <a:rPr lang="ru-RU" dirty="0" smtClean="0"/>
              <a:t> народу.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Особливу</a:t>
            </a:r>
            <a:r>
              <a:rPr lang="ru-RU" dirty="0" smtClean="0"/>
              <a:t> </a:t>
            </a:r>
            <a:r>
              <a:rPr lang="ru-RU" dirty="0" err="1" smtClean="0"/>
              <a:t>популярність</a:t>
            </a:r>
            <a:r>
              <a:rPr lang="ru-RU" dirty="0" smtClean="0"/>
              <a:t> у </a:t>
            </a:r>
            <a:r>
              <a:rPr lang="ru-RU" dirty="0" err="1" smtClean="0"/>
              <a:t>повоєнні</a:t>
            </a:r>
            <a:r>
              <a:rPr lang="ru-RU" dirty="0" smtClean="0"/>
              <a:t> роки </a:t>
            </a:r>
            <a:r>
              <a:rPr lang="ru-RU" dirty="0" err="1" smtClean="0"/>
              <a:t>здобула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> О. Гончара, автора </a:t>
            </a:r>
            <a:r>
              <a:rPr lang="ru-RU" dirty="0" err="1" smtClean="0"/>
              <a:t>трилогії</a:t>
            </a:r>
            <a:r>
              <a:rPr lang="ru-RU" dirty="0" smtClean="0"/>
              <a:t> "</a:t>
            </a:r>
            <a:r>
              <a:rPr lang="ru-RU" dirty="0" err="1" smtClean="0"/>
              <a:t>Прапороносці</a:t>
            </a:r>
            <a:r>
              <a:rPr lang="ru-RU" dirty="0" smtClean="0"/>
              <a:t>", </a:t>
            </a:r>
            <a:r>
              <a:rPr lang="ru-RU" dirty="0" err="1" smtClean="0"/>
              <a:t>повісті</a:t>
            </a:r>
            <a:r>
              <a:rPr lang="ru-RU" dirty="0" smtClean="0"/>
              <a:t> "Земля гуде". </a:t>
            </a:r>
            <a:r>
              <a:rPr lang="ru-RU" dirty="0" err="1" smtClean="0"/>
              <a:t>Плідно</a:t>
            </a:r>
            <a:r>
              <a:rPr lang="ru-RU" dirty="0" smtClean="0"/>
              <a:t> творили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прозаїки</a:t>
            </a:r>
            <a:r>
              <a:rPr lang="ru-RU" dirty="0" smtClean="0"/>
              <a:t> </a:t>
            </a:r>
            <a:r>
              <a:rPr lang="ru-RU" dirty="0" err="1" smtClean="0"/>
              <a:t>В.Козаченко</a:t>
            </a:r>
            <a:r>
              <a:rPr lang="ru-RU" dirty="0" smtClean="0"/>
              <a:t>, </a:t>
            </a:r>
            <a:r>
              <a:rPr lang="ru-RU" dirty="0" err="1" smtClean="0"/>
              <a:t>В.Собко</a:t>
            </a:r>
            <a:r>
              <a:rPr lang="ru-RU" dirty="0" smtClean="0"/>
              <a:t>,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режисер</a:t>
            </a:r>
            <a:r>
              <a:rPr lang="ru-RU" dirty="0" smtClean="0"/>
              <a:t> О.Довженко, </a:t>
            </a:r>
            <a:r>
              <a:rPr lang="ru-RU" dirty="0" err="1" smtClean="0"/>
              <a:t>гуморист</a:t>
            </a:r>
            <a:r>
              <a:rPr lang="ru-RU" dirty="0" smtClean="0"/>
              <a:t> Остап Вишня (П.Губенко), </a:t>
            </a:r>
            <a:r>
              <a:rPr lang="ru-RU" dirty="0" err="1" smtClean="0"/>
              <a:t>поети</a:t>
            </a:r>
            <a:r>
              <a:rPr lang="ru-RU" dirty="0" smtClean="0"/>
              <a:t> </a:t>
            </a:r>
            <a:r>
              <a:rPr lang="ru-RU" dirty="0" err="1" smtClean="0"/>
              <a:t>М.Рильський</a:t>
            </a:r>
            <a:r>
              <a:rPr lang="ru-RU" dirty="0" smtClean="0"/>
              <a:t>, </a:t>
            </a:r>
            <a:r>
              <a:rPr lang="ru-RU" dirty="0" err="1" smtClean="0"/>
              <a:t>П.Тичина</a:t>
            </a:r>
            <a:r>
              <a:rPr lang="ru-RU" dirty="0" smtClean="0"/>
              <a:t>, </a:t>
            </a:r>
            <a:r>
              <a:rPr lang="ru-RU" dirty="0" err="1" smtClean="0"/>
              <a:t>В.Сосюра</a:t>
            </a:r>
            <a:r>
              <a:rPr lang="ru-RU" dirty="0" smtClean="0"/>
              <a:t>, </a:t>
            </a:r>
            <a:r>
              <a:rPr lang="ru-RU" dirty="0" err="1" smtClean="0"/>
              <a:t>А.Малишко</a:t>
            </a:r>
            <a:r>
              <a:rPr lang="ru-RU" dirty="0" smtClean="0"/>
              <a:t>, </a:t>
            </a:r>
            <a:r>
              <a:rPr lang="ru-RU" dirty="0" err="1" smtClean="0"/>
              <a:t>Л.Первомайський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</TotalTime>
  <Words>1960</Words>
  <Application>Microsoft Office PowerPoint</Application>
  <PresentationFormat>Экран (4:3)</PresentationFormat>
  <Paragraphs>44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Культурне життя кінця 40-х початку 50-х років</vt:lpstr>
      <vt:lpstr>Історичні умови відродження культури</vt:lpstr>
      <vt:lpstr>Слайд 3</vt:lpstr>
      <vt:lpstr>Відбудова системи народної освіти</vt:lpstr>
      <vt:lpstr>Слайд 5</vt:lpstr>
      <vt:lpstr>Слайд 6</vt:lpstr>
      <vt:lpstr>Слайд 7</vt:lpstr>
      <vt:lpstr>                  Лисенківщина</vt:lpstr>
      <vt:lpstr>Розвиток літератури і мистецтва</vt:lpstr>
      <vt:lpstr>       “Жданівщина” в Україні</vt:lpstr>
      <vt:lpstr>Боротьба з   “космополітизмом”</vt:lpstr>
      <vt:lpstr>Слайд 12</vt:lpstr>
      <vt:lpstr>Слайд 13</vt:lpstr>
      <vt:lpstr>Слайд 14</vt:lpstr>
      <vt:lpstr>Слайд 15</vt:lpstr>
      <vt:lpstr>  Внутрішньополітичне становище України на початку 50-х років</vt:lpstr>
      <vt:lpstr>Слайд 17</vt:lpstr>
      <vt:lpstr>Початок десталінізіції в Україні</vt:lpstr>
      <vt:lpstr>Слайд 19</vt:lpstr>
      <vt:lpstr>Слайд 20</vt:lpstr>
      <vt:lpstr>Стан промисловості і с/г на початку 50-х років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Культурне життя кінця 40-х початку 50-х років</dc:title>
  <dc:creator>Admin</dc:creator>
  <cp:lastModifiedBy>Admin</cp:lastModifiedBy>
  <cp:revision>5</cp:revision>
  <dcterms:created xsi:type="dcterms:W3CDTF">2013-12-04T04:56:24Z</dcterms:created>
  <dcterms:modified xsi:type="dcterms:W3CDTF">2013-12-04T05:45:58Z</dcterms:modified>
</cp:coreProperties>
</file>