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5" r:id="rId8"/>
    <p:sldId id="266" r:id="rId9"/>
    <p:sldId id="268" r:id="rId10"/>
    <p:sldId id="270" r:id="rId11"/>
    <p:sldId id="269" r:id="rId12"/>
    <p:sldId id="271" r:id="rId13"/>
    <p:sldId id="276" r:id="rId14"/>
    <p:sldId id="272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66AE-EE41-4F2B-BE14-1214E509038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1A5C-8B8D-49DE-AE9A-AC82EEF5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Autofit/>
          </a:bodyPr>
          <a:lstStyle/>
          <a:p>
            <a:r>
              <a:rPr lang="uk-UA" sz="13800" b="1" dirty="0" smtClean="0">
                <a:solidFill>
                  <a:schemeClr val="bg1"/>
                </a:solidFill>
              </a:rPr>
              <a:t>Зорі</a:t>
            </a:r>
            <a:endParaRPr lang="ru-RU" sz="13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Змінні зорі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     </a:t>
            </a:r>
            <a:r>
              <a:rPr lang="vi-VN" sz="2800" b="1" dirty="0" smtClean="0">
                <a:solidFill>
                  <a:schemeClr val="bg1"/>
                </a:solidFill>
              </a:rPr>
              <a:t>Змі́нні </a:t>
            </a:r>
            <a:r>
              <a:rPr lang="vi-VN" sz="2800" b="1" dirty="0">
                <a:solidFill>
                  <a:schemeClr val="bg1"/>
                </a:solidFill>
              </a:rPr>
              <a:t>зо́рі</a:t>
            </a:r>
            <a:r>
              <a:rPr lang="vi-VN" sz="2800" dirty="0">
                <a:solidFill>
                  <a:schemeClr val="bg1"/>
                </a:solidFill>
              </a:rPr>
              <a:t> — зорі, у яких спостерігається зміна </a:t>
            </a:r>
            <a:r>
              <a:rPr lang="vi-VN" sz="2800" dirty="0" smtClean="0">
                <a:solidFill>
                  <a:schemeClr val="bg1"/>
                </a:solidFill>
              </a:rPr>
              <a:t>блиску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  <a:r>
              <a:rPr lang="vi-VN" sz="2800" dirty="0" smtClean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Взагалі блиск будь-якої зірки тією чи іншою мірою змінюється із часом. Але змінними називають зорі, у яких зміна блиску було надійно зафіксовано на досягнутому рівні техніки спостереження. Для належності зірки до змінних досить, щоб її блиск зазнав змін хоча б одного </a:t>
            </a:r>
            <a:r>
              <a:rPr lang="vi-VN" sz="2800" dirty="0" smtClean="0">
                <a:solidFill>
                  <a:schemeClr val="bg1"/>
                </a:solidFill>
              </a:rPr>
              <a:t>разу.</a:t>
            </a:r>
            <a:endParaRPr lang="uk-UA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    </a:t>
            </a:r>
            <a:r>
              <a:rPr lang="vi-VN" sz="2800" dirty="0" smtClean="0">
                <a:solidFill>
                  <a:schemeClr val="bg1"/>
                </a:solidFill>
              </a:rPr>
              <a:t>Не </a:t>
            </a:r>
            <a:r>
              <a:rPr lang="vi-VN" sz="2800" dirty="0">
                <a:solidFill>
                  <a:schemeClr val="bg1"/>
                </a:solidFill>
              </a:rPr>
              <a:t>слід плутати змінність зір із їх </a:t>
            </a:r>
            <a:r>
              <a:rPr lang="vi-VN" sz="2800" dirty="0" smtClean="0">
                <a:solidFill>
                  <a:schemeClr val="bg1"/>
                </a:solidFill>
              </a:rPr>
              <a:t>мерехтінням, </a:t>
            </a:r>
            <a:r>
              <a:rPr lang="vi-VN" sz="2800" dirty="0">
                <a:solidFill>
                  <a:schemeClr val="bg1"/>
                </a:solidFill>
              </a:rPr>
              <a:t>яке відбувається через коливання земної атмосфери. Під час спостережень із космосу зірки не мерехтять.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Зорі типу Т Тельця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2800" dirty="0" err="1" smtClean="0">
                <a:solidFill>
                  <a:schemeClr val="bg1"/>
                </a:solidFill>
              </a:rPr>
              <a:t>Зорі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типу </a:t>
            </a:r>
            <a:r>
              <a:rPr lang="en-US" sz="2800" dirty="0">
                <a:solidFill>
                  <a:schemeClr val="bg1"/>
                </a:solidFill>
              </a:rPr>
              <a:t>T </a:t>
            </a:r>
            <a:r>
              <a:rPr lang="ru-RU" sz="2800" dirty="0" err="1">
                <a:solidFill>
                  <a:schemeClr val="bg1"/>
                </a:solidFill>
              </a:rPr>
              <a:t>Тельця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err="1" smtClean="0">
                <a:solidFill>
                  <a:schemeClr val="bg1"/>
                </a:solidFill>
              </a:rPr>
              <a:t>клас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змінних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зір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що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отримали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назву</a:t>
            </a:r>
            <a:r>
              <a:rPr lang="ru-RU" sz="2800" dirty="0">
                <a:solidFill>
                  <a:schemeClr val="bg1"/>
                </a:solidFill>
              </a:rPr>
              <a:t> за </a:t>
            </a:r>
            <a:r>
              <a:rPr lang="ru-RU" sz="2800" dirty="0" err="1">
                <a:solidFill>
                  <a:schemeClr val="bg1"/>
                </a:solidFill>
              </a:rPr>
              <a:t>своїм</a:t>
            </a:r>
            <a:r>
              <a:rPr lang="ru-RU" sz="2800" dirty="0">
                <a:solidFill>
                  <a:schemeClr val="bg1"/>
                </a:solidFill>
              </a:rPr>
              <a:t> прототипом - Т </a:t>
            </a:r>
            <a:r>
              <a:rPr lang="ru-RU" sz="2800" dirty="0" err="1">
                <a:solidFill>
                  <a:schemeClr val="bg1"/>
                </a:solidFill>
              </a:rPr>
              <a:t>Тельця</a:t>
            </a:r>
            <a:r>
              <a:rPr lang="ru-RU" sz="2800" dirty="0">
                <a:solidFill>
                  <a:schemeClr val="bg1"/>
                </a:solidFill>
              </a:rPr>
              <a:t>. </a:t>
            </a:r>
            <a:r>
              <a:rPr lang="ru-RU" sz="2800" dirty="0" err="1">
                <a:solidFill>
                  <a:schemeClr val="bg1"/>
                </a:solidFill>
              </a:rPr>
              <a:t>Зазвичай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їх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можна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виявити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поряд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із</a:t>
            </a:r>
            <a:r>
              <a:rPr lang="ru-RU" sz="2800" dirty="0">
                <a:solidFill>
                  <a:schemeClr val="bg1"/>
                </a:solidFill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</a:rPr>
              <a:t>молекулярними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хмарами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>
                <a:solidFill>
                  <a:schemeClr val="bg1"/>
                </a:solidFill>
              </a:rPr>
              <a:t>ідентифікувати</a:t>
            </a:r>
            <a:r>
              <a:rPr lang="ru-RU" sz="2800" dirty="0">
                <a:solidFill>
                  <a:schemeClr val="bg1"/>
                </a:solidFill>
              </a:rPr>
              <a:t> за </a:t>
            </a:r>
            <a:r>
              <a:rPr lang="ru-RU" sz="2800" dirty="0" err="1">
                <a:solidFill>
                  <a:schemeClr val="bg1"/>
                </a:solidFill>
              </a:rPr>
              <a:t>їх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змінністю</a:t>
            </a:r>
            <a:r>
              <a:rPr lang="ru-RU" sz="2800" dirty="0">
                <a:solidFill>
                  <a:schemeClr val="bg1"/>
                </a:solidFill>
              </a:rPr>
              <a:t> (вельми нерегулярною) в </a:t>
            </a:r>
            <a:r>
              <a:rPr lang="ru-RU" sz="2800" dirty="0" err="1">
                <a:solidFill>
                  <a:schemeClr val="bg1"/>
                </a:solidFill>
              </a:rPr>
              <a:t>оптичному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діапазоні</a:t>
            </a:r>
            <a:r>
              <a:rPr lang="ru-RU" sz="2800" dirty="0">
                <a:solidFill>
                  <a:schemeClr val="bg1"/>
                </a:solidFill>
              </a:rPr>
              <a:t> та за </a:t>
            </a:r>
            <a:r>
              <a:rPr lang="ru-RU" sz="2800" dirty="0" smtClean="0">
                <a:solidFill>
                  <a:schemeClr val="bg1"/>
                </a:solidFill>
              </a:rPr>
              <a:t>хромосферною </a:t>
            </a:r>
            <a:r>
              <a:rPr lang="ru-RU" sz="2800" dirty="0" err="1" smtClean="0">
                <a:solidFill>
                  <a:schemeClr val="bg1"/>
                </a:solidFill>
              </a:rPr>
              <a:t>активністю</a:t>
            </a:r>
            <a:r>
              <a:rPr lang="ru-RU" sz="2800" dirty="0"/>
              <a:t>.</a:t>
            </a:r>
            <a:endParaRPr lang="ru-RU" dirty="0"/>
          </a:p>
        </p:txBody>
      </p:sp>
      <p:pic>
        <p:nvPicPr>
          <p:cNvPr id="13316" name="Picture 4" descr="C:\Users\ДЕТКИ\Desktop\220px-TTauriStarDraw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7912" y="4168434"/>
            <a:ext cx="3586088" cy="2689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ДЕТКИ\Desktop\0010-010-Bl-karliki-majut-magntne-pole-u-mljard-razv-silnshe-n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Білі карлики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600200"/>
            <a:ext cx="490688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    Білі карлики – зірки низької  світності з масами , порівняно із масою Сонця та високими ефективними температурами. </a:t>
            </a:r>
            <a:r>
              <a:rPr lang="uk-UA" dirty="0">
                <a:solidFill>
                  <a:schemeClr val="bg1"/>
                </a:solidFill>
              </a:rPr>
              <a:t>У</a:t>
            </a:r>
            <a:r>
              <a:rPr lang="uk-UA" dirty="0" smtClean="0">
                <a:solidFill>
                  <a:schemeClr val="bg1"/>
                </a:solidFill>
              </a:rPr>
              <a:t>творюються після вичерпання джерел термоядерної енергії у надрах зорі та скидання оболонки.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ДЕТКИ\Desktop\giant_s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2"/>
            <a:ext cx="9145413" cy="68557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Червоні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гіганти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196752"/>
            <a:ext cx="428396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     </a:t>
            </a:r>
            <a:r>
              <a:rPr lang="ru-RU" b="1" dirty="0" err="1" smtClean="0">
                <a:solidFill>
                  <a:schemeClr val="bg2"/>
                </a:solidFill>
              </a:rPr>
              <a:t>Червоними</a:t>
            </a:r>
            <a:r>
              <a:rPr lang="ru-RU" b="1" dirty="0">
                <a:solidFill>
                  <a:schemeClr val="bg2"/>
                </a:solidFill>
              </a:rPr>
              <a:t> </a:t>
            </a:r>
            <a:r>
              <a:rPr lang="ru-RU" b="1" dirty="0" err="1">
                <a:solidFill>
                  <a:schemeClr val="bg2"/>
                </a:solidFill>
              </a:rPr>
              <a:t>гігантами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називають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зорі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малої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чи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середньої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маси</a:t>
            </a:r>
            <a:r>
              <a:rPr lang="ru-RU" dirty="0">
                <a:solidFill>
                  <a:schemeClr val="bg2"/>
                </a:solidFill>
              </a:rPr>
              <a:t> (&lt;10M</a:t>
            </a:r>
            <a:r>
              <a:rPr lang="ru-RU" baseline="-25000" dirty="0">
                <a:solidFill>
                  <a:schemeClr val="bg2"/>
                </a:solidFill>
              </a:rPr>
              <a:t>☉</a:t>
            </a:r>
            <a:r>
              <a:rPr lang="ru-RU" dirty="0">
                <a:solidFill>
                  <a:schemeClr val="bg2"/>
                </a:solidFill>
              </a:rPr>
              <a:t>) </a:t>
            </a:r>
            <a:r>
              <a:rPr lang="ru-RU" dirty="0" err="1">
                <a:solidFill>
                  <a:schemeClr val="bg2"/>
                </a:solidFill>
              </a:rPr>
              <a:t>з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гарячим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компактним</a:t>
            </a:r>
            <a:r>
              <a:rPr lang="ru-RU" dirty="0">
                <a:solidFill>
                  <a:schemeClr val="bg2"/>
                </a:solidFill>
              </a:rPr>
              <a:t> ядром та </a:t>
            </a:r>
            <a:r>
              <a:rPr lang="ru-RU" dirty="0" err="1">
                <a:solidFill>
                  <a:schemeClr val="bg2"/>
                </a:solidFill>
              </a:rPr>
              <a:t>протяжними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err="1">
                <a:solidFill>
                  <a:schemeClr val="bg2"/>
                </a:solidFill>
              </a:rPr>
              <a:t>оболонками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що</a:t>
            </a:r>
            <a:r>
              <a:rPr lang="ru-RU" dirty="0">
                <a:solidFill>
                  <a:schemeClr val="bg2"/>
                </a:solidFill>
              </a:rPr>
              <a:t> належать до спектрального </a:t>
            </a:r>
            <a:r>
              <a:rPr lang="ru-RU" dirty="0" err="1">
                <a:solidFill>
                  <a:schemeClr val="bg2"/>
                </a:solidFill>
              </a:rPr>
              <a:t>класу</a:t>
            </a:r>
            <a:r>
              <a:rPr lang="ru-RU" dirty="0">
                <a:solidFill>
                  <a:schemeClr val="bg2"/>
                </a:solidFill>
              </a:rPr>
              <a:t> K </a:t>
            </a:r>
            <a:r>
              <a:rPr lang="ru-RU" dirty="0" err="1">
                <a:solidFill>
                  <a:schemeClr val="bg2"/>
                </a:solidFill>
              </a:rPr>
              <a:t>чи</a:t>
            </a:r>
            <a:r>
              <a:rPr lang="ru-RU" dirty="0">
                <a:solidFill>
                  <a:schemeClr val="bg2"/>
                </a:solidFill>
              </a:rPr>
              <a:t> 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ДЕТКИ\Desktop\вибуз наднової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Наднові зорі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Наднова́</a:t>
            </a:r>
            <a:r>
              <a:rPr lang="vi-VN" dirty="0">
                <a:solidFill>
                  <a:schemeClr val="bg1"/>
                </a:solidFill>
              </a:rPr>
              <a:t> — це зоря, що раптово збільшує свою світність у мільярди раз (на 20 зоряних величин), а іноді й більше. У максимумі спалаху наднова випромінює стільки ж світла, скільки його випромінюють мільярди зір разом.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ДЕТКИ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426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Нейтронні зорі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Нейтронна</a:t>
            </a:r>
            <a:r>
              <a:rPr lang="ru-RU" b="1" dirty="0">
                <a:solidFill>
                  <a:schemeClr val="bg1"/>
                </a:solidFill>
              </a:rPr>
              <a:t> зоря</a:t>
            </a:r>
            <a:r>
              <a:rPr lang="ru-RU" dirty="0">
                <a:solidFill>
                  <a:schemeClr val="bg1"/>
                </a:solidFill>
              </a:rPr>
              <a:t> — </a:t>
            </a:r>
            <a:r>
              <a:rPr lang="ru-RU" dirty="0" err="1">
                <a:solidFill>
                  <a:schemeClr val="bg1"/>
                </a:solidFill>
              </a:rPr>
              <a:t>космічний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об'єкт</a:t>
            </a:r>
            <a:r>
              <a:rPr lang="ru-RU" dirty="0">
                <a:solidFill>
                  <a:schemeClr val="bg1"/>
                </a:solidFill>
              </a:rPr>
              <a:t>. Зоря на </a:t>
            </a:r>
            <a:r>
              <a:rPr lang="ru-RU" dirty="0" err="1">
                <a:solidFill>
                  <a:schemeClr val="bg1"/>
                </a:solidFill>
              </a:rPr>
              <a:t>певному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етапі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своєї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еволюції</a:t>
            </a:r>
            <a:r>
              <a:rPr lang="ru-RU" dirty="0">
                <a:solidFill>
                  <a:schemeClr val="bg1"/>
                </a:solidFill>
              </a:rPr>
              <a:t>. </a:t>
            </a:r>
            <a:r>
              <a:rPr lang="ru-RU" dirty="0" err="1" smtClean="0">
                <a:solidFill>
                  <a:schemeClr val="bg1"/>
                </a:solidFill>
              </a:rPr>
              <a:t>Густина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даного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об'єкта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згідно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сучасними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астрофізичними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теоріями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співмірна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густиною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u="sng" dirty="0">
                <a:solidFill>
                  <a:schemeClr val="bg1"/>
                </a:solidFill>
              </a:rPr>
              <a:t>атомного </a:t>
            </a:r>
            <a:r>
              <a:rPr lang="ru-RU" u="sng" dirty="0" smtClean="0">
                <a:solidFill>
                  <a:schemeClr val="bg1"/>
                </a:solidFill>
              </a:rPr>
              <a:t>ядра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ЕТКИ\Desktop\Пульсар-в-21000-световых-лет-от-Зем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6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Пульсари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Пульсар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—</a:t>
            </a:r>
            <a:r>
              <a:rPr lang="ru-RU" dirty="0"/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нейтронна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зоря,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швидко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обертається</a:t>
            </a:r>
            <a:r>
              <a:rPr lang="ru-RU" dirty="0" smtClean="0">
                <a:solidFill>
                  <a:schemeClr val="bg1"/>
                </a:solidFill>
              </a:rPr>
              <a:t>; </a:t>
            </a:r>
            <a:r>
              <a:rPr lang="ru-RU" dirty="0" err="1">
                <a:solidFill>
                  <a:schemeClr val="bg1"/>
                </a:solidFill>
              </a:rPr>
              <a:t>космічне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джерело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електромагнітного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випромінювання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реєструється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Землі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вигляді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імпульсів</a:t>
            </a:r>
            <a:r>
              <a:rPr lang="ru-RU" dirty="0">
                <a:solidFill>
                  <a:schemeClr val="bg1"/>
                </a:solidFill>
              </a:rPr>
              <a:t> — </a:t>
            </a:r>
            <a:r>
              <a:rPr lang="ru-RU" dirty="0" err="1">
                <a:solidFill>
                  <a:schemeClr val="bg1"/>
                </a:solidFill>
              </a:rPr>
              <a:t>сплесків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періодично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повторюються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ЕТКИ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806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Чорні діри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3059832" cy="551723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Чорна діра – астрофізичний об'єкт, який створює настільки велику силу тяжіння, що жодні, як завгодно швидкі частинки, не можуть покинути його поверхню, в тому числі світло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Зірка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dirty="0" smtClean="0"/>
              <a:t>ж</a:t>
            </a:r>
            <a:r>
              <a:rPr lang="vi-VN" dirty="0"/>
              <a:t> </a:t>
            </a:r>
            <a:r>
              <a:rPr lang="vi-VN" b="1" dirty="0" smtClean="0">
                <a:solidFill>
                  <a:schemeClr val="bg1"/>
                </a:solidFill>
              </a:rPr>
              <a:t>Зірка</a:t>
            </a:r>
            <a:r>
              <a:rPr lang="uk-UA" dirty="0">
                <a:solidFill>
                  <a:schemeClr val="bg1"/>
                </a:solidFill>
              </a:rPr>
              <a:t> -</a:t>
            </a:r>
            <a:r>
              <a:rPr lang="en-US" dirty="0" smtClean="0"/>
              <a:t>— </a:t>
            </a:r>
            <a:r>
              <a:rPr lang="vi-VN" dirty="0">
                <a:solidFill>
                  <a:schemeClr val="bg1"/>
                </a:solidFill>
              </a:rPr>
              <a:t>велетенське розжарене, самосвітне небесне тіло, у надрах якого ефективно відбуваються (або відбувались) термоядерні </a:t>
            </a:r>
            <a:r>
              <a:rPr lang="vi-VN" dirty="0" smtClean="0">
                <a:solidFill>
                  <a:schemeClr val="bg1"/>
                </a:solidFill>
              </a:rPr>
              <a:t>реакції</a:t>
            </a:r>
            <a:r>
              <a:rPr lang="uk-UA" baseline="30000" dirty="0">
                <a:solidFill>
                  <a:schemeClr val="bg1"/>
                </a:solidFill>
              </a:rPr>
              <a:t>.</a:t>
            </a:r>
            <a:r>
              <a:rPr lang="vi-VN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5123" name="Picture 3" descr="C:\Users\ДЕТКИ\Desktop\1001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315416"/>
            <a:ext cx="9967418" cy="75162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З</a:t>
            </a:r>
            <a:r>
              <a:rPr lang="uk-UA" dirty="0" smtClean="0">
                <a:solidFill>
                  <a:srgbClr val="FF0000"/>
                </a:solidFill>
              </a:rPr>
              <a:t>оряні величини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uk-UA" sz="2400" b="1" i="1" dirty="0"/>
              <a:t> </a:t>
            </a:r>
            <a:r>
              <a:rPr lang="uk-UA" sz="2000" b="1" i="1" dirty="0"/>
              <a:t> </a:t>
            </a:r>
            <a:r>
              <a:rPr lang="uk-UA" sz="2000" b="1" i="1" dirty="0">
                <a:solidFill>
                  <a:schemeClr val="bg1"/>
                </a:solidFill>
              </a:rPr>
              <a:t>Зоряна величина – астрономічна одиниця, яка </a:t>
            </a:r>
            <a:r>
              <a:rPr lang="uk-UA" sz="2000" b="1" i="1" dirty="0" smtClean="0">
                <a:solidFill>
                  <a:schemeClr val="bg1"/>
                </a:solidFill>
              </a:rPr>
              <a:t>впродовж більше </a:t>
            </a:r>
            <a:r>
              <a:rPr lang="uk-UA" sz="2000" b="1" i="1" dirty="0">
                <a:solidFill>
                  <a:schemeClr val="bg1"/>
                </a:solidFill>
              </a:rPr>
              <a:t>2000 років використовується вченими  для характеристики блиску зірок і інших небесних світил.</a:t>
            </a:r>
            <a:endParaRPr lang="uk-UA" sz="2000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chemeClr val="bg1"/>
                </a:solidFill>
              </a:rPr>
              <a:t>     Навіть </a:t>
            </a:r>
            <a:r>
              <a:rPr lang="uk-UA" sz="2000" b="1" i="1" dirty="0">
                <a:solidFill>
                  <a:schemeClr val="bg1"/>
                </a:solidFill>
              </a:rPr>
              <a:t>далекі від астрономії люди знають, що зірки мають різний блиск. Найбільш яскраві зірки видно на засвіченому міському небі, а найбільш тьмяні ледь помітні при ідеальних умовах спостереження. Для характеристики блиску зірок і інших небесних світил (наприклад, планет, метеорів, Сонця і Місяця) вчені виробили шкалу зоряних </a:t>
            </a:r>
            <a:r>
              <a:rPr lang="uk-UA" sz="2000" b="1" i="1" dirty="0" smtClean="0">
                <a:solidFill>
                  <a:schemeClr val="bg1"/>
                </a:solidFill>
              </a:rPr>
              <a:t>величин.</a:t>
            </a:r>
          </a:p>
          <a:p>
            <a:pPr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/>
            </a:r>
            <a:br>
              <a:rPr lang="uk-UA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Одиниці виміру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err="1" smtClean="0">
                <a:solidFill>
                  <a:schemeClr val="bg1"/>
                </a:solidFill>
              </a:rPr>
              <a:t>Більшість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зоряних</a:t>
            </a:r>
            <a:r>
              <a:rPr lang="ru-RU" dirty="0">
                <a:solidFill>
                  <a:schemeClr val="bg1"/>
                </a:solidFill>
              </a:rPr>
              <a:t> характеристик </a:t>
            </a:r>
            <a:r>
              <a:rPr lang="ru-RU" dirty="0" err="1">
                <a:solidFill>
                  <a:schemeClr val="bg1"/>
                </a:solidFill>
              </a:rPr>
              <a:t>здебільшого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вимірюється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одиницях</a:t>
            </a:r>
            <a:r>
              <a:rPr lang="ru-RU" dirty="0">
                <a:solidFill>
                  <a:schemeClr val="bg1"/>
                </a:solidFill>
              </a:rPr>
              <a:t> СІ, </a:t>
            </a:r>
            <a:r>
              <a:rPr lang="ru-RU" dirty="0" err="1">
                <a:solidFill>
                  <a:schemeClr val="bg1"/>
                </a:solidFill>
              </a:rPr>
              <a:t>але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також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СГС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/>
              <a:t> </a:t>
            </a:r>
            <a:r>
              <a:rPr lang="ru-RU" dirty="0" err="1">
                <a:solidFill>
                  <a:schemeClr val="bg1"/>
                </a:solidFill>
              </a:rPr>
              <a:t>Маса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світність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радіус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зазвичай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подаються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співвідношенні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Сонцем</a:t>
            </a:r>
            <a:r>
              <a:rPr lang="ru-RU" u="sng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</a:t>
            </a:r>
            <a:r>
              <a:rPr lang="uk-UA" dirty="0" smtClean="0">
                <a:solidFill>
                  <a:srgbClr val="FFFF00"/>
                </a:solidFill>
              </a:rPr>
              <a:t>Сонячна маса:</a:t>
            </a:r>
            <a:r>
              <a:rPr lang="uk-UA" dirty="0" smtClean="0">
                <a:solidFill>
                  <a:schemeClr val="bg1"/>
                </a:solidFill>
              </a:rPr>
              <a:t>=</a:t>
            </a:r>
            <a:r>
              <a:rPr lang="ru-RU" dirty="0" smtClean="0">
                <a:solidFill>
                  <a:schemeClr val="bg2"/>
                </a:solidFill>
              </a:rPr>
              <a:t> M</a:t>
            </a:r>
            <a:r>
              <a:rPr lang="ru-RU" baseline="-25000" dirty="0" smtClean="0">
                <a:solidFill>
                  <a:schemeClr val="bg2"/>
                </a:solidFill>
              </a:rPr>
              <a:t>☉ </a:t>
            </a:r>
            <a:r>
              <a:rPr lang="uk-UA" dirty="0" smtClean="0">
                <a:solidFill>
                  <a:schemeClr val="bg1"/>
                </a:solidFill>
              </a:rPr>
              <a:t>1.9891х 10³⁰кг</a:t>
            </a:r>
          </a:p>
          <a:p>
            <a:pPr>
              <a:buNone/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</a:t>
            </a:r>
            <a:r>
              <a:rPr lang="uk-UA" dirty="0" smtClean="0">
                <a:solidFill>
                  <a:srgbClr val="FFFF00"/>
                </a:solidFill>
              </a:rPr>
              <a:t>Світність Сонця: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baseline="-25000" dirty="0" smtClean="0">
                <a:solidFill>
                  <a:schemeClr val="bg2"/>
                </a:solidFill>
              </a:rPr>
              <a:t>☉ </a:t>
            </a:r>
            <a:r>
              <a:rPr lang="en-US" dirty="0" smtClean="0">
                <a:solidFill>
                  <a:schemeClr val="bg1"/>
                </a:solidFill>
              </a:rPr>
              <a:t>=3.827 x 10²⁶</a:t>
            </a:r>
            <a:r>
              <a:rPr lang="uk-UA" dirty="0" smtClean="0">
                <a:solidFill>
                  <a:schemeClr val="bg1"/>
                </a:solidFill>
              </a:rPr>
              <a:t>Вт</a:t>
            </a:r>
          </a:p>
          <a:p>
            <a:pPr>
              <a:buNone/>
            </a:pP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   Сонячний радіус: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baseline="-25000" dirty="0" smtClean="0">
                <a:solidFill>
                  <a:schemeClr val="bg2"/>
                </a:solidFill>
              </a:rPr>
              <a:t>☉ </a:t>
            </a:r>
            <a:r>
              <a:rPr lang="en-US" dirty="0" smtClean="0">
                <a:solidFill>
                  <a:schemeClr val="bg1"/>
                </a:solidFill>
              </a:rPr>
              <a:t>= 6.960 x 10</a:t>
            </a:r>
            <a:r>
              <a:rPr lang="el-GR" dirty="0" smtClean="0">
                <a:solidFill>
                  <a:schemeClr val="bg1"/>
                </a:solidFill>
              </a:rPr>
              <a:t>⁸</a:t>
            </a:r>
            <a:r>
              <a:rPr lang="ru-RU" dirty="0" smtClean="0">
                <a:solidFill>
                  <a:schemeClr val="bg1"/>
                </a:solidFill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Зоряні системи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Зорі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бути </a:t>
            </a:r>
            <a:r>
              <a:rPr lang="ru-RU" dirty="0" err="1">
                <a:solidFill>
                  <a:schemeClr val="bg1"/>
                </a:solidFill>
              </a:rPr>
              <a:t>поодинокими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кратними</a:t>
            </a:r>
            <a:r>
              <a:rPr lang="ru-RU" dirty="0">
                <a:solidFill>
                  <a:schemeClr val="bg1"/>
                </a:solidFill>
              </a:rPr>
              <a:t>: </a:t>
            </a:r>
            <a:r>
              <a:rPr lang="ru-RU" dirty="0" err="1" smtClean="0">
                <a:solidFill>
                  <a:schemeClr val="bg1"/>
                </a:solidFill>
              </a:rPr>
              <a:t>подвійними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потрійними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кратності</a:t>
            </a:r>
            <a:r>
              <a:rPr lang="ru-RU" dirty="0">
                <a:solidFill>
                  <a:schemeClr val="bg1"/>
                </a:solidFill>
              </a:rPr>
              <a:t>. У </a:t>
            </a:r>
            <a:r>
              <a:rPr lang="ru-RU" dirty="0" err="1">
                <a:solidFill>
                  <a:schemeClr val="bg1"/>
                </a:solidFill>
              </a:rPr>
              <a:t>разі</a:t>
            </a:r>
            <a:r>
              <a:rPr lang="ru-RU" dirty="0">
                <a:solidFill>
                  <a:schemeClr val="bg1"/>
                </a:solidFill>
              </a:rPr>
              <a:t>, коли до </a:t>
            </a:r>
            <a:r>
              <a:rPr lang="ru-RU" dirty="0" err="1">
                <a:solidFill>
                  <a:schemeClr val="bg1"/>
                </a:solidFill>
              </a:rPr>
              <a:t>системи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належить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більше</a:t>
            </a:r>
            <a:r>
              <a:rPr lang="ru-RU" dirty="0">
                <a:solidFill>
                  <a:schemeClr val="bg1"/>
                </a:solidFill>
              </a:rPr>
              <a:t> десяти </a:t>
            </a:r>
            <a:r>
              <a:rPr lang="ru-RU" dirty="0" err="1">
                <a:solidFill>
                  <a:schemeClr val="bg1"/>
                </a:solidFill>
              </a:rPr>
              <a:t>зір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називають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зоряним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скупченням</a:t>
            </a:r>
            <a:r>
              <a:rPr lang="ru-RU" dirty="0" smtClean="0">
                <a:solidFill>
                  <a:schemeClr val="bg1"/>
                </a:solidFill>
              </a:rPr>
              <a:t> .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Подвійні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кратні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зорі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дуже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поширені</a:t>
            </a:r>
            <a:r>
              <a:rPr lang="ru-RU" dirty="0">
                <a:solidFill>
                  <a:schemeClr val="bg1"/>
                </a:solidFill>
              </a:rPr>
              <a:t>. За </a:t>
            </a:r>
            <a:r>
              <a:rPr lang="ru-RU" dirty="0" err="1">
                <a:solidFill>
                  <a:schemeClr val="bg1"/>
                </a:solidFill>
              </a:rPr>
              <a:t>деякими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оцінками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більше</a:t>
            </a:r>
            <a:r>
              <a:rPr lang="ru-RU" dirty="0">
                <a:solidFill>
                  <a:schemeClr val="bg1"/>
                </a:solidFill>
              </a:rPr>
              <a:t> 70% </a:t>
            </a:r>
            <a:r>
              <a:rPr lang="ru-RU" dirty="0" err="1">
                <a:solidFill>
                  <a:schemeClr val="bg1"/>
                </a:solidFill>
              </a:rPr>
              <a:t>зір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Галактиці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кратні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Так, </a:t>
            </a:r>
            <a:r>
              <a:rPr lang="ru-RU" dirty="0" err="1">
                <a:solidFill>
                  <a:schemeClr val="bg1"/>
                </a:solidFill>
              </a:rPr>
              <a:t>серед</a:t>
            </a:r>
            <a:r>
              <a:rPr lang="ru-RU" dirty="0">
                <a:solidFill>
                  <a:schemeClr val="bg1"/>
                </a:solidFill>
              </a:rPr>
              <a:t> 32 </a:t>
            </a:r>
            <a:r>
              <a:rPr lang="ru-RU" dirty="0" err="1">
                <a:solidFill>
                  <a:schemeClr val="bg1"/>
                </a:solidFill>
              </a:rPr>
              <a:t>найближчих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Сонця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зір</a:t>
            </a:r>
            <a:r>
              <a:rPr lang="ru-RU" dirty="0">
                <a:solidFill>
                  <a:schemeClr val="bg1"/>
                </a:solidFill>
              </a:rPr>
              <a:t> — 12 </a:t>
            </a:r>
            <a:r>
              <a:rPr lang="ru-RU" dirty="0" err="1">
                <a:solidFill>
                  <a:schemeClr val="bg1"/>
                </a:solidFill>
              </a:rPr>
              <a:t>кратних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яких</a:t>
            </a:r>
            <a:r>
              <a:rPr lang="ru-RU" dirty="0">
                <a:solidFill>
                  <a:schemeClr val="bg1"/>
                </a:solidFill>
              </a:rPr>
              <a:t> 10 </a:t>
            </a:r>
            <a:r>
              <a:rPr lang="ru-RU" dirty="0" err="1">
                <a:solidFill>
                  <a:schemeClr val="bg1"/>
                </a:solidFill>
              </a:rPr>
              <a:t>подвійних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зокрема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найяскравіша</a:t>
            </a:r>
            <a:r>
              <a:rPr lang="ru-RU" dirty="0">
                <a:solidFill>
                  <a:schemeClr val="bg1"/>
                </a:solidFill>
              </a:rPr>
              <a:t> зоря, </a:t>
            </a:r>
            <a:r>
              <a:rPr lang="ru-RU" dirty="0" err="1">
                <a:solidFill>
                  <a:schemeClr val="bg1"/>
                </a:solidFill>
              </a:rPr>
              <a:t>небосхилу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Сіріус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err="1">
                <a:solidFill>
                  <a:schemeClr val="bg1"/>
                </a:solidFill>
              </a:rPr>
              <a:t>околиці</a:t>
            </a:r>
            <a:r>
              <a:rPr lang="ru-RU" dirty="0">
                <a:solidFill>
                  <a:schemeClr val="bg1"/>
                </a:solidFill>
              </a:rPr>
              <a:t> 20 парсек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Сонячної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системи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близько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половини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більш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ніж</a:t>
            </a:r>
            <a:r>
              <a:rPr lang="ru-RU" dirty="0">
                <a:solidFill>
                  <a:schemeClr val="bg1"/>
                </a:solidFill>
              </a:rPr>
              <a:t> 3000 </a:t>
            </a:r>
            <a:r>
              <a:rPr lang="ru-RU" dirty="0" err="1">
                <a:solidFill>
                  <a:schemeClr val="bg1"/>
                </a:solidFill>
              </a:rPr>
              <a:t>зір</a:t>
            </a:r>
            <a:r>
              <a:rPr lang="ru-RU" dirty="0">
                <a:solidFill>
                  <a:schemeClr val="bg1"/>
                </a:solidFill>
              </a:rPr>
              <a:t>, — </a:t>
            </a:r>
            <a:r>
              <a:rPr lang="ru-RU" dirty="0" err="1">
                <a:solidFill>
                  <a:schemeClr val="bg1"/>
                </a:solidFill>
              </a:rPr>
              <a:t>подвійні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зорі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всіх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типів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:\Users\ДЕТКИ\Desktop\1317033611_rsoph_pp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Подвійна зоря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</a:t>
            </a:r>
            <a:r>
              <a:rPr lang="ru-RU" sz="2800" i="1" dirty="0" err="1" smtClean="0">
                <a:solidFill>
                  <a:schemeClr val="bg1"/>
                </a:solidFill>
              </a:rPr>
              <a:t>Подвійна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i="1" dirty="0">
                <a:solidFill>
                  <a:schemeClr val="bg1"/>
                </a:solidFill>
              </a:rPr>
              <a:t>зоря, </a:t>
            </a:r>
            <a:r>
              <a:rPr lang="ru-RU" sz="2800" i="1" dirty="0" err="1">
                <a:solidFill>
                  <a:schemeClr val="bg1"/>
                </a:solidFill>
              </a:rPr>
              <a:t>або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подвійна</a:t>
            </a:r>
            <a:r>
              <a:rPr lang="ru-RU" sz="2800" i="1" dirty="0">
                <a:solidFill>
                  <a:schemeClr val="bg1"/>
                </a:solidFill>
              </a:rPr>
              <a:t> система — </a:t>
            </a:r>
            <a:r>
              <a:rPr lang="ru-RU" sz="2800" i="1" dirty="0" err="1">
                <a:solidFill>
                  <a:schemeClr val="bg1"/>
                </a:solidFill>
              </a:rPr>
              <a:t>дві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ґравітаційно-зв'язані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зорі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які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обертаються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замкненими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орбітами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навколо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спільного</a:t>
            </a:r>
            <a:r>
              <a:rPr lang="ru-RU" sz="2800" i="1" dirty="0">
                <a:solidFill>
                  <a:schemeClr val="bg1"/>
                </a:solidFill>
              </a:rPr>
              <a:t> центру </a:t>
            </a:r>
            <a:r>
              <a:rPr lang="ru-RU" sz="2800" i="1" dirty="0" err="1" smtClean="0">
                <a:solidFill>
                  <a:schemeClr val="bg1"/>
                </a:solidFill>
              </a:rPr>
              <a:t>мас</a:t>
            </a:r>
            <a:r>
              <a:rPr lang="ru-RU" sz="2800" i="1" dirty="0" smtClean="0">
                <a:solidFill>
                  <a:schemeClr val="bg1"/>
                </a:solidFill>
              </a:rPr>
              <a:t> . </a:t>
            </a:r>
            <a:r>
              <a:rPr lang="ru-RU" sz="2800" i="1" dirty="0">
                <a:solidFill>
                  <a:schemeClr val="bg1"/>
                </a:solidFill>
              </a:rPr>
              <a:t>За </a:t>
            </a:r>
            <a:r>
              <a:rPr lang="ru-RU" sz="2800" i="1" dirty="0" err="1">
                <a:solidFill>
                  <a:schemeClr val="bg1"/>
                </a:solidFill>
              </a:rPr>
              <a:t>допомогою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подвійних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зір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існує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можливість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дізнатися</a:t>
            </a:r>
            <a:r>
              <a:rPr lang="ru-RU" sz="2800" i="1" dirty="0">
                <a:solidFill>
                  <a:schemeClr val="bg1"/>
                </a:solidFill>
              </a:rPr>
              <a:t> </a:t>
            </a:r>
            <a:r>
              <a:rPr lang="ru-RU" sz="2800" i="1" dirty="0" err="1" smtClean="0">
                <a:solidFill>
                  <a:schemeClr val="bg1"/>
                </a:solidFill>
              </a:rPr>
              <a:t>маси</a:t>
            </a:r>
            <a:r>
              <a:rPr lang="ru-RU" sz="2800" i="1" dirty="0">
                <a:solidFill>
                  <a:schemeClr val="bg1"/>
                </a:solidFill>
              </a:rPr>
              <a:t>  </a:t>
            </a:r>
            <a:r>
              <a:rPr lang="ru-RU" sz="2800" i="1" dirty="0" err="1">
                <a:solidFill>
                  <a:schemeClr val="bg1"/>
                </a:solidFill>
              </a:rPr>
              <a:t>зір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побудувати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різні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залежності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ТКИ\Desktop\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Зоряні скупчення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uk-UA" sz="24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vi-VN" sz="2400" b="1" dirty="0" smtClean="0">
                <a:solidFill>
                  <a:schemeClr val="bg1"/>
                </a:solidFill>
              </a:rPr>
              <a:t>Зо́ряне </a:t>
            </a:r>
            <a:r>
              <a:rPr lang="vi-VN" sz="2400" b="1" dirty="0">
                <a:solidFill>
                  <a:schemeClr val="bg1"/>
                </a:solidFill>
              </a:rPr>
              <a:t>ску́пчення</a:t>
            </a:r>
            <a:r>
              <a:rPr lang="vi-VN" sz="2400" dirty="0">
                <a:solidFill>
                  <a:schemeClr val="bg1"/>
                </a:solidFill>
              </a:rPr>
              <a:t> — </a:t>
            </a:r>
            <a:r>
              <a:rPr lang="vi-VN" sz="2400" dirty="0" smtClean="0">
                <a:solidFill>
                  <a:schemeClr val="bg1"/>
                </a:solidFill>
              </a:rPr>
              <a:t>гравітаційно</a:t>
            </a:r>
            <a:r>
              <a:rPr lang="vi-VN" sz="2400" dirty="0">
                <a:solidFill>
                  <a:schemeClr val="bg1"/>
                </a:solidFill>
              </a:rPr>
              <a:t> зв'язана група зірок, що має загальне походження і рухома в гравітаційному полі галактики як єдине ціле.</a:t>
            </a:r>
          </a:p>
          <a:p>
            <a:pPr>
              <a:buNone/>
            </a:pPr>
            <a:r>
              <a:rPr lang="vi-VN" sz="2400" dirty="0">
                <a:solidFill>
                  <a:schemeClr val="bg1"/>
                </a:solidFill>
              </a:rPr>
              <a:t>За своєю морфологією зоряні скупчення історично поділяються на два типи — кулясті і </a:t>
            </a:r>
            <a:r>
              <a:rPr lang="vi-VN" sz="2400" dirty="0" smtClean="0">
                <a:solidFill>
                  <a:schemeClr val="bg1"/>
                </a:solidFill>
              </a:rPr>
              <a:t>розсіяні</a:t>
            </a:r>
            <a:r>
              <a:rPr lang="uk-UA" sz="2400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ДЕТКИ\Desktop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  Кулясті скупчення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>
                <a:solidFill>
                  <a:schemeClr val="bg1"/>
                </a:solidFill>
              </a:rPr>
              <a:t>Кулясті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скупчення</a:t>
            </a:r>
            <a:r>
              <a:rPr lang="ru-RU" sz="2400" dirty="0">
                <a:solidFill>
                  <a:schemeClr val="bg1"/>
                </a:solidFill>
              </a:rPr>
              <a:t> — </a:t>
            </a:r>
            <a:r>
              <a:rPr lang="ru-RU" sz="2400" dirty="0" err="1">
                <a:solidFill>
                  <a:schemeClr val="bg1"/>
                </a:solidFill>
              </a:rPr>
              <a:t>скупчення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зір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сферичну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ледь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сплюснуту</a:t>
            </a:r>
            <a:r>
              <a:rPr lang="ru-RU" sz="2400" dirty="0">
                <a:solidFill>
                  <a:schemeClr val="bg1"/>
                </a:solidFill>
              </a:rPr>
              <a:t> форму. </a:t>
            </a:r>
            <a:r>
              <a:rPr lang="ru-RU" sz="2400" dirty="0" err="1">
                <a:solidFill>
                  <a:schemeClr val="bg1"/>
                </a:solidFill>
              </a:rPr>
              <a:t>Їхні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діаметр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коливається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20 до 100 </a:t>
            </a:r>
            <a:r>
              <a:rPr lang="ru-RU" sz="2400" dirty="0" err="1">
                <a:solidFill>
                  <a:schemeClr val="bg1"/>
                </a:solidFill>
              </a:rPr>
              <a:t>парсеків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Це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одні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найстаріших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об'єктів</a:t>
            </a:r>
            <a:r>
              <a:rPr lang="ru-RU" sz="2400" dirty="0">
                <a:solidFill>
                  <a:schemeClr val="bg1"/>
                </a:solidFill>
              </a:rPr>
              <a:t> у </a:t>
            </a:r>
            <a:r>
              <a:rPr lang="ru-RU" sz="2400" dirty="0" err="1">
                <a:solidFill>
                  <a:schemeClr val="bg1"/>
                </a:solidFill>
              </a:rPr>
              <a:t>Всесвіті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Звичайний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вік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кулястих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скупчень</a:t>
            </a:r>
            <a:r>
              <a:rPr lang="ru-RU" sz="2400" dirty="0">
                <a:solidFill>
                  <a:schemeClr val="bg1"/>
                </a:solidFill>
              </a:rPr>
              <a:t> — </a:t>
            </a:r>
            <a:r>
              <a:rPr lang="ru-RU" sz="2400" dirty="0" err="1">
                <a:solidFill>
                  <a:schemeClr val="bg1"/>
                </a:solidFill>
              </a:rPr>
              <a:t>понад</a:t>
            </a:r>
            <a:r>
              <a:rPr lang="ru-RU" sz="2400" dirty="0">
                <a:solidFill>
                  <a:schemeClr val="bg1"/>
                </a:solidFill>
              </a:rPr>
              <a:t> 10 </a:t>
            </a:r>
            <a:r>
              <a:rPr lang="ru-RU" sz="2400" dirty="0" err="1">
                <a:solidFill>
                  <a:schemeClr val="bg1"/>
                </a:solidFill>
              </a:rPr>
              <a:t>млрд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років</a:t>
            </a:r>
            <a:r>
              <a:rPr lang="ru-RU" sz="2400" dirty="0">
                <a:solidFill>
                  <a:schemeClr val="bg1"/>
                </a:solidFill>
              </a:rPr>
              <a:t>. Тому до </a:t>
            </a:r>
            <a:r>
              <a:rPr lang="ru-RU" sz="2400" dirty="0" err="1">
                <a:solidFill>
                  <a:schemeClr val="bg1"/>
                </a:solidFill>
              </a:rPr>
              <a:t>їхнього</a:t>
            </a:r>
            <a:r>
              <a:rPr lang="ru-RU" sz="2400" dirty="0">
                <a:solidFill>
                  <a:schemeClr val="bg1"/>
                </a:solidFill>
              </a:rPr>
              <a:t> складу </a:t>
            </a:r>
            <a:r>
              <a:rPr lang="ru-RU" sz="2400" dirty="0" err="1">
                <a:solidFill>
                  <a:schemeClr val="bg1"/>
                </a:solidFill>
              </a:rPr>
              <a:t>входять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маломасивні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старі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зорі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більшість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яких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перебуває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завершальних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стадіях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своєї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еволюції</a:t>
            </a:r>
            <a:r>
              <a:rPr lang="ru-RU" dirty="0"/>
              <a:t>. </a:t>
            </a:r>
          </a:p>
        </p:txBody>
      </p:sp>
      <p:pic>
        <p:nvPicPr>
          <p:cNvPr id="10244" name="Picture 4" descr="C:\Users\ДЕТКИ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861048"/>
            <a:ext cx="2841104" cy="284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4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4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ДЕТКИ\Desktop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Розсіяне скупчення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</a:t>
            </a:r>
            <a:r>
              <a:rPr lang="ru-RU" sz="2000" dirty="0" err="1" smtClean="0">
                <a:solidFill>
                  <a:schemeClr val="bg1"/>
                </a:solidFill>
              </a:rPr>
              <a:t>Розсіяні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скупчення</a:t>
            </a:r>
            <a:r>
              <a:rPr lang="ru-RU" sz="2000" dirty="0">
                <a:solidFill>
                  <a:schemeClr val="bg1"/>
                </a:solidFill>
              </a:rPr>
              <a:t> — </a:t>
            </a:r>
            <a:r>
              <a:rPr lang="ru-RU" sz="2000" dirty="0" err="1">
                <a:solidFill>
                  <a:schemeClr val="bg1"/>
                </a:solidFill>
              </a:rPr>
              <a:t>інший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клас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зоряних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скупчень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зоряна</a:t>
            </a:r>
            <a:r>
              <a:rPr lang="ru-RU" sz="2000" dirty="0">
                <a:solidFill>
                  <a:schemeClr val="bg1"/>
                </a:solidFill>
              </a:rPr>
              <a:t> система, </a:t>
            </a:r>
            <a:r>
              <a:rPr lang="ru-RU" sz="2000" dirty="0" err="1">
                <a:solidFill>
                  <a:schemeClr val="bg1"/>
                </a:solidFill>
              </a:rPr>
              <a:t>компоненти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якої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розташовуються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досить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великій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відстані</a:t>
            </a:r>
            <a:r>
              <a:rPr lang="ru-RU" sz="2000" dirty="0">
                <a:solidFill>
                  <a:schemeClr val="bg1"/>
                </a:solidFill>
              </a:rPr>
              <a:t> один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одного. </a:t>
            </a:r>
            <a:r>
              <a:rPr lang="ru-RU" sz="2000" dirty="0" err="1">
                <a:solidFill>
                  <a:schemeClr val="bg1"/>
                </a:solidFill>
              </a:rPr>
              <a:t>Цим</a:t>
            </a:r>
            <a:r>
              <a:rPr lang="ru-RU" sz="2000" dirty="0">
                <a:solidFill>
                  <a:schemeClr val="bg1"/>
                </a:solidFill>
              </a:rPr>
              <a:t> вона </a:t>
            </a:r>
            <a:r>
              <a:rPr lang="ru-RU" sz="2000" dirty="0" err="1">
                <a:solidFill>
                  <a:schemeClr val="bg1"/>
                </a:solidFill>
              </a:rPr>
              <a:t>відрізняється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кульових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скупчень</a:t>
            </a:r>
            <a:r>
              <a:rPr lang="ru-RU" sz="2000" dirty="0">
                <a:solidFill>
                  <a:schemeClr val="bg1"/>
                </a:solidFill>
              </a:rPr>
              <a:t>, де </a:t>
            </a:r>
            <a:r>
              <a:rPr lang="ru-RU" sz="2000" dirty="0" err="1">
                <a:solidFill>
                  <a:schemeClr val="bg1"/>
                </a:solidFill>
              </a:rPr>
              <a:t>концентрація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більша</a:t>
            </a:r>
            <a:r>
              <a:rPr lang="ru-RU" sz="2000" dirty="0">
                <a:solidFill>
                  <a:schemeClr val="bg1"/>
                </a:solidFill>
              </a:rPr>
              <a:t>. З </a:t>
            </a:r>
            <a:r>
              <a:rPr lang="ru-RU" sz="2000" dirty="0" err="1">
                <a:solidFill>
                  <a:schemeClr val="bg1"/>
                </a:solidFill>
              </a:rPr>
              <a:t>цієї</a:t>
            </a:r>
            <a:r>
              <a:rPr lang="ru-RU" sz="2000" dirty="0">
                <a:solidFill>
                  <a:schemeClr val="bg1"/>
                </a:solidFill>
              </a:rPr>
              <a:t> причини </a:t>
            </a:r>
            <a:r>
              <a:rPr lang="ru-RU" sz="2000" dirty="0" err="1">
                <a:solidFill>
                  <a:schemeClr val="bg1"/>
                </a:solidFill>
              </a:rPr>
              <a:t>розсіяні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скупчення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дуже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важко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виявляти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вивчати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Якщо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зорі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перебувають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однаковій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відстані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спостерігача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рухаються</a:t>
            </a:r>
            <a:r>
              <a:rPr lang="ru-RU" sz="2000" dirty="0">
                <a:solidFill>
                  <a:schemeClr val="bg1"/>
                </a:solidFill>
              </a:rPr>
              <a:t> в одному </a:t>
            </a:r>
            <a:r>
              <a:rPr lang="ru-RU" sz="2000" dirty="0" err="1">
                <a:solidFill>
                  <a:schemeClr val="bg1"/>
                </a:solidFill>
              </a:rPr>
              <a:t>напрямку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підстави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припускати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вони </a:t>
            </a:r>
            <a:r>
              <a:rPr lang="ru-RU" sz="2000" dirty="0" err="1">
                <a:solidFill>
                  <a:schemeClr val="bg1"/>
                </a:solidFill>
              </a:rPr>
              <a:t>входять</a:t>
            </a:r>
            <a:r>
              <a:rPr lang="ru-RU" sz="2000" dirty="0">
                <a:solidFill>
                  <a:schemeClr val="bg1"/>
                </a:solidFill>
              </a:rPr>
              <a:t> до </a:t>
            </a:r>
            <a:r>
              <a:rPr lang="ru-RU" sz="2000" dirty="0" err="1">
                <a:solidFill>
                  <a:schemeClr val="bg1"/>
                </a:solidFill>
              </a:rPr>
              <a:t>розсіяного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скупчення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</a:t>
            </a:r>
            <a:r>
              <a:rPr lang="ru-RU" sz="2000" dirty="0" err="1" smtClean="0">
                <a:solidFill>
                  <a:schemeClr val="bg1"/>
                </a:solidFill>
              </a:rPr>
              <a:t>Найвідоміші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представники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цього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класу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скупчень</a:t>
            </a:r>
            <a:r>
              <a:rPr lang="ru-RU" sz="2000" dirty="0">
                <a:solidFill>
                  <a:schemeClr val="bg1"/>
                </a:solidFill>
              </a:rPr>
              <a:t> — </a:t>
            </a:r>
            <a:r>
              <a:rPr lang="ru-RU" sz="2000" dirty="0" err="1">
                <a:solidFill>
                  <a:schemeClr val="bg1"/>
                </a:solidFill>
              </a:rPr>
              <a:t>Плеяди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 err="1">
                <a:solidFill>
                  <a:schemeClr val="bg1"/>
                </a:solidFill>
              </a:rPr>
              <a:t>Гіади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розташрвані</a:t>
            </a:r>
            <a:r>
              <a:rPr lang="ru-RU" sz="2000" dirty="0">
                <a:solidFill>
                  <a:schemeClr val="bg1"/>
                </a:solidFill>
              </a:rPr>
              <a:t> в </a:t>
            </a:r>
            <a:r>
              <a:rPr lang="ru-RU" sz="2000" dirty="0" err="1">
                <a:solidFill>
                  <a:schemeClr val="bg1"/>
                </a:solidFill>
              </a:rPr>
              <a:t>сузір'ї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Тільця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242</TotalTime>
  <Words>156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Зорі</vt:lpstr>
      <vt:lpstr>Зірка</vt:lpstr>
      <vt:lpstr>Зоряні величини</vt:lpstr>
      <vt:lpstr>Одиниці виміру</vt:lpstr>
      <vt:lpstr>Зоряні системи</vt:lpstr>
      <vt:lpstr>Подвійна зоря</vt:lpstr>
      <vt:lpstr>Зоряні скупчення</vt:lpstr>
      <vt:lpstr>  Кулясті скупчення</vt:lpstr>
      <vt:lpstr>Розсіяне скупчення</vt:lpstr>
      <vt:lpstr>Змінні зорі</vt:lpstr>
      <vt:lpstr>Зорі типу Т Тельця</vt:lpstr>
      <vt:lpstr>Білі карлики</vt:lpstr>
      <vt:lpstr>Червоні гіганти</vt:lpstr>
      <vt:lpstr>Наднові зорі</vt:lpstr>
      <vt:lpstr>Нейтронні зорі</vt:lpstr>
      <vt:lpstr>Пульсари </vt:lpstr>
      <vt:lpstr>Чорні діри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ДЕТКИ</dc:creator>
  <cp:lastModifiedBy>ДЕТКИ</cp:lastModifiedBy>
  <cp:revision>26</cp:revision>
  <dcterms:created xsi:type="dcterms:W3CDTF">2013-10-19T15:51:50Z</dcterms:created>
  <dcterms:modified xsi:type="dcterms:W3CDTF">2013-10-20T16:05:06Z</dcterms:modified>
</cp:coreProperties>
</file>