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0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>
        <p:scale>
          <a:sx n="24" d="100"/>
          <a:sy n="24" d="100"/>
        </p:scale>
        <p:origin x="-2490" y="-12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12/16/2013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12/16/2013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12/16/2013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12/16/2013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art-космос-вселенная-туманность-35667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1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8800" dirty="0"/>
              <a:t>Всесвіт</a:t>
            </a:r>
            <a:endParaRPr lang="ru-RU" sz="8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П</a:t>
            </a:r>
            <a:r>
              <a:rPr lang="uk-UA" dirty="0" smtClean="0"/>
              <a:t>ІДГОТУВАВ:</a:t>
            </a:r>
            <a:br>
              <a:rPr lang="uk-UA" dirty="0" smtClean="0"/>
            </a:br>
            <a:r>
              <a:rPr lang="uk-UA" dirty="0" smtClean="0"/>
              <a:t>УЧЕНЬ 11-А КЛАСУ</a:t>
            </a:r>
            <a:br>
              <a:rPr lang="uk-UA" dirty="0" smtClean="0"/>
            </a:br>
            <a:r>
              <a:rPr lang="uk-UA" dirty="0" smtClean="0"/>
              <a:t>Юрченко </a:t>
            </a:r>
            <a:r>
              <a:rPr lang="uk-UA" dirty="0" err="1" smtClean="0"/>
              <a:t>олександр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1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410498_kosmos_vselennaya_zemlya_galaktika_1680x1050_(www.GdeFon.ru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61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Спостереження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532238"/>
            <a:ext cx="10330249" cy="4716161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Інформація</a:t>
            </a:r>
            <a:r>
              <a:rPr lang="ru-RU" dirty="0"/>
              <a:t>, </a:t>
            </a:r>
            <a:r>
              <a:rPr lang="ru-RU" dirty="0" err="1"/>
              <a:t>якою</a:t>
            </a:r>
            <a:r>
              <a:rPr lang="ru-RU" dirty="0"/>
              <a:t> </a:t>
            </a:r>
            <a:r>
              <a:rPr lang="ru-RU" dirty="0" err="1"/>
              <a:t>володіє</a:t>
            </a:r>
            <a:r>
              <a:rPr lang="ru-RU" dirty="0"/>
              <a:t> </a:t>
            </a:r>
            <a:r>
              <a:rPr lang="ru-RU" dirty="0" err="1"/>
              <a:t>людство</a:t>
            </a:r>
            <a:r>
              <a:rPr lang="ru-RU" dirty="0"/>
              <a:t> про </a:t>
            </a:r>
            <a:r>
              <a:rPr lang="ru-RU" dirty="0" err="1"/>
              <a:t>Всесвіт</a:t>
            </a:r>
            <a:r>
              <a:rPr lang="ru-RU" dirty="0"/>
              <a:t> як про </a:t>
            </a:r>
            <a:r>
              <a:rPr lang="ru-RU" dirty="0" err="1"/>
              <a:t>єдине</a:t>
            </a:r>
            <a:r>
              <a:rPr lang="ru-RU" dirty="0"/>
              <a:t> </a:t>
            </a:r>
            <a:r>
              <a:rPr lang="ru-RU" dirty="0" err="1"/>
              <a:t>ціле</a:t>
            </a:r>
            <a:r>
              <a:rPr lang="ru-RU" dirty="0"/>
              <a:t> — результат </a:t>
            </a:r>
            <a:r>
              <a:rPr lang="ru-RU" dirty="0" err="1"/>
              <a:t>астрономічних</a:t>
            </a:r>
            <a:r>
              <a:rPr lang="ru-RU" dirty="0"/>
              <a:t> </a:t>
            </a:r>
            <a:r>
              <a:rPr lang="ru-RU" dirty="0" err="1"/>
              <a:t>спостережень</a:t>
            </a:r>
            <a:r>
              <a:rPr lang="ru-RU" dirty="0"/>
              <a:t>. І </a:t>
            </a:r>
            <a:r>
              <a:rPr lang="ru-RU" dirty="0" err="1"/>
              <a:t>якщо</a:t>
            </a:r>
            <a:r>
              <a:rPr lang="ru-RU" dirty="0"/>
              <a:t> у </a:t>
            </a:r>
            <a:r>
              <a:rPr lang="ru-RU" dirty="0" err="1"/>
              <a:t>більшості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наук </a:t>
            </a:r>
            <a:r>
              <a:rPr lang="ru-RU" dirty="0" err="1"/>
              <a:t>різноманітність</a:t>
            </a:r>
            <a:r>
              <a:rPr lang="ru-RU" dirty="0"/>
              <a:t> </a:t>
            </a:r>
            <a:r>
              <a:rPr lang="ru-RU" dirty="0" err="1"/>
              <a:t>джерел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 </a:t>
            </a:r>
            <a:r>
              <a:rPr lang="ru-RU" dirty="0" err="1"/>
              <a:t>нічим</a:t>
            </a:r>
            <a:r>
              <a:rPr lang="ru-RU" dirty="0"/>
              <a:t> не </a:t>
            </a:r>
            <a:r>
              <a:rPr lang="ru-RU" dirty="0" err="1"/>
              <a:t>обмежена</a:t>
            </a:r>
            <a:r>
              <a:rPr lang="ru-RU" dirty="0"/>
              <a:t>, то в </a:t>
            </a:r>
            <a:r>
              <a:rPr lang="ru-RU" dirty="0" err="1"/>
              <a:t>астрономів</a:t>
            </a:r>
            <a:r>
              <a:rPr lang="ru-RU" dirty="0"/>
              <a:t>, у </a:t>
            </a:r>
            <a:r>
              <a:rPr lang="ru-RU" dirty="0" err="1"/>
              <a:t>переважній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випадків</a:t>
            </a:r>
            <a:r>
              <a:rPr lang="ru-RU" dirty="0"/>
              <a:t>, </a:t>
            </a:r>
            <a:r>
              <a:rPr lang="ru-RU" dirty="0" err="1"/>
              <a:t>воно</a:t>
            </a:r>
            <a:r>
              <a:rPr lang="ru-RU" dirty="0"/>
              <a:t> </a:t>
            </a:r>
            <a:r>
              <a:rPr lang="ru-RU" dirty="0" err="1"/>
              <a:t>одне</a:t>
            </a:r>
            <a:r>
              <a:rPr lang="ru-RU" dirty="0"/>
              <a:t> — </a:t>
            </a:r>
            <a:r>
              <a:rPr lang="ru-RU" dirty="0" err="1"/>
              <a:t>електромагнітне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.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спостережених</a:t>
            </a:r>
            <a:r>
              <a:rPr lang="ru-RU" dirty="0"/>
              <a:t> і </a:t>
            </a:r>
            <a:r>
              <a:rPr lang="ru-RU" dirty="0" err="1"/>
              <a:t>спостережуваних</a:t>
            </a:r>
            <a:r>
              <a:rPr lang="ru-RU" dirty="0"/>
              <a:t> </a:t>
            </a:r>
            <a:r>
              <a:rPr lang="ru-RU" dirty="0" err="1"/>
              <a:t>властивостей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невелика </a:t>
            </a:r>
            <a:r>
              <a:rPr lang="ru-RU" dirty="0" err="1"/>
              <a:t>частка</a:t>
            </a:r>
            <a:r>
              <a:rPr lang="ru-RU" dirty="0"/>
              <a:t> </a:t>
            </a:r>
            <a:r>
              <a:rPr lang="ru-RU" dirty="0" err="1"/>
              <a:t>фактів</a:t>
            </a:r>
            <a:r>
              <a:rPr lang="ru-RU" dirty="0"/>
              <a:t> </a:t>
            </a:r>
            <a:r>
              <a:rPr lang="ru-RU" dirty="0" err="1"/>
              <a:t>інтерпретуються</a:t>
            </a:r>
            <a:r>
              <a:rPr lang="ru-RU" dirty="0"/>
              <a:t> однозначно. </a:t>
            </a:r>
            <a:r>
              <a:rPr lang="ru-RU" dirty="0" err="1"/>
              <a:t>Серед</a:t>
            </a:r>
            <a:r>
              <a:rPr lang="ru-RU" dirty="0"/>
              <a:t> них: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Найпоширеніший</a:t>
            </a:r>
            <a:r>
              <a:rPr lang="ru-RU" dirty="0"/>
              <a:t> </a:t>
            </a:r>
            <a:r>
              <a:rPr lang="ru-RU" dirty="0" err="1"/>
              <a:t>хімічний</a:t>
            </a:r>
            <a:r>
              <a:rPr lang="ru-RU" dirty="0"/>
              <a:t> </a:t>
            </a:r>
            <a:r>
              <a:rPr lang="ru-RU" dirty="0" err="1"/>
              <a:t>елемент</a:t>
            </a:r>
            <a:r>
              <a:rPr lang="ru-RU" dirty="0"/>
              <a:t> — </a:t>
            </a:r>
            <a:r>
              <a:rPr lang="ru-RU" dirty="0" err="1"/>
              <a:t>водень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Закон </a:t>
            </a:r>
            <a:r>
              <a:rPr lang="ru-RU" dirty="0" err="1"/>
              <a:t>Габбла</a:t>
            </a:r>
            <a:r>
              <a:rPr lang="ru-RU" dirty="0"/>
              <a:t> з </a:t>
            </a:r>
            <a:r>
              <a:rPr lang="ru-RU" dirty="0" err="1"/>
              <a:t>високим</a:t>
            </a:r>
            <a:r>
              <a:rPr lang="ru-RU" dirty="0"/>
              <a:t> </a:t>
            </a:r>
            <a:r>
              <a:rPr lang="ru-RU" dirty="0" err="1"/>
              <a:t>ступенем</a:t>
            </a:r>
            <a:r>
              <a:rPr lang="ru-RU" dirty="0"/>
              <a:t> </a:t>
            </a:r>
            <a:r>
              <a:rPr lang="ru-RU" dirty="0" err="1"/>
              <a:t>точності</a:t>
            </a:r>
            <a:r>
              <a:rPr lang="ru-RU" dirty="0"/>
              <a:t> </a:t>
            </a:r>
            <a:r>
              <a:rPr lang="ru-RU" dirty="0" err="1"/>
              <a:t>лінійний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en-US" dirty="0"/>
              <a:t>z ~ 0,1.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Реліктове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 </a:t>
            </a:r>
            <a:r>
              <a:rPr lang="ru-RU" dirty="0" err="1"/>
              <a:t>флуктує</a:t>
            </a:r>
            <a:r>
              <a:rPr lang="ru-RU" dirty="0"/>
              <a:t> на масштабах четвертого порядку </a:t>
            </a:r>
            <a:r>
              <a:rPr lang="ru-RU" dirty="0" err="1"/>
              <a:t>мализни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Температура </a:t>
            </a:r>
            <a:r>
              <a:rPr lang="ru-RU" dirty="0" err="1"/>
              <a:t>реліктового</a:t>
            </a:r>
            <a:r>
              <a:rPr lang="ru-RU" dirty="0"/>
              <a:t> фону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en-US" dirty="0"/>
              <a:t>z.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Наявність</a:t>
            </a:r>
            <a:r>
              <a:rPr lang="ru-RU" dirty="0"/>
              <a:t> </a:t>
            </a:r>
            <a:r>
              <a:rPr lang="en-US" dirty="0"/>
              <a:t>L</a:t>
            </a:r>
            <a:r>
              <a:rPr lang="el-GR" dirty="0"/>
              <a:t>α-</a:t>
            </a:r>
            <a:r>
              <a:rPr lang="ru-RU" dirty="0" err="1"/>
              <a:t>лісу</a:t>
            </a:r>
            <a:r>
              <a:rPr lang="ru-RU" dirty="0"/>
              <a:t> у спектрах далеких </a:t>
            </a:r>
            <a:r>
              <a:rPr lang="ru-RU" dirty="0" err="1"/>
              <a:t>об'єктів</a:t>
            </a:r>
            <a:r>
              <a:rPr lang="ru-RU" dirty="0"/>
              <a:t> (</a:t>
            </a:r>
            <a:r>
              <a:rPr lang="ru-RU" dirty="0" err="1"/>
              <a:t>квазарів</a:t>
            </a:r>
            <a:r>
              <a:rPr lang="ru-RU" dirty="0"/>
              <a:t>) з </a:t>
            </a:r>
            <a:r>
              <a:rPr lang="en-US" dirty="0"/>
              <a:t>z&gt;6.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Наявність</a:t>
            </a:r>
            <a:r>
              <a:rPr lang="ru-RU" dirty="0"/>
              <a:t> </a:t>
            </a:r>
            <a:r>
              <a:rPr lang="ru-RU" dirty="0" err="1"/>
              <a:t>сильної</a:t>
            </a:r>
            <a:r>
              <a:rPr lang="ru-RU" dirty="0"/>
              <a:t> </a:t>
            </a:r>
            <a:r>
              <a:rPr lang="ru-RU" dirty="0" err="1"/>
              <a:t>неоднорідності</a:t>
            </a:r>
            <a:r>
              <a:rPr lang="ru-RU" dirty="0"/>
              <a:t> в </a:t>
            </a:r>
            <a:r>
              <a:rPr lang="ru-RU" dirty="0" err="1"/>
              <a:t>розподілі</a:t>
            </a:r>
            <a:r>
              <a:rPr lang="ru-RU" dirty="0"/>
              <a:t> галактик на масштабах &lt; 100 </a:t>
            </a:r>
            <a:r>
              <a:rPr lang="ru-RU" dirty="0" err="1"/>
              <a:t>Мпк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На 2011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зусилля</a:t>
            </a:r>
            <a:r>
              <a:rPr lang="ru-RU" dirty="0"/>
              <a:t> </a:t>
            </a:r>
            <a:r>
              <a:rPr lang="ru-RU" dirty="0" err="1"/>
              <a:t>астрономів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працюють</a:t>
            </a:r>
            <a:r>
              <a:rPr lang="ru-RU" dirty="0"/>
              <a:t> в </a:t>
            </a:r>
            <a:r>
              <a:rPr lang="ru-RU" dirty="0" err="1"/>
              <a:t>спостережувальній</a:t>
            </a:r>
            <a:r>
              <a:rPr lang="ru-RU" dirty="0"/>
              <a:t> </a:t>
            </a:r>
            <a:r>
              <a:rPr lang="ru-RU" dirty="0" err="1"/>
              <a:t>астрономії</a:t>
            </a:r>
            <a:r>
              <a:rPr lang="ru-RU" dirty="0"/>
              <a:t>, </a:t>
            </a:r>
            <a:r>
              <a:rPr lang="ru-RU" dirty="0" err="1"/>
              <a:t>спрямовуються</a:t>
            </a:r>
            <a:r>
              <a:rPr lang="ru-RU" dirty="0"/>
              <a:t> у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напрямках</a:t>
            </a:r>
            <a:r>
              <a:rPr lang="ru-RU" dirty="0"/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історія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ранніх</a:t>
            </a:r>
            <a:r>
              <a:rPr lang="ru-RU" dirty="0"/>
              <a:t> </a:t>
            </a:r>
            <a:r>
              <a:rPr lang="ru-RU" dirty="0" err="1"/>
              <a:t>етапів</a:t>
            </a:r>
            <a:r>
              <a:rPr lang="ru-RU" dirty="0"/>
              <a:t> до наших </a:t>
            </a:r>
            <a:r>
              <a:rPr lang="ru-RU" dirty="0" err="1"/>
              <a:t>днів</a:t>
            </a:r>
            <a:r>
              <a:rPr lang="ru-RU" dirty="0"/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космологічна</a:t>
            </a:r>
            <a:r>
              <a:rPr lang="ru-RU" dirty="0"/>
              <a:t> шкала </a:t>
            </a:r>
            <a:r>
              <a:rPr lang="ru-RU" dirty="0" err="1"/>
              <a:t>відстаней</a:t>
            </a:r>
            <a:r>
              <a:rPr lang="ru-RU" dirty="0"/>
              <a:t> і </a:t>
            </a:r>
            <a:r>
              <a:rPr lang="ru-RU" dirty="0" err="1"/>
              <a:t>пов'язане</a:t>
            </a:r>
            <a:r>
              <a:rPr lang="ru-RU" dirty="0"/>
              <a:t> з нею </a:t>
            </a:r>
            <a:r>
              <a:rPr lang="ru-RU" dirty="0" err="1"/>
              <a:t>явище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508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Bankoboev.Ru_kosmicheskaya_vselennaya_zvezdy_kosm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812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err="1"/>
              <a:t>Вивчення</a:t>
            </a:r>
            <a:r>
              <a:rPr lang="ru-RU" sz="4000" dirty="0"/>
              <a:t> </a:t>
            </a:r>
            <a:r>
              <a:rPr lang="ru-RU" sz="4000" dirty="0" err="1"/>
              <a:t>історії</a:t>
            </a:r>
            <a:r>
              <a:rPr lang="ru-RU" sz="4000" dirty="0"/>
              <a:t> </a:t>
            </a:r>
            <a:r>
              <a:rPr lang="ru-RU" sz="4000" dirty="0" err="1"/>
              <a:t>розвитку</a:t>
            </a:r>
            <a:r>
              <a:rPr lang="ru-RU" sz="4000" dirty="0"/>
              <a:t> </a:t>
            </a:r>
            <a:r>
              <a:rPr lang="ru-RU" sz="4000" dirty="0" err="1"/>
              <a:t>Всесвіту</a:t>
            </a:r>
            <a:r>
              <a:rPr lang="ru-RU" sz="4000" dirty="0"/>
              <a:t> і </a:t>
            </a:r>
            <a:r>
              <a:rPr lang="ru-RU" sz="4000" dirty="0" err="1"/>
              <a:t>його</a:t>
            </a:r>
            <a:r>
              <a:rPr lang="ru-RU" sz="4000" dirty="0"/>
              <a:t> </a:t>
            </a:r>
            <a:r>
              <a:rPr lang="ru-RU" sz="4000" dirty="0" err="1"/>
              <a:t>великомасштабної</a:t>
            </a:r>
            <a:r>
              <a:rPr lang="ru-RU" sz="4000" dirty="0"/>
              <a:t> </a:t>
            </a:r>
            <a:r>
              <a:rPr lang="ru-RU" sz="4000" dirty="0" err="1"/>
              <a:t>структури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6692" y="1952368"/>
            <a:ext cx="10379676" cy="4611611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Вкрай</a:t>
            </a:r>
            <a:r>
              <a:rPr lang="ru-RU" dirty="0"/>
              <a:t> </a:t>
            </a:r>
            <a:r>
              <a:rPr lang="ru-RU" dirty="0" err="1"/>
              <a:t>важкі</a:t>
            </a:r>
            <a:r>
              <a:rPr lang="ru-RU" dirty="0"/>
              <a:t> </a:t>
            </a:r>
            <a:r>
              <a:rPr lang="ru-RU" dirty="0" err="1"/>
              <a:t>завдання</a:t>
            </a:r>
            <a:r>
              <a:rPr lang="ru-RU" dirty="0"/>
              <a:t> — </a:t>
            </a:r>
            <a:r>
              <a:rPr lang="ru-RU" dirty="0" err="1"/>
              <a:t>вивчення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і проблема </a:t>
            </a:r>
            <a:r>
              <a:rPr lang="ru-RU" dirty="0" err="1"/>
              <a:t>виникнення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великомасштабної</a:t>
            </a:r>
            <a:r>
              <a:rPr lang="ru-RU" dirty="0"/>
              <a:t> </a:t>
            </a:r>
            <a:r>
              <a:rPr lang="ru-RU" dirty="0" err="1"/>
              <a:t>структури</a:t>
            </a:r>
            <a:r>
              <a:rPr lang="ru-RU" dirty="0"/>
              <a:t> — </a:t>
            </a:r>
            <a:r>
              <a:rPr lang="ru-RU" dirty="0" err="1"/>
              <a:t>одночасно</a:t>
            </a:r>
            <a:r>
              <a:rPr lang="ru-RU" dirty="0"/>
              <a:t> є </a:t>
            </a:r>
            <a:r>
              <a:rPr lang="ru-RU" dirty="0" err="1"/>
              <a:t>вкрай</a:t>
            </a:r>
            <a:r>
              <a:rPr lang="ru-RU" dirty="0"/>
              <a:t> </a:t>
            </a:r>
            <a:r>
              <a:rPr lang="ru-RU" dirty="0" err="1"/>
              <a:t>важливими</a:t>
            </a:r>
            <a:r>
              <a:rPr lang="ru-RU" dirty="0"/>
              <a:t> для </a:t>
            </a:r>
            <a:r>
              <a:rPr lang="ru-RU" dirty="0" err="1"/>
              <a:t>всієї</a:t>
            </a:r>
            <a:r>
              <a:rPr lang="ru-RU" dirty="0"/>
              <a:t> </a:t>
            </a:r>
            <a:r>
              <a:rPr lang="ru-RU" dirty="0" err="1"/>
              <a:t>астрофізики</a:t>
            </a:r>
            <a:r>
              <a:rPr lang="ru-RU" dirty="0"/>
              <a:t> в </a:t>
            </a:r>
            <a:r>
              <a:rPr lang="ru-RU" dirty="0" err="1"/>
              <a:t>цілому</a:t>
            </a:r>
            <a:r>
              <a:rPr lang="ru-RU" dirty="0"/>
              <a:t>: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вирішення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показати</a:t>
            </a:r>
            <a:r>
              <a:rPr lang="ru-RU" dirty="0"/>
              <a:t> </a:t>
            </a:r>
            <a:r>
              <a:rPr lang="ru-RU" dirty="0" err="1"/>
              <a:t>вірність</a:t>
            </a:r>
            <a:r>
              <a:rPr lang="ru-RU" dirty="0"/>
              <a:t> </a:t>
            </a:r>
            <a:r>
              <a:rPr lang="ru-RU" dirty="0" err="1"/>
              <a:t>розуміння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відбуваються</a:t>
            </a:r>
            <a:r>
              <a:rPr lang="ru-RU" dirty="0"/>
              <a:t> в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об'єктах</a:t>
            </a:r>
            <a:r>
              <a:rPr lang="ru-RU" dirty="0"/>
              <a:t> та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об'єднаннях</a:t>
            </a:r>
            <a:r>
              <a:rPr lang="ru-RU" dirty="0"/>
              <a:t> на </a:t>
            </a:r>
            <a:r>
              <a:rPr lang="ru-RU" dirty="0" err="1"/>
              <a:t>даний</a:t>
            </a:r>
            <a:r>
              <a:rPr lang="ru-RU" dirty="0"/>
              <a:t> момент.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/>
              <a:t>Складність</a:t>
            </a:r>
            <a:r>
              <a:rPr lang="ru-RU" dirty="0" smtClean="0"/>
              <a:t> </a:t>
            </a:r>
            <a:r>
              <a:rPr lang="ru-RU" dirty="0" err="1"/>
              <a:t>полягає</a:t>
            </a:r>
            <a:r>
              <a:rPr lang="ru-RU" dirty="0"/>
              <a:t> в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спостерігати</a:t>
            </a:r>
            <a:r>
              <a:rPr lang="ru-RU" dirty="0"/>
              <a:t> </a:t>
            </a:r>
            <a:r>
              <a:rPr lang="ru-RU" dirty="0" err="1"/>
              <a:t>об'єкти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народилися</a:t>
            </a:r>
            <a:r>
              <a:rPr lang="ru-RU" dirty="0"/>
              <a:t> в одну і ту ж </a:t>
            </a:r>
            <a:r>
              <a:rPr lang="ru-RU" dirty="0" err="1"/>
              <a:t>епоху</a:t>
            </a:r>
            <a:r>
              <a:rPr lang="ru-RU" dirty="0"/>
              <a:t>, але </a:t>
            </a:r>
            <a:r>
              <a:rPr lang="ru-RU" dirty="0" err="1"/>
              <a:t>різного</a:t>
            </a:r>
            <a:r>
              <a:rPr lang="ru-RU" dirty="0"/>
              <a:t> </a:t>
            </a:r>
            <a:r>
              <a:rPr lang="ru-RU" dirty="0" err="1"/>
              <a:t>віку</a:t>
            </a:r>
            <a:r>
              <a:rPr lang="ru-RU" dirty="0"/>
              <a:t>. Таким чином, з одного боку </a:t>
            </a:r>
            <a:r>
              <a:rPr lang="ru-RU" dirty="0" err="1"/>
              <a:t>виникає</a:t>
            </a:r>
            <a:r>
              <a:rPr lang="ru-RU" dirty="0"/>
              <a:t> потреба </a:t>
            </a:r>
            <a:r>
              <a:rPr lang="ru-RU" dirty="0" err="1"/>
              <a:t>спостерігати</a:t>
            </a:r>
            <a:r>
              <a:rPr lang="ru-RU" dirty="0"/>
              <a:t> </a:t>
            </a:r>
            <a:r>
              <a:rPr lang="ru-RU" dirty="0" err="1"/>
              <a:t>віддалені</a:t>
            </a:r>
            <a:r>
              <a:rPr lang="ru-RU" dirty="0"/>
              <a:t> </a:t>
            </a:r>
            <a:r>
              <a:rPr lang="ru-RU" dirty="0" err="1"/>
              <a:t>об'єкти</a:t>
            </a:r>
            <a:r>
              <a:rPr lang="ru-RU" dirty="0"/>
              <a:t>, </a:t>
            </a:r>
            <a:r>
              <a:rPr lang="ru-RU" dirty="0" err="1"/>
              <a:t>ослаблені</a:t>
            </a:r>
            <a:r>
              <a:rPr lang="ru-RU" dirty="0"/>
              <a:t> як </a:t>
            </a:r>
            <a:r>
              <a:rPr lang="ru-RU" dirty="0" err="1"/>
              <a:t>відстанню</a:t>
            </a:r>
            <a:r>
              <a:rPr lang="ru-RU" dirty="0"/>
              <a:t>, так і </a:t>
            </a:r>
            <a:r>
              <a:rPr lang="ru-RU" dirty="0" err="1"/>
              <a:t>тим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спектр разом з </a:t>
            </a:r>
            <a:r>
              <a:rPr lang="ru-RU" dirty="0" err="1"/>
              <a:t>вкрай</a:t>
            </a:r>
            <a:r>
              <a:rPr lang="ru-RU" dirty="0"/>
              <a:t> </a:t>
            </a:r>
            <a:r>
              <a:rPr lang="ru-RU" dirty="0" err="1"/>
              <a:t>важливою</a:t>
            </a:r>
            <a:r>
              <a:rPr lang="ru-RU" dirty="0"/>
              <a:t> </a:t>
            </a:r>
            <a:r>
              <a:rPr lang="ru-RU" dirty="0" err="1"/>
              <a:t>лінією</a:t>
            </a:r>
            <a:r>
              <a:rPr lang="ru-RU" dirty="0"/>
              <a:t> </a:t>
            </a:r>
            <a:r>
              <a:rPr lang="en-US" dirty="0"/>
              <a:t>L</a:t>
            </a:r>
            <a:r>
              <a:rPr lang="el-GR" dirty="0"/>
              <a:t>α </a:t>
            </a:r>
            <a:r>
              <a:rPr lang="ru-RU" dirty="0"/>
              <a:t>через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зміщується</a:t>
            </a:r>
            <a:r>
              <a:rPr lang="ru-RU" dirty="0"/>
              <a:t> в </a:t>
            </a:r>
            <a:r>
              <a:rPr lang="ru-RU" dirty="0" err="1"/>
              <a:t>інфрачервоний</a:t>
            </a:r>
            <a:r>
              <a:rPr lang="ru-RU" dirty="0"/>
              <a:t> </a:t>
            </a:r>
            <a:r>
              <a:rPr lang="ru-RU" dirty="0" err="1"/>
              <a:t>діапазон</a:t>
            </a:r>
            <a:r>
              <a:rPr lang="ru-RU" dirty="0"/>
              <a:t>, </a:t>
            </a:r>
            <a:r>
              <a:rPr lang="ru-RU" dirty="0" err="1"/>
              <a:t>спостереження</a:t>
            </a:r>
            <a:r>
              <a:rPr lang="ru-RU" dirty="0"/>
              <a:t> в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пов'язані</a:t>
            </a:r>
            <a:r>
              <a:rPr lang="ru-RU" dirty="0"/>
              <a:t> з великими </a:t>
            </a:r>
            <a:r>
              <a:rPr lang="ru-RU" dirty="0" err="1"/>
              <a:t>технічними</a:t>
            </a:r>
            <a:r>
              <a:rPr lang="ru-RU" dirty="0"/>
              <a:t> </a:t>
            </a:r>
            <a:r>
              <a:rPr lang="ru-RU" dirty="0" err="1"/>
              <a:t>труднощами</a:t>
            </a:r>
            <a:r>
              <a:rPr lang="ru-RU" dirty="0"/>
              <a:t>. З </a:t>
            </a:r>
            <a:r>
              <a:rPr lang="ru-RU" dirty="0" err="1"/>
              <a:t>іншого</a:t>
            </a:r>
            <a:r>
              <a:rPr lang="ru-RU" dirty="0"/>
              <a:t> боку в </a:t>
            </a:r>
            <a:r>
              <a:rPr lang="ru-RU" dirty="0" err="1"/>
              <a:t>найближчих</a:t>
            </a:r>
            <a:r>
              <a:rPr lang="ru-RU" dirty="0"/>
              <a:t> </a:t>
            </a:r>
            <a:r>
              <a:rPr lang="ru-RU" dirty="0" err="1"/>
              <a:t>околицях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спостерігати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старі</a:t>
            </a:r>
            <a:r>
              <a:rPr lang="ru-RU" dirty="0"/>
              <a:t> </a:t>
            </a:r>
            <a:r>
              <a:rPr lang="ru-RU" dirty="0" err="1"/>
              <a:t>об'єкти</a:t>
            </a:r>
            <a:r>
              <a:rPr lang="ru-RU" dirty="0"/>
              <a:t>, </a:t>
            </a:r>
            <a:r>
              <a:rPr lang="ru-RU" dirty="0" err="1"/>
              <a:t>пік</a:t>
            </a:r>
            <a:r>
              <a:rPr lang="ru-RU" dirty="0"/>
              <a:t> </a:t>
            </a:r>
            <a:r>
              <a:rPr lang="ru-RU" dirty="0" err="1"/>
              <a:t>світності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минув і зараз вони, з </a:t>
            </a:r>
            <a:r>
              <a:rPr lang="ru-RU" dirty="0" err="1"/>
              <a:t>різних</a:t>
            </a:r>
            <a:r>
              <a:rPr lang="ru-RU" dirty="0"/>
              <a:t> причин </a:t>
            </a:r>
            <a:r>
              <a:rPr lang="ru-RU" dirty="0" err="1"/>
              <a:t>втративши</a:t>
            </a:r>
            <a:r>
              <a:rPr lang="ru-RU" dirty="0"/>
              <a:t> </a:t>
            </a:r>
            <a:r>
              <a:rPr lang="ru-RU" dirty="0" err="1"/>
              <a:t>основне</a:t>
            </a:r>
            <a:r>
              <a:rPr lang="ru-RU" dirty="0"/>
              <a:t> </a:t>
            </a:r>
            <a:r>
              <a:rPr lang="ru-RU" dirty="0" err="1"/>
              <a:t>джерело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,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світити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мізерним</a:t>
            </a:r>
            <a:r>
              <a:rPr lang="ru-RU" dirty="0"/>
              <a:t> старим запасам. </a:t>
            </a:r>
            <a:r>
              <a:rPr lang="ru-RU" dirty="0" err="1"/>
              <a:t>Іншими</a:t>
            </a:r>
            <a:r>
              <a:rPr lang="ru-RU" dirty="0"/>
              <a:t> словами доводиться </a:t>
            </a:r>
            <a:r>
              <a:rPr lang="ru-RU" dirty="0" err="1"/>
              <a:t>спостерігати</a:t>
            </a:r>
            <a:r>
              <a:rPr lang="ru-RU" dirty="0"/>
              <a:t> </a:t>
            </a:r>
            <a:r>
              <a:rPr lang="ru-RU" dirty="0" err="1"/>
              <a:t>слабкі</a:t>
            </a:r>
            <a:r>
              <a:rPr lang="ru-RU" dirty="0"/>
              <a:t> </a:t>
            </a:r>
            <a:r>
              <a:rPr lang="ru-RU" dirty="0" err="1"/>
              <a:t>об'єкти</a:t>
            </a:r>
            <a:r>
              <a:rPr lang="ru-RU" dirty="0"/>
              <a:t>. У той же час </a:t>
            </a:r>
            <a:r>
              <a:rPr lang="ru-RU" dirty="0" err="1"/>
              <a:t>необхідна</a:t>
            </a:r>
            <a:r>
              <a:rPr lang="ru-RU" dirty="0"/>
              <a:t> </a:t>
            </a:r>
            <a:r>
              <a:rPr lang="ru-RU" dirty="0" err="1"/>
              <a:t>масовість</a:t>
            </a:r>
            <a:r>
              <a:rPr lang="ru-RU" dirty="0"/>
              <a:t> </a:t>
            </a:r>
            <a:r>
              <a:rPr lang="ru-RU" dirty="0" err="1"/>
              <a:t>спостережень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виключити</a:t>
            </a:r>
            <a:r>
              <a:rPr lang="ru-RU" dirty="0"/>
              <a:t> </a:t>
            </a:r>
            <a:r>
              <a:rPr lang="ru-RU" dirty="0" err="1"/>
              <a:t>ефекти</a:t>
            </a:r>
            <a:r>
              <a:rPr lang="ru-RU" dirty="0"/>
              <a:t> </a:t>
            </a:r>
            <a:r>
              <a:rPr lang="ru-RU" dirty="0" err="1"/>
              <a:t>селекції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З </a:t>
            </a:r>
            <a:r>
              <a:rPr lang="ru-RU" dirty="0" err="1"/>
              <a:t>технічної</a:t>
            </a:r>
            <a:r>
              <a:rPr lang="ru-RU" dirty="0"/>
              <a:t> точки </a:t>
            </a:r>
            <a:r>
              <a:rPr lang="ru-RU" dirty="0" err="1"/>
              <a:t>зору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 — </a:t>
            </a:r>
            <a:r>
              <a:rPr lang="ru-RU" dirty="0" err="1"/>
              <a:t>будівництво</a:t>
            </a:r>
            <a:r>
              <a:rPr lang="ru-RU" dirty="0"/>
              <a:t> великих </a:t>
            </a:r>
            <a:r>
              <a:rPr lang="ru-RU" dirty="0" err="1"/>
              <a:t>телескопів</a:t>
            </a:r>
            <a:r>
              <a:rPr lang="ru-RU" dirty="0"/>
              <a:t>. </a:t>
            </a:r>
            <a:r>
              <a:rPr lang="ru-RU" dirty="0" err="1"/>
              <a:t>Проте</a:t>
            </a:r>
            <a:r>
              <a:rPr lang="ru-RU" dirty="0"/>
              <a:t> у великого телескопу не </a:t>
            </a:r>
            <a:r>
              <a:rPr lang="ru-RU" dirty="0" err="1"/>
              <a:t>може</a:t>
            </a:r>
            <a:r>
              <a:rPr lang="ru-RU" dirty="0"/>
              <a:t> бути великого поля і, </a:t>
            </a:r>
            <a:r>
              <a:rPr lang="ru-RU" dirty="0" err="1"/>
              <a:t>отже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не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забезпечити</a:t>
            </a:r>
            <a:r>
              <a:rPr lang="ru-RU" dirty="0"/>
              <a:t> </a:t>
            </a:r>
            <a:r>
              <a:rPr lang="ru-RU" dirty="0" err="1"/>
              <a:t>масовість</a:t>
            </a:r>
            <a:r>
              <a:rPr lang="ru-RU" dirty="0"/>
              <a:t> </a:t>
            </a:r>
            <a:r>
              <a:rPr lang="ru-RU" dirty="0" err="1"/>
              <a:t>спостережень</a:t>
            </a:r>
            <a:r>
              <a:rPr lang="ru-RU" dirty="0"/>
              <a:t>. І </a:t>
            </a:r>
            <a:r>
              <a:rPr lang="ru-RU" dirty="0" err="1"/>
              <a:t>навпаки</a:t>
            </a:r>
            <a:r>
              <a:rPr lang="ru-RU" dirty="0"/>
              <a:t>: телескоп з широким полем не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забезпечити</a:t>
            </a:r>
            <a:r>
              <a:rPr lang="ru-RU" dirty="0"/>
              <a:t> </a:t>
            </a:r>
            <a:r>
              <a:rPr lang="ru-RU" dirty="0" err="1"/>
              <a:t>якісні</a:t>
            </a:r>
            <a:r>
              <a:rPr lang="ru-RU" dirty="0"/>
              <a:t> </a:t>
            </a:r>
            <a:r>
              <a:rPr lang="ru-RU" dirty="0" err="1"/>
              <a:t>спостереження</a:t>
            </a:r>
            <a:r>
              <a:rPr lang="ru-RU" dirty="0"/>
              <a:t> </a:t>
            </a:r>
            <a:r>
              <a:rPr lang="ru-RU" dirty="0" err="1"/>
              <a:t>слабких</a:t>
            </a:r>
            <a:r>
              <a:rPr lang="ru-RU" dirty="0"/>
              <a:t> </a:t>
            </a:r>
            <a:r>
              <a:rPr lang="ru-RU" dirty="0" err="1"/>
              <a:t>об'єктів</a:t>
            </a:r>
            <a:r>
              <a:rPr lang="ru-RU" dirty="0"/>
              <a:t>. Але є й </a:t>
            </a:r>
            <a:r>
              <a:rPr lang="ru-RU" dirty="0" err="1"/>
              <a:t>інший</a:t>
            </a:r>
            <a:r>
              <a:rPr lang="ru-RU" dirty="0"/>
              <a:t> шлях,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творчий</a:t>
            </a:r>
            <a:r>
              <a:rPr lang="ru-RU" dirty="0"/>
              <a:t>: </a:t>
            </a:r>
            <a:r>
              <a:rPr lang="ru-RU" dirty="0" err="1"/>
              <a:t>застосування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методик </a:t>
            </a:r>
            <a:r>
              <a:rPr lang="ru-RU" dirty="0" err="1"/>
              <a:t>аналізу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наявних</a:t>
            </a:r>
            <a:r>
              <a:rPr lang="ru-RU" dirty="0"/>
              <a:t> </a:t>
            </a:r>
            <a:r>
              <a:rPr lang="ru-RU" dirty="0" err="1"/>
              <a:t>даних</a:t>
            </a:r>
            <a:r>
              <a:rPr lang="ru-RU" dirty="0"/>
              <a:t>, </a:t>
            </a:r>
            <a:r>
              <a:rPr lang="ru-RU" dirty="0" err="1"/>
              <a:t>отриманих</a:t>
            </a:r>
            <a:r>
              <a:rPr lang="ru-RU" dirty="0"/>
              <a:t> з </a:t>
            </a:r>
            <a:r>
              <a:rPr lang="ru-RU" dirty="0" err="1"/>
              <a:t>використанням</a:t>
            </a:r>
            <a:r>
              <a:rPr lang="ru-RU" dirty="0"/>
              <a:t> </a:t>
            </a:r>
            <a:r>
              <a:rPr lang="ru-RU" dirty="0" err="1"/>
              <a:t>наявних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. </a:t>
            </a:r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застосовують</a:t>
            </a:r>
            <a:r>
              <a:rPr lang="ru-RU" dirty="0"/>
              <a:t> у </a:t>
            </a:r>
            <a:r>
              <a:rPr lang="ru-RU" dirty="0" err="1"/>
              <a:t>зв'язці</a:t>
            </a:r>
            <a:r>
              <a:rPr lang="ru-RU" dirty="0"/>
              <a:t>: за </a:t>
            </a:r>
            <a:r>
              <a:rPr lang="ru-RU" dirty="0" err="1"/>
              <a:t>допомогою</a:t>
            </a:r>
            <a:r>
              <a:rPr lang="ru-RU" dirty="0"/>
              <a:t> другого способу </a:t>
            </a:r>
            <a:r>
              <a:rPr lang="ru-RU" dirty="0" err="1"/>
              <a:t>намічають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 і </a:t>
            </a:r>
            <a:r>
              <a:rPr lang="ru-RU" dirty="0" err="1"/>
              <a:t>завдання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вирішуються</a:t>
            </a:r>
            <a:r>
              <a:rPr lang="ru-RU" dirty="0"/>
              <a:t> на </a:t>
            </a:r>
            <a:r>
              <a:rPr lang="ru-RU" dirty="0" err="1"/>
              <a:t>якісно</a:t>
            </a:r>
            <a:r>
              <a:rPr lang="ru-RU" dirty="0"/>
              <a:t> новому </a:t>
            </a:r>
            <a:r>
              <a:rPr lang="ru-RU" dirty="0" err="1"/>
              <a:t>рівні</a:t>
            </a:r>
            <a:r>
              <a:rPr lang="ru-RU" dirty="0"/>
              <a:t> з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кращих</a:t>
            </a:r>
            <a:r>
              <a:rPr lang="ru-RU" dirty="0"/>
              <a:t> </a:t>
            </a:r>
            <a:r>
              <a:rPr lang="ru-RU" dirty="0" err="1"/>
              <a:t>космічних</a:t>
            </a:r>
            <a:r>
              <a:rPr lang="ru-RU" dirty="0"/>
              <a:t> і </a:t>
            </a:r>
            <a:r>
              <a:rPr lang="ru-RU" dirty="0" err="1"/>
              <a:t>наземних</a:t>
            </a:r>
            <a:r>
              <a:rPr lang="ru-RU" dirty="0"/>
              <a:t> </a:t>
            </a:r>
            <a:r>
              <a:rPr lang="ru-RU" dirty="0" err="1"/>
              <a:t>телескопів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/>
              <a:t>Додаткову</a:t>
            </a:r>
            <a:r>
              <a:rPr lang="ru-RU" dirty="0" smtClean="0"/>
              <a:t> </a:t>
            </a:r>
            <a:r>
              <a:rPr lang="ru-RU" dirty="0" err="1"/>
              <a:t>складність</a:t>
            </a:r>
            <a:r>
              <a:rPr lang="ru-RU" dirty="0"/>
              <a:t> вносить і те, </a:t>
            </a:r>
            <a:r>
              <a:rPr lang="ru-RU" dirty="0" err="1"/>
              <a:t>що</a:t>
            </a:r>
            <a:r>
              <a:rPr lang="ru-RU" dirty="0"/>
              <a:t> разом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Всесвітом</a:t>
            </a:r>
            <a:r>
              <a:rPr lang="ru-RU" dirty="0"/>
              <a:t> </a:t>
            </a:r>
            <a:r>
              <a:rPr lang="ru-RU" dirty="0" err="1"/>
              <a:t>еволюціонують</a:t>
            </a:r>
            <a:r>
              <a:rPr lang="ru-RU" dirty="0"/>
              <a:t> і </a:t>
            </a:r>
            <a:r>
              <a:rPr lang="ru-RU" dirty="0" err="1"/>
              <a:t>об'єкти</a:t>
            </a:r>
            <a:r>
              <a:rPr lang="ru-RU" dirty="0"/>
              <a:t>,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ведуться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. А значить,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скластися</a:t>
            </a:r>
            <a:r>
              <a:rPr lang="ru-RU" dirty="0"/>
              <a:t> </a:t>
            </a:r>
            <a:r>
              <a:rPr lang="ru-RU" dirty="0" err="1"/>
              <a:t>ситуація</a:t>
            </a:r>
            <a:r>
              <a:rPr lang="ru-RU" dirty="0"/>
              <a:t>, коли </a:t>
            </a:r>
            <a:r>
              <a:rPr lang="ru-RU" dirty="0" err="1"/>
              <a:t>залежності</a:t>
            </a:r>
            <a:r>
              <a:rPr lang="ru-RU" dirty="0"/>
              <a:t>, </a:t>
            </a:r>
            <a:r>
              <a:rPr lang="ru-RU" dirty="0" err="1"/>
              <a:t>побудовані</a:t>
            </a:r>
            <a:r>
              <a:rPr lang="ru-RU" dirty="0"/>
              <a:t> на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сучасного</a:t>
            </a:r>
            <a:r>
              <a:rPr lang="ru-RU" dirty="0"/>
              <a:t> стану </a:t>
            </a:r>
            <a:r>
              <a:rPr lang="ru-RU" dirty="0" err="1"/>
              <a:t>об'єктів</a:t>
            </a:r>
            <a:r>
              <a:rPr lang="ru-RU" dirty="0"/>
              <a:t>, </a:t>
            </a:r>
            <a:r>
              <a:rPr lang="ru-RU" dirty="0" err="1"/>
              <a:t>перестануть</a:t>
            </a:r>
            <a:r>
              <a:rPr lang="ru-RU" dirty="0"/>
              <a:t> бути </a:t>
            </a:r>
            <a:r>
              <a:rPr lang="ru-RU" dirty="0" err="1"/>
              <a:t>адекватними</a:t>
            </a:r>
            <a:r>
              <a:rPr lang="ru-RU" dirty="0"/>
              <a:t>.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уникнути</a:t>
            </a:r>
            <a:r>
              <a:rPr lang="ru-RU" dirty="0"/>
              <a:t> </a:t>
            </a:r>
            <a:r>
              <a:rPr lang="ru-RU" dirty="0" err="1"/>
              <a:t>подібного</a:t>
            </a:r>
            <a:r>
              <a:rPr lang="ru-RU" dirty="0"/>
              <a:t>, </a:t>
            </a:r>
            <a:r>
              <a:rPr lang="ru-RU" dirty="0" err="1"/>
              <a:t>крім</a:t>
            </a:r>
            <a:r>
              <a:rPr lang="ru-RU" dirty="0"/>
              <a:t> самих </a:t>
            </a:r>
            <a:r>
              <a:rPr lang="ru-RU" dirty="0" err="1"/>
              <a:t>об'єктів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ретельно</a:t>
            </a:r>
            <a:r>
              <a:rPr lang="ru-RU" dirty="0"/>
              <a:t> </a:t>
            </a:r>
            <a:r>
              <a:rPr lang="ru-RU" dirty="0" err="1"/>
              <a:t>дослідити</a:t>
            </a:r>
            <a:r>
              <a:rPr lang="ru-RU" dirty="0"/>
              <a:t> і метод,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ми </a:t>
            </a:r>
            <a:r>
              <a:rPr lang="ru-RU" dirty="0" err="1"/>
              <a:t>хочемо</a:t>
            </a:r>
            <a:r>
              <a:rPr lang="ru-RU" dirty="0"/>
              <a:t> </a:t>
            </a:r>
            <a:r>
              <a:rPr lang="ru-RU" dirty="0" err="1"/>
              <a:t>вивчати</a:t>
            </a:r>
            <a:r>
              <a:rPr lang="ru-RU" dirty="0"/>
              <a:t> </a:t>
            </a:r>
            <a:r>
              <a:rPr lang="ru-RU" dirty="0" err="1"/>
              <a:t>Всесвіт</a:t>
            </a:r>
            <a:r>
              <a:rPr lang="ru-RU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523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Magellanic_Clouds_―_Irregular_Dwarf_Galaxies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5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9511142" cy="3628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0260" y="1161536"/>
            <a:ext cx="10280822" cy="50868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3200" dirty="0" err="1"/>
              <a:t>Типовими</a:t>
            </a:r>
            <a:r>
              <a:rPr lang="ru-RU" sz="3200" dirty="0"/>
              <a:t> </a:t>
            </a:r>
            <a:r>
              <a:rPr lang="ru-RU" sz="3200" dirty="0" err="1"/>
              <a:t>об'єктами</a:t>
            </a:r>
            <a:r>
              <a:rPr lang="ru-RU" sz="3200" dirty="0"/>
              <a:t> </a:t>
            </a:r>
            <a:r>
              <a:rPr lang="ru-RU" sz="3200" dirty="0" err="1"/>
              <a:t>досліджень</a:t>
            </a:r>
            <a:r>
              <a:rPr lang="ru-RU" sz="3200" dirty="0"/>
              <a:t> в </a:t>
            </a:r>
            <a:r>
              <a:rPr lang="ru-RU" sz="3200" dirty="0" err="1"/>
              <a:t>космології</a:t>
            </a:r>
            <a:r>
              <a:rPr lang="ru-RU" sz="3200" dirty="0"/>
              <a:t> є</a:t>
            </a:r>
            <a:r>
              <a:rPr lang="ru-RU" sz="3200" dirty="0" smtClean="0"/>
              <a:t>:</a:t>
            </a:r>
          </a:p>
          <a:p>
            <a:pPr>
              <a:buFont typeface="Wingdings" panose="05000000000000000000" pitchFamily="2" charset="2"/>
              <a:buChar char="v"/>
            </a:pPr>
            <a:endParaRPr lang="ru-RU" sz="3200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Галактики;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Квазари</a:t>
            </a:r>
            <a:r>
              <a:rPr lang="ru-RU" dirty="0"/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Зоряні</a:t>
            </a:r>
            <a:r>
              <a:rPr lang="ru-RU" dirty="0"/>
              <a:t> </a:t>
            </a:r>
            <a:r>
              <a:rPr lang="ru-RU" dirty="0" err="1"/>
              <a:t>скупчення</a:t>
            </a:r>
            <a:r>
              <a:rPr lang="ru-RU" dirty="0"/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Гамма-</a:t>
            </a:r>
            <a:r>
              <a:rPr lang="ru-RU" dirty="0" err="1"/>
              <a:t>сплески</a:t>
            </a:r>
            <a:r>
              <a:rPr lang="ru-RU" dirty="0"/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Реліктове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Об'єкти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проеволюціонували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проеволюціонували</a:t>
            </a:r>
            <a:r>
              <a:rPr lang="ru-RU" dirty="0"/>
              <a:t> слабо (</a:t>
            </a:r>
            <a:r>
              <a:rPr lang="ru-RU" dirty="0" err="1"/>
              <a:t>сюди</a:t>
            </a:r>
            <a:r>
              <a:rPr lang="ru-RU" dirty="0"/>
              <a:t> </a:t>
            </a:r>
            <a:r>
              <a:rPr lang="ru-RU" dirty="0" err="1"/>
              <a:t>відносять</a:t>
            </a:r>
            <a:r>
              <a:rPr lang="ru-RU" dirty="0"/>
              <a:t> як галактики, так і </a:t>
            </a:r>
            <a:r>
              <a:rPr lang="ru-RU" dirty="0" err="1"/>
              <a:t>зірки</a:t>
            </a:r>
            <a:r>
              <a:rPr lang="ru-RU" dirty="0"/>
              <a:t>. Характерною </a:t>
            </a:r>
            <a:r>
              <a:rPr lang="ru-RU" dirty="0" err="1"/>
              <a:t>рисою</a:t>
            </a:r>
            <a:r>
              <a:rPr lang="ru-RU" dirty="0"/>
              <a:t> </a:t>
            </a:r>
            <a:r>
              <a:rPr lang="ru-RU" dirty="0" err="1"/>
              <a:t>даних</a:t>
            </a:r>
            <a:r>
              <a:rPr lang="ru-RU" dirty="0"/>
              <a:t> </a:t>
            </a:r>
            <a:r>
              <a:rPr lang="ru-RU" dirty="0" err="1"/>
              <a:t>об'єктів</a:t>
            </a:r>
            <a:r>
              <a:rPr lang="ru-RU" dirty="0"/>
              <a:t> є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низька</a:t>
            </a:r>
            <a:r>
              <a:rPr lang="ru-RU" dirty="0"/>
              <a:t> </a:t>
            </a:r>
            <a:r>
              <a:rPr lang="ru-RU" dirty="0" err="1"/>
              <a:t>металічність</a:t>
            </a:r>
            <a:r>
              <a:rPr lang="ru-RU" dirty="0"/>
              <a:t>. Вони в основному </a:t>
            </a:r>
            <a:r>
              <a:rPr lang="ru-RU" dirty="0" err="1"/>
              <a:t>складаються</a:t>
            </a:r>
            <a:r>
              <a:rPr lang="ru-RU" dirty="0"/>
              <a:t> з </a:t>
            </a:r>
            <a:r>
              <a:rPr lang="ru-RU" dirty="0" err="1"/>
              <a:t>тієї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, з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складалися</a:t>
            </a:r>
            <a:r>
              <a:rPr lang="ru-RU" dirty="0"/>
              <a:t> </a:t>
            </a:r>
            <a:r>
              <a:rPr lang="ru-RU" dirty="0" err="1"/>
              <a:t>найперші</a:t>
            </a:r>
            <a:r>
              <a:rPr lang="ru-RU" dirty="0"/>
              <a:t> </a:t>
            </a:r>
            <a:r>
              <a:rPr lang="ru-RU" dirty="0" err="1"/>
              <a:t>зірки</a:t>
            </a:r>
            <a:r>
              <a:rPr lang="ru-RU" dirty="0"/>
              <a:t> і галактики</a:t>
            </a:r>
            <a:r>
              <a:rPr lang="ru-RU" dirty="0" smtClean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043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415840_kosmos_zvezdy_skoplenie_2320x1332_(www.GdeFon.ru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9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Теоретична доля </a:t>
            </a:r>
            <a:r>
              <a:rPr lang="ru-RU" dirty="0" err="1"/>
              <a:t>Всесвіту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1635618"/>
            <a:ext cx="10215477" cy="496289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800" i="1" dirty="0" err="1" smtClean="0"/>
              <a:t>Сценарій</a:t>
            </a:r>
            <a:r>
              <a:rPr lang="ru-RU" sz="2800" i="1" dirty="0" smtClean="0"/>
              <a:t> великого </a:t>
            </a:r>
            <a:r>
              <a:rPr lang="ru-RU" sz="2800" i="1" dirty="0" err="1" smtClean="0"/>
              <a:t>розриву</a:t>
            </a:r>
            <a:endParaRPr lang="ru-RU" sz="2800" i="1" dirty="0" smtClean="0"/>
          </a:p>
          <a:p>
            <a:pPr marL="0" indent="0">
              <a:buNone/>
            </a:pPr>
            <a:r>
              <a:rPr lang="ru-RU" sz="2800" i="1" dirty="0"/>
              <a:t/>
            </a:r>
            <a:br>
              <a:rPr lang="ru-RU" sz="2800" i="1" dirty="0"/>
            </a:br>
            <a:r>
              <a:rPr lang="ru-RU" sz="2800" i="1" dirty="0" err="1"/>
              <a:t>Всесвіт</a:t>
            </a:r>
            <a:r>
              <a:rPr lang="ru-RU" sz="2800" i="1" dirty="0"/>
              <a:t> і в </a:t>
            </a:r>
            <a:r>
              <a:rPr lang="ru-RU" sz="2800" i="1" dirty="0" err="1"/>
              <a:t>наші</a:t>
            </a:r>
            <a:r>
              <a:rPr lang="ru-RU" sz="2800" i="1" dirty="0"/>
              <a:t> </a:t>
            </a:r>
            <a:r>
              <a:rPr lang="ru-RU" sz="2800" i="1" dirty="0" err="1"/>
              <a:t>дні</a:t>
            </a:r>
            <a:r>
              <a:rPr lang="ru-RU" sz="2800" i="1" dirty="0"/>
              <a:t> </a:t>
            </a:r>
            <a:r>
              <a:rPr lang="ru-RU" sz="2800" i="1" dirty="0" err="1"/>
              <a:t>продовжує</a:t>
            </a:r>
            <a:r>
              <a:rPr lang="ru-RU" sz="2800" i="1" dirty="0"/>
              <a:t> свою </a:t>
            </a:r>
            <a:r>
              <a:rPr lang="ru-RU" sz="2800" i="1" dirty="0" err="1"/>
              <a:t>еволюцію</a:t>
            </a:r>
            <a:r>
              <a:rPr lang="ru-RU" sz="2800" i="1" dirty="0"/>
              <a:t>, </a:t>
            </a:r>
            <a:r>
              <a:rPr lang="ru-RU" sz="2800" i="1" dirty="0" err="1"/>
              <a:t>оскільки</a:t>
            </a:r>
            <a:r>
              <a:rPr lang="ru-RU" sz="2800" i="1" dirty="0"/>
              <a:t> </a:t>
            </a:r>
            <a:r>
              <a:rPr lang="ru-RU" sz="2800" i="1" dirty="0" err="1"/>
              <a:t>еволюціонують</a:t>
            </a:r>
            <a:r>
              <a:rPr lang="ru-RU" sz="2800" i="1" dirty="0"/>
              <a:t> </a:t>
            </a:r>
            <a:r>
              <a:rPr lang="ru-RU" sz="2800" i="1" dirty="0" err="1"/>
              <a:t>його</a:t>
            </a:r>
            <a:r>
              <a:rPr lang="ru-RU" sz="2800" i="1" dirty="0"/>
              <a:t> </a:t>
            </a:r>
            <a:r>
              <a:rPr lang="ru-RU" sz="2800" i="1" dirty="0" err="1"/>
              <a:t>частини</a:t>
            </a:r>
            <a:r>
              <a:rPr lang="ru-RU" sz="2800" i="1" dirty="0"/>
              <a:t>. Час </a:t>
            </a:r>
            <a:r>
              <a:rPr lang="ru-RU" sz="2800" i="1" dirty="0" err="1"/>
              <a:t>цієї</a:t>
            </a:r>
            <a:r>
              <a:rPr lang="ru-RU" sz="2800" i="1" dirty="0"/>
              <a:t> </a:t>
            </a:r>
            <a:r>
              <a:rPr lang="ru-RU" sz="2800" i="1" dirty="0" err="1"/>
              <a:t>еволюції</a:t>
            </a:r>
            <a:r>
              <a:rPr lang="ru-RU" sz="2800" i="1" dirty="0"/>
              <a:t> для кожного типу </a:t>
            </a:r>
            <a:r>
              <a:rPr lang="ru-RU" sz="2800" i="1" dirty="0" err="1"/>
              <a:t>об'єктів</a:t>
            </a:r>
            <a:r>
              <a:rPr lang="ru-RU" sz="2800" i="1" dirty="0"/>
              <a:t> </a:t>
            </a:r>
            <a:r>
              <a:rPr lang="ru-RU" sz="2800" i="1" dirty="0" err="1"/>
              <a:t>відрізняється</a:t>
            </a:r>
            <a:r>
              <a:rPr lang="ru-RU" sz="2800" i="1" dirty="0"/>
              <a:t> </a:t>
            </a:r>
            <a:r>
              <a:rPr lang="ru-RU" sz="2800" i="1" dirty="0" err="1"/>
              <a:t>більше</a:t>
            </a:r>
            <a:r>
              <a:rPr lang="ru-RU" sz="2800" i="1" dirty="0"/>
              <a:t>, </a:t>
            </a:r>
            <a:r>
              <a:rPr lang="ru-RU" sz="2800" i="1" dirty="0" err="1"/>
              <a:t>ніж</a:t>
            </a:r>
            <a:r>
              <a:rPr lang="ru-RU" sz="2800" i="1" dirty="0"/>
              <a:t> на порядок. І коли </a:t>
            </a:r>
            <a:r>
              <a:rPr lang="ru-RU" sz="2800" i="1" dirty="0" err="1"/>
              <a:t>життя</a:t>
            </a:r>
            <a:r>
              <a:rPr lang="ru-RU" sz="2800" i="1" dirty="0"/>
              <a:t> </a:t>
            </a:r>
            <a:r>
              <a:rPr lang="ru-RU" sz="2800" i="1" dirty="0" err="1"/>
              <a:t>об'єктів</a:t>
            </a:r>
            <a:r>
              <a:rPr lang="ru-RU" sz="2800" i="1" dirty="0"/>
              <a:t> одного типу </a:t>
            </a:r>
            <a:r>
              <a:rPr lang="ru-RU" sz="2800" i="1" dirty="0" err="1"/>
              <a:t>закінчується</a:t>
            </a:r>
            <a:r>
              <a:rPr lang="ru-RU" sz="2800" i="1" dirty="0"/>
              <a:t>, то в </a:t>
            </a:r>
            <a:r>
              <a:rPr lang="ru-RU" sz="2800" i="1" dirty="0" err="1"/>
              <a:t>інших</a:t>
            </a:r>
            <a:r>
              <a:rPr lang="ru-RU" sz="2800" i="1" dirty="0"/>
              <a:t> усе </a:t>
            </a:r>
            <a:r>
              <a:rPr lang="ru-RU" sz="2800" i="1" dirty="0" err="1"/>
              <a:t>лише</a:t>
            </a:r>
            <a:r>
              <a:rPr lang="ru-RU" sz="2800" i="1" dirty="0"/>
              <a:t> </a:t>
            </a:r>
            <a:r>
              <a:rPr lang="ru-RU" sz="2800" i="1" dirty="0" err="1"/>
              <a:t>починається</a:t>
            </a:r>
            <a:r>
              <a:rPr lang="ru-RU" sz="2800" i="1" dirty="0"/>
              <a:t>. </a:t>
            </a:r>
            <a:r>
              <a:rPr lang="ru-RU" sz="2800" i="1" dirty="0" err="1"/>
              <a:t>Це</a:t>
            </a:r>
            <a:r>
              <a:rPr lang="ru-RU" sz="2800" i="1" dirty="0"/>
              <a:t> </a:t>
            </a:r>
            <a:r>
              <a:rPr lang="ru-RU" sz="2800" i="1" dirty="0" err="1"/>
              <a:t>дозволяє</a:t>
            </a:r>
            <a:r>
              <a:rPr lang="ru-RU" sz="2800" i="1" dirty="0"/>
              <a:t> розбити </a:t>
            </a:r>
            <a:r>
              <a:rPr lang="ru-RU" sz="2800" i="1" dirty="0" err="1"/>
              <a:t>еволюцію</a:t>
            </a:r>
            <a:r>
              <a:rPr lang="ru-RU" sz="2800" i="1" dirty="0"/>
              <a:t> </a:t>
            </a:r>
            <a:r>
              <a:rPr lang="ru-RU" sz="2800" i="1" dirty="0" err="1"/>
              <a:t>Всесвіту</a:t>
            </a:r>
            <a:r>
              <a:rPr lang="ru-RU" sz="2800" i="1" dirty="0"/>
              <a:t> на </a:t>
            </a:r>
            <a:r>
              <a:rPr lang="ru-RU" sz="2800" i="1" dirty="0" err="1"/>
              <a:t>епохи</a:t>
            </a:r>
            <a:r>
              <a:rPr lang="ru-RU" sz="2800" i="1" dirty="0"/>
              <a:t>. </a:t>
            </a:r>
            <a:r>
              <a:rPr lang="ru-RU" sz="2800" i="1" dirty="0" err="1"/>
              <a:t>Однак</a:t>
            </a:r>
            <a:r>
              <a:rPr lang="ru-RU" sz="2800" i="1" dirty="0"/>
              <a:t> </a:t>
            </a:r>
            <a:r>
              <a:rPr lang="ru-RU" sz="2800" i="1" dirty="0" err="1"/>
              <a:t>кінцевий</a:t>
            </a:r>
            <a:r>
              <a:rPr lang="ru-RU" sz="2800" i="1" dirty="0"/>
              <a:t> вид </a:t>
            </a:r>
            <a:r>
              <a:rPr lang="ru-RU" sz="2800" i="1" dirty="0" err="1"/>
              <a:t>еволюційного</a:t>
            </a:r>
            <a:r>
              <a:rPr lang="ru-RU" sz="2800" i="1" dirty="0"/>
              <a:t> </a:t>
            </a:r>
            <a:r>
              <a:rPr lang="ru-RU" sz="2800" i="1" dirty="0" err="1"/>
              <a:t>ланцюга</a:t>
            </a:r>
            <a:r>
              <a:rPr lang="ru-RU" sz="2800" i="1" dirty="0"/>
              <a:t> </a:t>
            </a:r>
            <a:r>
              <a:rPr lang="ru-RU" sz="2800" i="1" dirty="0" err="1"/>
              <a:t>залежить</a:t>
            </a:r>
            <a:r>
              <a:rPr lang="ru-RU" sz="2800" i="1" dirty="0"/>
              <a:t> </a:t>
            </a:r>
            <a:r>
              <a:rPr lang="ru-RU" sz="2800" i="1" dirty="0" err="1"/>
              <a:t>від</a:t>
            </a:r>
            <a:r>
              <a:rPr lang="ru-RU" sz="2800" i="1" dirty="0"/>
              <a:t> </a:t>
            </a:r>
            <a:r>
              <a:rPr lang="ru-RU" sz="2800" i="1" dirty="0" err="1"/>
              <a:t>швидкості</a:t>
            </a:r>
            <a:r>
              <a:rPr lang="ru-RU" sz="2800" i="1" dirty="0"/>
              <a:t> і </a:t>
            </a:r>
            <a:r>
              <a:rPr lang="ru-RU" sz="2800" i="1" dirty="0" err="1"/>
              <a:t>прискорення</a:t>
            </a:r>
            <a:r>
              <a:rPr lang="ru-RU" sz="2800" i="1" dirty="0"/>
              <a:t> </a:t>
            </a:r>
            <a:r>
              <a:rPr lang="ru-RU" sz="2800" i="1" dirty="0" err="1"/>
              <a:t>розширення</a:t>
            </a:r>
            <a:r>
              <a:rPr lang="ru-RU" sz="2800" i="1" dirty="0"/>
              <a:t>: при </a:t>
            </a:r>
            <a:r>
              <a:rPr lang="ru-RU" sz="2800" i="1" dirty="0" err="1"/>
              <a:t>рівномірній</a:t>
            </a:r>
            <a:r>
              <a:rPr lang="ru-RU" sz="2800" i="1" dirty="0"/>
              <a:t> </a:t>
            </a:r>
            <a:r>
              <a:rPr lang="ru-RU" sz="2800" i="1" dirty="0" err="1"/>
              <a:t>або</a:t>
            </a:r>
            <a:r>
              <a:rPr lang="ru-RU" sz="2800" i="1" dirty="0"/>
              <a:t> </a:t>
            </a:r>
            <a:r>
              <a:rPr lang="ru-RU" sz="2800" i="1" dirty="0" err="1"/>
              <a:t>майже</a:t>
            </a:r>
            <a:r>
              <a:rPr lang="ru-RU" sz="2800" i="1" dirty="0"/>
              <a:t> </a:t>
            </a:r>
            <a:r>
              <a:rPr lang="ru-RU" sz="2800" i="1" dirty="0" err="1"/>
              <a:t>рівномірній</a:t>
            </a:r>
            <a:r>
              <a:rPr lang="ru-RU" sz="2800" i="1" dirty="0"/>
              <a:t> </a:t>
            </a:r>
            <a:r>
              <a:rPr lang="ru-RU" sz="2800" i="1" dirty="0" err="1"/>
              <a:t>швидкості</a:t>
            </a:r>
            <a:r>
              <a:rPr lang="ru-RU" sz="2800" i="1" dirty="0"/>
              <a:t> </a:t>
            </a:r>
            <a:r>
              <a:rPr lang="ru-RU" sz="2800" i="1" dirty="0" err="1"/>
              <a:t>розширення</a:t>
            </a:r>
            <a:r>
              <a:rPr lang="ru-RU" sz="2800" i="1" dirty="0"/>
              <a:t> </a:t>
            </a:r>
            <a:r>
              <a:rPr lang="ru-RU" sz="2800" i="1" dirty="0" err="1"/>
              <a:t>будуть</a:t>
            </a:r>
            <a:r>
              <a:rPr lang="ru-RU" sz="2800" i="1" dirty="0"/>
              <a:t> </a:t>
            </a:r>
            <a:r>
              <a:rPr lang="ru-RU" sz="2800" i="1" dirty="0" err="1"/>
              <a:t>пройдені</a:t>
            </a:r>
            <a:r>
              <a:rPr lang="ru-RU" sz="2800" i="1" dirty="0"/>
              <a:t> </a:t>
            </a:r>
            <a:r>
              <a:rPr lang="ru-RU" sz="2800" i="1" dirty="0" err="1"/>
              <a:t>всі</a:t>
            </a:r>
            <a:r>
              <a:rPr lang="ru-RU" sz="2800" i="1" dirty="0"/>
              <a:t> </a:t>
            </a:r>
            <a:r>
              <a:rPr lang="ru-RU" sz="2800" i="1" dirty="0" err="1"/>
              <a:t>етапи</a:t>
            </a:r>
            <a:r>
              <a:rPr lang="ru-RU" sz="2800" i="1" dirty="0"/>
              <a:t> </a:t>
            </a:r>
            <a:r>
              <a:rPr lang="ru-RU" sz="2800" i="1" dirty="0" err="1"/>
              <a:t>еволюції</a:t>
            </a:r>
            <a:r>
              <a:rPr lang="ru-RU" sz="2800" i="1" dirty="0"/>
              <a:t> і </a:t>
            </a:r>
            <a:r>
              <a:rPr lang="ru-RU" sz="2800" i="1" dirty="0" err="1"/>
              <a:t>будуть</a:t>
            </a:r>
            <a:r>
              <a:rPr lang="ru-RU" sz="2800" i="1" dirty="0"/>
              <a:t> </a:t>
            </a:r>
            <a:r>
              <a:rPr lang="ru-RU" sz="2800" i="1" dirty="0" err="1"/>
              <a:t>вичерпані</a:t>
            </a:r>
            <a:r>
              <a:rPr lang="ru-RU" sz="2800" i="1" dirty="0"/>
              <a:t> </a:t>
            </a:r>
            <a:r>
              <a:rPr lang="ru-RU" sz="2800" i="1" dirty="0" err="1"/>
              <a:t>всі</a:t>
            </a:r>
            <a:r>
              <a:rPr lang="ru-RU" sz="2800" i="1" dirty="0"/>
              <a:t> запаси </a:t>
            </a:r>
            <a:r>
              <a:rPr lang="ru-RU" sz="2800" i="1" dirty="0" err="1"/>
              <a:t>енергії</a:t>
            </a:r>
            <a:r>
              <a:rPr lang="ru-RU" sz="2800" i="1" dirty="0"/>
              <a:t>. </a:t>
            </a:r>
            <a:r>
              <a:rPr lang="ru-RU" sz="2800" i="1" dirty="0" err="1"/>
              <a:t>Цей</a:t>
            </a:r>
            <a:r>
              <a:rPr lang="ru-RU" sz="2800" i="1" dirty="0"/>
              <a:t> </a:t>
            </a:r>
            <a:r>
              <a:rPr lang="ru-RU" sz="2800" i="1" dirty="0" err="1"/>
              <a:t>варіант</a:t>
            </a:r>
            <a:r>
              <a:rPr lang="ru-RU" sz="2800" i="1" dirty="0"/>
              <a:t> </a:t>
            </a:r>
            <a:r>
              <a:rPr lang="ru-RU" sz="2800" i="1" dirty="0" err="1"/>
              <a:t>розвитку</a:t>
            </a:r>
            <a:r>
              <a:rPr lang="ru-RU" sz="2800" i="1" dirty="0"/>
              <a:t> </a:t>
            </a:r>
            <a:r>
              <a:rPr lang="ru-RU" sz="2800" i="1" dirty="0" err="1"/>
              <a:t>називається</a:t>
            </a:r>
            <a:r>
              <a:rPr lang="ru-RU" sz="2800" i="1" dirty="0"/>
              <a:t> тепловою </a:t>
            </a:r>
            <a:r>
              <a:rPr lang="ru-RU" sz="2800" i="1" dirty="0" err="1"/>
              <a:t>смертю</a:t>
            </a:r>
            <a:r>
              <a:rPr lang="ru-RU" sz="2800" i="1" dirty="0"/>
              <a:t>.</a:t>
            </a:r>
          </a:p>
          <a:p>
            <a:pPr marL="0" indent="0">
              <a:buNone/>
            </a:pPr>
            <a:r>
              <a:rPr lang="ru-RU" sz="2800" i="1" dirty="0" err="1" smtClean="0"/>
              <a:t>Якщо</a:t>
            </a:r>
            <a:r>
              <a:rPr lang="ru-RU" sz="2800" i="1" dirty="0" smtClean="0"/>
              <a:t> </a:t>
            </a:r>
            <a:r>
              <a:rPr lang="ru-RU" sz="2800" i="1" dirty="0" err="1"/>
              <a:t>швидкість</a:t>
            </a:r>
            <a:r>
              <a:rPr lang="ru-RU" sz="2800" i="1" dirty="0"/>
              <a:t> буде все </a:t>
            </a:r>
            <a:r>
              <a:rPr lang="ru-RU" sz="2800" i="1" dirty="0" err="1"/>
              <a:t>наростати</a:t>
            </a:r>
            <a:r>
              <a:rPr lang="ru-RU" sz="2800" i="1" dirty="0"/>
              <a:t>, то, </a:t>
            </a:r>
            <a:r>
              <a:rPr lang="ru-RU" sz="2800" i="1" dirty="0" err="1"/>
              <a:t>починаючи</a:t>
            </a:r>
            <a:r>
              <a:rPr lang="ru-RU" sz="2800" i="1" dirty="0"/>
              <a:t> з </a:t>
            </a:r>
            <a:r>
              <a:rPr lang="ru-RU" sz="2800" i="1" dirty="0" err="1"/>
              <a:t>певного</a:t>
            </a:r>
            <a:r>
              <a:rPr lang="ru-RU" sz="2800" i="1" dirty="0"/>
              <a:t> моменту, сила, </a:t>
            </a:r>
            <a:r>
              <a:rPr lang="ru-RU" sz="2800" i="1" dirty="0" err="1"/>
              <a:t>що</a:t>
            </a:r>
            <a:r>
              <a:rPr lang="ru-RU" sz="2800" i="1" dirty="0"/>
              <a:t> </a:t>
            </a:r>
            <a:r>
              <a:rPr lang="ru-RU" sz="2800" i="1" dirty="0" err="1"/>
              <a:t>розширює</a:t>
            </a:r>
            <a:r>
              <a:rPr lang="ru-RU" sz="2800" i="1" dirty="0"/>
              <a:t> </a:t>
            </a:r>
            <a:r>
              <a:rPr lang="ru-RU" sz="2800" i="1" dirty="0" err="1"/>
              <a:t>Всесвіт</a:t>
            </a:r>
            <a:r>
              <a:rPr lang="ru-RU" sz="2800" i="1" dirty="0"/>
              <a:t>, </a:t>
            </a:r>
            <a:r>
              <a:rPr lang="ru-RU" sz="2800" i="1" dirty="0" err="1"/>
              <a:t>спочатку</a:t>
            </a:r>
            <a:r>
              <a:rPr lang="ru-RU" sz="2800" i="1" dirty="0"/>
              <a:t> </a:t>
            </a:r>
            <a:r>
              <a:rPr lang="ru-RU" sz="2800" i="1" dirty="0" err="1"/>
              <a:t>перевищить</a:t>
            </a:r>
            <a:r>
              <a:rPr lang="ru-RU" sz="2800" i="1" dirty="0"/>
              <a:t> </a:t>
            </a:r>
            <a:r>
              <a:rPr lang="ru-RU" sz="2800" i="1" dirty="0" err="1"/>
              <a:t>гравітаційні</a:t>
            </a:r>
            <a:r>
              <a:rPr lang="ru-RU" sz="2800" i="1" dirty="0"/>
              <a:t> </a:t>
            </a:r>
            <a:r>
              <a:rPr lang="ru-RU" sz="2800" i="1" dirty="0" err="1"/>
              <a:t>сили</a:t>
            </a:r>
            <a:r>
              <a:rPr lang="ru-RU" sz="2800" i="1" dirty="0"/>
              <a:t>, </a:t>
            </a:r>
            <a:r>
              <a:rPr lang="ru-RU" sz="2800" i="1" dirty="0" err="1"/>
              <a:t>які</a:t>
            </a:r>
            <a:r>
              <a:rPr lang="ru-RU" sz="2800" i="1" dirty="0"/>
              <a:t> </a:t>
            </a:r>
            <a:r>
              <a:rPr lang="ru-RU" sz="2800" i="1" dirty="0" err="1"/>
              <a:t>утримують</a:t>
            </a:r>
            <a:r>
              <a:rPr lang="ru-RU" sz="2800" i="1" dirty="0"/>
              <a:t> галактики в </a:t>
            </a:r>
            <a:r>
              <a:rPr lang="ru-RU" sz="2800" i="1" dirty="0" err="1"/>
              <a:t>скупченнях</a:t>
            </a:r>
            <a:r>
              <a:rPr lang="ru-RU" sz="2800" i="1" dirty="0"/>
              <a:t>. За ними </a:t>
            </a:r>
            <a:r>
              <a:rPr lang="ru-RU" sz="2800" i="1" dirty="0" err="1"/>
              <a:t>розпадуться</a:t>
            </a:r>
            <a:r>
              <a:rPr lang="ru-RU" sz="2800" i="1" dirty="0"/>
              <a:t> галактики і </a:t>
            </a:r>
            <a:r>
              <a:rPr lang="ru-RU" sz="2800" i="1" dirty="0" err="1"/>
              <a:t>зоряні</a:t>
            </a:r>
            <a:r>
              <a:rPr lang="ru-RU" sz="2800" i="1" dirty="0"/>
              <a:t> </a:t>
            </a:r>
            <a:r>
              <a:rPr lang="ru-RU" sz="2800" i="1" dirty="0" err="1"/>
              <a:t>скупчення</a:t>
            </a:r>
            <a:r>
              <a:rPr lang="ru-RU" sz="2800" i="1" dirty="0"/>
              <a:t>. І, </a:t>
            </a:r>
            <a:r>
              <a:rPr lang="ru-RU" sz="2800" i="1" dirty="0" err="1"/>
              <a:t>нарешті</a:t>
            </a:r>
            <a:r>
              <a:rPr lang="ru-RU" sz="2800" i="1" dirty="0"/>
              <a:t>, </a:t>
            </a:r>
            <a:r>
              <a:rPr lang="ru-RU" sz="2800" i="1" dirty="0" err="1"/>
              <a:t>останніми</a:t>
            </a:r>
            <a:r>
              <a:rPr lang="ru-RU" sz="2800" i="1" dirty="0"/>
              <a:t> </a:t>
            </a:r>
            <a:r>
              <a:rPr lang="ru-RU" sz="2800" i="1" dirty="0" err="1"/>
              <a:t>розпадуться</a:t>
            </a:r>
            <a:r>
              <a:rPr lang="ru-RU" sz="2800" i="1" dirty="0"/>
              <a:t> </a:t>
            </a:r>
            <a:r>
              <a:rPr lang="ru-RU" sz="2800" i="1" dirty="0" err="1"/>
              <a:t>найбільш</a:t>
            </a:r>
            <a:r>
              <a:rPr lang="ru-RU" sz="2800" i="1" dirty="0"/>
              <a:t> </a:t>
            </a:r>
            <a:r>
              <a:rPr lang="ru-RU" sz="2800" i="1" dirty="0" err="1"/>
              <a:t>тісно</a:t>
            </a:r>
            <a:r>
              <a:rPr lang="ru-RU" sz="2800" i="1" dirty="0"/>
              <a:t> </a:t>
            </a:r>
            <a:r>
              <a:rPr lang="ru-RU" sz="2800" i="1" dirty="0" err="1"/>
              <a:t>пов'язані</a:t>
            </a:r>
            <a:r>
              <a:rPr lang="ru-RU" sz="2800" i="1" dirty="0"/>
              <a:t> </a:t>
            </a:r>
            <a:r>
              <a:rPr lang="ru-RU" sz="2800" i="1" dirty="0" err="1"/>
              <a:t>зоряні</a:t>
            </a:r>
            <a:r>
              <a:rPr lang="ru-RU" sz="2800" i="1" dirty="0"/>
              <a:t> </a:t>
            </a:r>
            <a:r>
              <a:rPr lang="ru-RU" sz="2800" i="1" dirty="0" err="1"/>
              <a:t>системи</a:t>
            </a:r>
            <a:r>
              <a:rPr lang="ru-RU" sz="2800" i="1" dirty="0"/>
              <a:t>. Через </a:t>
            </a:r>
            <a:r>
              <a:rPr lang="ru-RU" sz="2800" i="1" dirty="0" err="1"/>
              <a:t>деякий</a:t>
            </a:r>
            <a:r>
              <a:rPr lang="ru-RU" sz="2800" i="1" dirty="0"/>
              <a:t> час, </a:t>
            </a:r>
            <a:r>
              <a:rPr lang="ru-RU" sz="2800" i="1" dirty="0" err="1"/>
              <a:t>електромагнітні</a:t>
            </a:r>
            <a:r>
              <a:rPr lang="ru-RU" sz="2800" i="1" dirty="0"/>
              <a:t> </a:t>
            </a:r>
            <a:r>
              <a:rPr lang="ru-RU" sz="2800" i="1" dirty="0" err="1"/>
              <a:t>сили</a:t>
            </a:r>
            <a:r>
              <a:rPr lang="ru-RU" sz="2800" i="1" dirty="0"/>
              <a:t> не </a:t>
            </a:r>
            <a:r>
              <a:rPr lang="ru-RU" sz="2800" i="1" dirty="0" err="1"/>
              <a:t>зможуть</a:t>
            </a:r>
            <a:r>
              <a:rPr lang="ru-RU" sz="2800" i="1" dirty="0"/>
              <a:t> </a:t>
            </a:r>
            <a:r>
              <a:rPr lang="ru-RU" sz="2800" i="1" dirty="0" err="1"/>
              <a:t>утримувати</a:t>
            </a:r>
            <a:r>
              <a:rPr lang="ru-RU" sz="2800" i="1" dirty="0"/>
              <a:t> </a:t>
            </a:r>
            <a:r>
              <a:rPr lang="ru-RU" sz="2800" i="1" dirty="0" err="1"/>
              <a:t>від</a:t>
            </a:r>
            <a:r>
              <a:rPr lang="ru-RU" sz="2800" i="1" dirty="0"/>
              <a:t> </a:t>
            </a:r>
            <a:r>
              <a:rPr lang="ru-RU" sz="2800" i="1" dirty="0" err="1"/>
              <a:t>розпаду</a:t>
            </a:r>
            <a:r>
              <a:rPr lang="ru-RU" sz="2800" i="1" dirty="0"/>
              <a:t> </a:t>
            </a:r>
            <a:r>
              <a:rPr lang="ru-RU" sz="2800" i="1" dirty="0" err="1"/>
              <a:t>планети</a:t>
            </a:r>
            <a:r>
              <a:rPr lang="ru-RU" sz="2800" i="1" dirty="0"/>
              <a:t> і </a:t>
            </a:r>
            <a:r>
              <a:rPr lang="ru-RU" sz="2800" i="1" dirty="0" err="1"/>
              <a:t>дрібніші</a:t>
            </a:r>
            <a:r>
              <a:rPr lang="ru-RU" sz="2800" i="1" dirty="0"/>
              <a:t> </a:t>
            </a:r>
            <a:r>
              <a:rPr lang="ru-RU" sz="2800" i="1" dirty="0" err="1"/>
              <a:t>об'єкти</a:t>
            </a:r>
            <a:r>
              <a:rPr lang="ru-RU" sz="2800" i="1" dirty="0"/>
              <a:t>. </a:t>
            </a:r>
            <a:r>
              <a:rPr lang="ru-RU" sz="2800" i="1" dirty="0" err="1"/>
              <a:t>Світ</a:t>
            </a:r>
            <a:r>
              <a:rPr lang="ru-RU" sz="2800" i="1" dirty="0"/>
              <a:t> </a:t>
            </a:r>
            <a:r>
              <a:rPr lang="ru-RU" sz="2800" i="1" dirty="0" err="1"/>
              <a:t>знову</a:t>
            </a:r>
            <a:r>
              <a:rPr lang="ru-RU" sz="2800" i="1" dirty="0"/>
              <a:t> буде </a:t>
            </a:r>
            <a:r>
              <a:rPr lang="ru-RU" sz="2800" i="1" dirty="0" err="1"/>
              <a:t>існувати</a:t>
            </a:r>
            <a:r>
              <a:rPr lang="ru-RU" sz="2800" i="1" dirty="0"/>
              <a:t> у </a:t>
            </a:r>
            <a:r>
              <a:rPr lang="ru-RU" sz="2800" i="1" dirty="0" err="1"/>
              <a:t>вигляді</a:t>
            </a:r>
            <a:r>
              <a:rPr lang="ru-RU" sz="2800" i="1" dirty="0"/>
              <a:t> </a:t>
            </a:r>
            <a:r>
              <a:rPr lang="ru-RU" sz="2800" i="1" dirty="0" err="1"/>
              <a:t>окремих</a:t>
            </a:r>
            <a:r>
              <a:rPr lang="ru-RU" sz="2800" i="1" dirty="0"/>
              <a:t> </a:t>
            </a:r>
            <a:r>
              <a:rPr lang="ru-RU" sz="2800" i="1" dirty="0" err="1"/>
              <a:t>атомів</a:t>
            </a:r>
            <a:r>
              <a:rPr lang="ru-RU" sz="2800" i="1" dirty="0"/>
              <a:t>. На </a:t>
            </a:r>
            <a:r>
              <a:rPr lang="ru-RU" sz="2800" i="1" dirty="0" err="1"/>
              <a:t>наступному</a:t>
            </a:r>
            <a:r>
              <a:rPr lang="ru-RU" sz="2800" i="1" dirty="0"/>
              <a:t> </a:t>
            </a:r>
            <a:r>
              <a:rPr lang="ru-RU" sz="2800" i="1" dirty="0" err="1"/>
              <a:t>етапі</a:t>
            </a:r>
            <a:r>
              <a:rPr lang="ru-RU" sz="2800" i="1" dirty="0"/>
              <a:t> </a:t>
            </a:r>
            <a:r>
              <a:rPr lang="ru-RU" sz="2800" i="1" dirty="0" err="1"/>
              <a:t>розпадуться</a:t>
            </a:r>
            <a:r>
              <a:rPr lang="ru-RU" sz="2800" i="1" dirty="0"/>
              <a:t> і </a:t>
            </a:r>
            <a:r>
              <a:rPr lang="ru-RU" sz="2800" i="1" dirty="0" err="1"/>
              <a:t>окремі</a:t>
            </a:r>
            <a:r>
              <a:rPr lang="ru-RU" sz="2800" i="1" dirty="0"/>
              <a:t> </a:t>
            </a:r>
            <a:r>
              <a:rPr lang="ru-RU" sz="2800" i="1" dirty="0" err="1"/>
              <a:t>атоми</a:t>
            </a:r>
            <a:r>
              <a:rPr lang="ru-RU" sz="2800" i="1" dirty="0"/>
              <a:t>. </a:t>
            </a:r>
            <a:r>
              <a:rPr lang="ru-RU" sz="2800" i="1" dirty="0" err="1"/>
              <a:t>Що</a:t>
            </a:r>
            <a:r>
              <a:rPr lang="ru-RU" sz="2800" i="1" dirty="0"/>
              <a:t> буде </a:t>
            </a:r>
            <a:r>
              <a:rPr lang="ru-RU" sz="2800" i="1" dirty="0" err="1"/>
              <a:t>після</a:t>
            </a:r>
            <a:r>
              <a:rPr lang="ru-RU" sz="2800" i="1" dirty="0"/>
              <a:t> </a:t>
            </a:r>
            <a:r>
              <a:rPr lang="ru-RU" sz="2800" i="1" dirty="0" err="1"/>
              <a:t>цього</a:t>
            </a:r>
            <a:r>
              <a:rPr lang="ru-RU" sz="2800" i="1" dirty="0"/>
              <a:t>, точно </a:t>
            </a:r>
            <a:r>
              <a:rPr lang="ru-RU" sz="2800" i="1" dirty="0" err="1"/>
              <a:t>сказати</a:t>
            </a:r>
            <a:r>
              <a:rPr lang="ru-RU" sz="2800" i="1" dirty="0"/>
              <a:t> </a:t>
            </a:r>
            <a:r>
              <a:rPr lang="ru-RU" sz="2800" i="1" dirty="0" err="1"/>
              <a:t>неможливо</a:t>
            </a:r>
            <a:r>
              <a:rPr lang="ru-RU" sz="2800" i="1" dirty="0"/>
              <a:t>: на </a:t>
            </a:r>
            <a:r>
              <a:rPr lang="ru-RU" sz="2800" i="1" dirty="0" err="1"/>
              <a:t>цьому</a:t>
            </a:r>
            <a:r>
              <a:rPr lang="ru-RU" sz="2800" i="1" dirty="0"/>
              <a:t> </a:t>
            </a:r>
            <a:r>
              <a:rPr lang="ru-RU" sz="2800" i="1" dirty="0" err="1"/>
              <a:t>етапі</a:t>
            </a:r>
            <a:r>
              <a:rPr lang="ru-RU" sz="2800" i="1" dirty="0"/>
              <a:t> </a:t>
            </a:r>
            <a:r>
              <a:rPr lang="ru-RU" sz="2800" i="1" dirty="0" err="1"/>
              <a:t>перестає</a:t>
            </a:r>
            <a:r>
              <a:rPr lang="ru-RU" sz="2800" i="1" dirty="0"/>
              <a:t> </a:t>
            </a:r>
            <a:r>
              <a:rPr lang="ru-RU" sz="2800" i="1" dirty="0" err="1"/>
              <a:t>працювати</a:t>
            </a:r>
            <a:r>
              <a:rPr lang="ru-RU" sz="2800" i="1" dirty="0"/>
              <a:t> </a:t>
            </a:r>
            <a:r>
              <a:rPr lang="ru-RU" sz="2800" i="1" dirty="0" err="1"/>
              <a:t>сучасна</a:t>
            </a:r>
            <a:r>
              <a:rPr lang="ru-RU" sz="2800" i="1" dirty="0"/>
              <a:t> </a:t>
            </a:r>
            <a:r>
              <a:rPr lang="ru-RU" sz="2800" i="1" dirty="0" err="1"/>
              <a:t>фізика</a:t>
            </a:r>
            <a:r>
              <a:rPr lang="ru-RU" sz="2800" i="1" dirty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4618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anywalls.com-190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8942732" cy="21454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9744" y="1186249"/>
            <a:ext cx="10339045" cy="5671751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5100" dirty="0" err="1"/>
              <a:t>Велике</a:t>
            </a:r>
            <a:r>
              <a:rPr lang="ru-RU" sz="5100" dirty="0"/>
              <a:t> </a:t>
            </a:r>
            <a:r>
              <a:rPr lang="ru-RU" sz="5100" dirty="0" err="1" smtClean="0"/>
              <a:t>стиснення</a:t>
            </a:r>
            <a:endParaRPr lang="ru-RU" sz="51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err="1"/>
              <a:t>Я</a:t>
            </a:r>
            <a:r>
              <a:rPr lang="ru-RU" sz="3200" dirty="0" err="1" smtClean="0"/>
              <a:t>кщо</a:t>
            </a:r>
            <a:r>
              <a:rPr lang="ru-RU" sz="3200" dirty="0" smtClean="0"/>
              <a:t> </a:t>
            </a:r>
            <a:r>
              <a:rPr lang="ru-RU" sz="3200" dirty="0" err="1"/>
              <a:t>розширення</a:t>
            </a:r>
            <a:r>
              <a:rPr lang="ru-RU" sz="3200" dirty="0"/>
              <a:t> </a:t>
            </a:r>
            <a:r>
              <a:rPr lang="ru-RU" sz="3200" dirty="0" err="1"/>
              <a:t>Всесвіту</a:t>
            </a:r>
            <a:r>
              <a:rPr lang="ru-RU" sz="3200" dirty="0"/>
              <a:t> </a:t>
            </a:r>
            <a:r>
              <a:rPr lang="ru-RU" sz="3200" dirty="0" err="1"/>
              <a:t>сповільниться</a:t>
            </a:r>
            <a:r>
              <a:rPr lang="ru-RU" sz="3200" dirty="0"/>
              <a:t>, то в </a:t>
            </a:r>
            <a:r>
              <a:rPr lang="ru-RU" sz="3200" dirty="0" err="1"/>
              <a:t>майбутньому</a:t>
            </a:r>
            <a:r>
              <a:rPr lang="ru-RU" sz="3200" dirty="0"/>
              <a:t> </a:t>
            </a:r>
            <a:r>
              <a:rPr lang="ru-RU" sz="3200" dirty="0" err="1"/>
              <a:t>воно</a:t>
            </a:r>
            <a:r>
              <a:rPr lang="ru-RU" sz="3200" dirty="0"/>
              <a:t> </a:t>
            </a:r>
            <a:r>
              <a:rPr lang="ru-RU" sz="3200" dirty="0" err="1"/>
              <a:t>припиниться</a:t>
            </a:r>
            <a:r>
              <a:rPr lang="ru-RU" sz="3200" dirty="0"/>
              <a:t> і </a:t>
            </a:r>
            <a:r>
              <a:rPr lang="ru-RU" sz="3200" dirty="0" err="1"/>
              <a:t>почнеться</a:t>
            </a:r>
            <a:r>
              <a:rPr lang="ru-RU" sz="3200" dirty="0"/>
              <a:t> </a:t>
            </a:r>
            <a:r>
              <a:rPr lang="ru-RU" sz="3200" dirty="0" err="1"/>
              <a:t>стиснення</a:t>
            </a:r>
            <a:r>
              <a:rPr lang="ru-RU" sz="3200" dirty="0"/>
              <a:t>. </a:t>
            </a:r>
            <a:r>
              <a:rPr lang="ru-RU" sz="3200" dirty="0" err="1"/>
              <a:t>Еволюція</a:t>
            </a:r>
            <a:r>
              <a:rPr lang="ru-RU" sz="3200" dirty="0"/>
              <a:t> і </a:t>
            </a:r>
            <a:r>
              <a:rPr lang="ru-RU" sz="3200" dirty="0" err="1"/>
              <a:t>вигляд</a:t>
            </a:r>
            <a:r>
              <a:rPr lang="ru-RU" sz="3200" dirty="0"/>
              <a:t> </a:t>
            </a:r>
            <a:r>
              <a:rPr lang="ru-RU" sz="3200" dirty="0" err="1"/>
              <a:t>Всесвіту</a:t>
            </a:r>
            <a:r>
              <a:rPr lang="ru-RU" sz="3200" dirty="0"/>
              <a:t> </a:t>
            </a:r>
            <a:r>
              <a:rPr lang="ru-RU" sz="3200" dirty="0" err="1"/>
              <a:t>будуть</a:t>
            </a:r>
            <a:r>
              <a:rPr lang="ru-RU" sz="3200" dirty="0"/>
              <a:t> </a:t>
            </a:r>
            <a:r>
              <a:rPr lang="ru-RU" sz="3200" dirty="0" err="1"/>
              <a:t>визначатися</a:t>
            </a:r>
            <a:r>
              <a:rPr lang="ru-RU" sz="3200" dirty="0"/>
              <a:t> </a:t>
            </a:r>
            <a:r>
              <a:rPr lang="ru-RU" sz="3200" dirty="0" err="1"/>
              <a:t>космологічними</a:t>
            </a:r>
            <a:r>
              <a:rPr lang="ru-RU" sz="3200" dirty="0"/>
              <a:t> </a:t>
            </a:r>
            <a:r>
              <a:rPr lang="ru-RU" sz="3200" dirty="0" err="1"/>
              <a:t>епохами</a:t>
            </a:r>
            <a:r>
              <a:rPr lang="ru-RU" sz="3200" dirty="0"/>
              <a:t> до того моменту, </a:t>
            </a:r>
            <a:r>
              <a:rPr lang="ru-RU" sz="3200" dirty="0" err="1"/>
              <a:t>поки</a:t>
            </a:r>
            <a:r>
              <a:rPr lang="ru-RU" sz="3200" dirty="0"/>
              <a:t> </a:t>
            </a:r>
            <a:r>
              <a:rPr lang="ru-RU" sz="3200" dirty="0" err="1"/>
              <a:t>її</a:t>
            </a:r>
            <a:r>
              <a:rPr lang="ru-RU" sz="3200" dirty="0"/>
              <a:t> </a:t>
            </a:r>
            <a:r>
              <a:rPr lang="ru-RU" sz="3200" dirty="0" err="1"/>
              <a:t>радіус</a:t>
            </a:r>
            <a:r>
              <a:rPr lang="ru-RU" sz="3200" dirty="0"/>
              <a:t> не стане у </a:t>
            </a:r>
            <a:r>
              <a:rPr lang="ru-RU" sz="3200" dirty="0" err="1"/>
              <a:t>п'ять</a:t>
            </a:r>
            <a:r>
              <a:rPr lang="ru-RU" sz="3200" dirty="0"/>
              <a:t> </a:t>
            </a:r>
            <a:r>
              <a:rPr lang="ru-RU" sz="3200" dirty="0" err="1"/>
              <a:t>разів</a:t>
            </a:r>
            <a:r>
              <a:rPr lang="ru-RU" sz="3200" dirty="0"/>
              <a:t> </a:t>
            </a:r>
            <a:r>
              <a:rPr lang="ru-RU" sz="3200" dirty="0" err="1"/>
              <a:t>менший</a:t>
            </a:r>
            <a:r>
              <a:rPr lang="ru-RU" sz="3200" dirty="0"/>
              <a:t> </a:t>
            </a:r>
            <a:r>
              <a:rPr lang="ru-RU" sz="3200" dirty="0" err="1"/>
              <a:t>від</a:t>
            </a:r>
            <a:r>
              <a:rPr lang="ru-RU" sz="3200" dirty="0"/>
              <a:t> </a:t>
            </a:r>
            <a:r>
              <a:rPr lang="ru-RU" sz="3200" dirty="0" err="1"/>
              <a:t>сучасного</a:t>
            </a:r>
            <a:r>
              <a:rPr lang="ru-RU" sz="3200" dirty="0"/>
              <a:t>. </a:t>
            </a:r>
            <a:r>
              <a:rPr lang="ru-RU" sz="3200" dirty="0" err="1"/>
              <a:t>Тоді</a:t>
            </a:r>
            <a:r>
              <a:rPr lang="ru-RU" sz="3200" dirty="0"/>
              <a:t> </a:t>
            </a:r>
            <a:r>
              <a:rPr lang="ru-RU" sz="3200" dirty="0" err="1"/>
              <a:t>всі</a:t>
            </a:r>
            <a:r>
              <a:rPr lang="ru-RU" sz="3200" dirty="0"/>
              <a:t> </a:t>
            </a:r>
            <a:r>
              <a:rPr lang="ru-RU" sz="3200" dirty="0" err="1"/>
              <a:t>скупчення</a:t>
            </a:r>
            <a:r>
              <a:rPr lang="ru-RU" sz="3200" dirty="0"/>
              <a:t> у </a:t>
            </a:r>
            <a:r>
              <a:rPr lang="ru-RU" sz="3200" dirty="0" err="1"/>
              <a:t>Всесвіті</a:t>
            </a:r>
            <a:r>
              <a:rPr lang="ru-RU" sz="3200" dirty="0"/>
              <a:t> </a:t>
            </a:r>
            <a:r>
              <a:rPr lang="ru-RU" sz="3200" dirty="0" err="1"/>
              <a:t>утворюють</a:t>
            </a:r>
            <a:r>
              <a:rPr lang="ru-RU" sz="3200" dirty="0"/>
              <a:t> </a:t>
            </a:r>
            <a:r>
              <a:rPr lang="ru-RU" sz="3200" dirty="0" err="1"/>
              <a:t>єдине</a:t>
            </a:r>
            <a:r>
              <a:rPr lang="ru-RU" sz="3200" dirty="0"/>
              <a:t> </a:t>
            </a:r>
            <a:r>
              <a:rPr lang="ru-RU" sz="3200" dirty="0" err="1"/>
              <a:t>мегаскупчення</a:t>
            </a:r>
            <a:r>
              <a:rPr lang="ru-RU" sz="3200" dirty="0"/>
              <a:t>, </a:t>
            </a:r>
            <a:r>
              <a:rPr lang="ru-RU" sz="3200" dirty="0" err="1"/>
              <a:t>проте</a:t>
            </a:r>
            <a:r>
              <a:rPr lang="ru-RU" sz="3200" dirty="0"/>
              <a:t> галактики не </a:t>
            </a:r>
            <a:r>
              <a:rPr lang="ru-RU" sz="3200" dirty="0" err="1"/>
              <a:t>втратять</a:t>
            </a:r>
            <a:r>
              <a:rPr lang="ru-RU" sz="3200" dirty="0"/>
              <a:t> свою </a:t>
            </a:r>
            <a:r>
              <a:rPr lang="ru-RU" sz="3200" dirty="0" err="1"/>
              <a:t>індивідуальність</a:t>
            </a:r>
            <a:r>
              <a:rPr lang="ru-RU" sz="3200" dirty="0"/>
              <a:t>: в них все </a:t>
            </a:r>
            <a:r>
              <a:rPr lang="ru-RU" sz="3200" dirty="0" err="1"/>
              <a:t>також</a:t>
            </a:r>
            <a:r>
              <a:rPr lang="ru-RU" sz="3200" dirty="0"/>
              <a:t> буде </a:t>
            </a:r>
            <a:r>
              <a:rPr lang="ru-RU" sz="3200" dirty="0" err="1"/>
              <a:t>відбуватися</a:t>
            </a:r>
            <a:r>
              <a:rPr lang="ru-RU" sz="3200" dirty="0"/>
              <a:t> </a:t>
            </a:r>
            <a:r>
              <a:rPr lang="ru-RU" sz="3200" dirty="0" err="1"/>
              <a:t>народження</a:t>
            </a:r>
            <a:r>
              <a:rPr lang="ru-RU" sz="3200" dirty="0"/>
              <a:t> </a:t>
            </a:r>
            <a:r>
              <a:rPr lang="ru-RU" sz="3200" dirty="0" err="1"/>
              <a:t>зірок</a:t>
            </a:r>
            <a:r>
              <a:rPr lang="ru-RU" sz="3200" dirty="0"/>
              <a:t>, </a:t>
            </a:r>
            <a:r>
              <a:rPr lang="ru-RU" sz="3200" dirty="0" err="1"/>
              <a:t>будуть</a:t>
            </a:r>
            <a:r>
              <a:rPr lang="ru-RU" sz="3200" dirty="0"/>
              <a:t> </a:t>
            </a:r>
            <a:r>
              <a:rPr lang="ru-RU" sz="3200" dirty="0" err="1"/>
              <a:t>спалахувати</a:t>
            </a:r>
            <a:r>
              <a:rPr lang="ru-RU" sz="3200" dirty="0"/>
              <a:t> </a:t>
            </a:r>
            <a:r>
              <a:rPr lang="ru-RU" sz="3200" dirty="0" err="1"/>
              <a:t>наднові</a:t>
            </a:r>
            <a:r>
              <a:rPr lang="ru-RU" sz="3200" dirty="0"/>
              <a:t> і, </a:t>
            </a:r>
            <a:r>
              <a:rPr lang="ru-RU" sz="3200" dirty="0" err="1"/>
              <a:t>можливо</a:t>
            </a:r>
            <a:r>
              <a:rPr lang="ru-RU" sz="3200" dirty="0"/>
              <a:t>, буде </a:t>
            </a:r>
            <a:r>
              <a:rPr lang="ru-RU" sz="3200" dirty="0" err="1"/>
              <a:t>розвиватися</a:t>
            </a:r>
            <a:r>
              <a:rPr lang="ru-RU" sz="3200" dirty="0"/>
              <a:t> </a:t>
            </a:r>
            <a:r>
              <a:rPr lang="ru-RU" sz="3200" dirty="0" err="1"/>
              <a:t>біологічне</a:t>
            </a:r>
            <a:r>
              <a:rPr lang="ru-RU" sz="3200" dirty="0"/>
              <a:t> </a:t>
            </a:r>
            <a:r>
              <a:rPr lang="ru-RU" sz="3200" dirty="0" err="1"/>
              <a:t>життя</a:t>
            </a:r>
            <a:r>
              <a:rPr lang="ru-RU" sz="3200" dirty="0"/>
              <a:t>. </a:t>
            </a:r>
            <a:r>
              <a:rPr lang="ru-RU" sz="3200" dirty="0" err="1"/>
              <a:t>Всьому</a:t>
            </a:r>
            <a:r>
              <a:rPr lang="ru-RU" sz="3200" dirty="0"/>
              <a:t> </a:t>
            </a:r>
            <a:r>
              <a:rPr lang="ru-RU" sz="3200" dirty="0" err="1"/>
              <a:t>цьому</a:t>
            </a:r>
            <a:r>
              <a:rPr lang="ru-RU" sz="3200" dirty="0"/>
              <a:t> </a:t>
            </a:r>
            <a:r>
              <a:rPr lang="ru-RU" sz="3200" dirty="0" err="1"/>
              <a:t>прийде</a:t>
            </a:r>
            <a:r>
              <a:rPr lang="ru-RU" sz="3200" dirty="0"/>
              <a:t> </a:t>
            </a:r>
            <a:r>
              <a:rPr lang="ru-RU" sz="3200" dirty="0" err="1"/>
              <a:t>кінець</a:t>
            </a:r>
            <a:r>
              <a:rPr lang="ru-RU" sz="3200" dirty="0"/>
              <a:t>, коли </a:t>
            </a:r>
            <a:r>
              <a:rPr lang="ru-RU" sz="3200" dirty="0" err="1"/>
              <a:t>Всесвіт</a:t>
            </a:r>
            <a:r>
              <a:rPr lang="ru-RU" sz="3200" dirty="0"/>
              <a:t> </a:t>
            </a:r>
            <a:r>
              <a:rPr lang="ru-RU" sz="3200" dirty="0" err="1"/>
              <a:t>скоротиться</a:t>
            </a:r>
            <a:r>
              <a:rPr lang="ru-RU" sz="3200" dirty="0"/>
              <a:t> </a:t>
            </a:r>
            <a:r>
              <a:rPr lang="ru-RU" sz="3200" dirty="0" err="1"/>
              <a:t>ще</a:t>
            </a:r>
            <a:r>
              <a:rPr lang="ru-RU" sz="3200" dirty="0"/>
              <a:t> в 20 раз і стане у 100 </a:t>
            </a:r>
            <a:r>
              <a:rPr lang="ru-RU" sz="3200" dirty="0" err="1"/>
              <a:t>разів</a:t>
            </a:r>
            <a:r>
              <a:rPr lang="ru-RU" sz="3200" dirty="0"/>
              <a:t> </a:t>
            </a:r>
            <a:r>
              <a:rPr lang="ru-RU" sz="3200" dirty="0" err="1"/>
              <a:t>меншим</a:t>
            </a:r>
            <a:r>
              <a:rPr lang="ru-RU" sz="3200" dirty="0"/>
              <a:t>, </a:t>
            </a:r>
            <a:r>
              <a:rPr lang="ru-RU" sz="3200" dirty="0" err="1"/>
              <a:t>ніж</a:t>
            </a:r>
            <a:r>
              <a:rPr lang="ru-RU" sz="3200" dirty="0"/>
              <a:t> зараз; в той момент </a:t>
            </a:r>
            <a:r>
              <a:rPr lang="ru-RU" sz="3200" dirty="0" err="1"/>
              <a:t>Всесвіт</a:t>
            </a:r>
            <a:r>
              <a:rPr lang="ru-RU" sz="3200" dirty="0"/>
              <a:t> буде </a:t>
            </a:r>
            <a:r>
              <a:rPr lang="ru-RU" sz="3200" dirty="0" err="1"/>
              <a:t>являти</a:t>
            </a:r>
            <a:r>
              <a:rPr lang="ru-RU" sz="3200" dirty="0"/>
              <a:t> собою одну </a:t>
            </a:r>
            <a:r>
              <a:rPr lang="ru-RU" sz="3200" dirty="0" err="1"/>
              <a:t>величезну</a:t>
            </a:r>
            <a:r>
              <a:rPr lang="ru-RU" sz="3200" dirty="0"/>
              <a:t> галактику.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 smtClean="0"/>
              <a:t>Температура </a:t>
            </a:r>
            <a:r>
              <a:rPr lang="ru-RU" sz="3200" dirty="0" err="1"/>
              <a:t>реліктового</a:t>
            </a:r>
            <a:r>
              <a:rPr lang="ru-RU" sz="3200" dirty="0"/>
              <a:t> фону </a:t>
            </a:r>
            <a:r>
              <a:rPr lang="ru-RU" sz="3200" dirty="0" err="1"/>
              <a:t>досягне</a:t>
            </a:r>
            <a:r>
              <a:rPr lang="ru-RU" sz="3200" dirty="0"/>
              <a:t> 274К і на планетах земного типу </a:t>
            </a:r>
            <a:r>
              <a:rPr lang="ru-RU" sz="3200" dirty="0" err="1"/>
              <a:t>почне</a:t>
            </a:r>
            <a:r>
              <a:rPr lang="ru-RU" sz="3200" dirty="0"/>
              <a:t> </a:t>
            </a:r>
            <a:r>
              <a:rPr lang="ru-RU" sz="3200" dirty="0" err="1"/>
              <a:t>танути</a:t>
            </a:r>
            <a:r>
              <a:rPr lang="ru-RU" sz="3200" dirty="0"/>
              <a:t> </a:t>
            </a:r>
            <a:r>
              <a:rPr lang="ru-RU" sz="3200" dirty="0" err="1"/>
              <a:t>лід</a:t>
            </a:r>
            <a:r>
              <a:rPr lang="ru-RU" sz="3200" dirty="0"/>
              <a:t>. Подальше </a:t>
            </a:r>
            <a:r>
              <a:rPr lang="ru-RU" sz="3200" dirty="0" err="1"/>
              <a:t>стиснення</a:t>
            </a:r>
            <a:r>
              <a:rPr lang="ru-RU" sz="3200" dirty="0"/>
              <a:t> </a:t>
            </a:r>
            <a:r>
              <a:rPr lang="ru-RU" sz="3200" dirty="0" err="1"/>
              <a:t>призведе</a:t>
            </a:r>
            <a:r>
              <a:rPr lang="ru-RU" sz="3200" dirty="0"/>
              <a:t> до того,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випромінювання</a:t>
            </a:r>
            <a:r>
              <a:rPr lang="ru-RU" sz="3200" dirty="0"/>
              <a:t> </a:t>
            </a:r>
            <a:r>
              <a:rPr lang="ru-RU" sz="3200" dirty="0" err="1"/>
              <a:t>реліктового</a:t>
            </a:r>
            <a:r>
              <a:rPr lang="ru-RU" sz="3200" dirty="0"/>
              <a:t> фону </a:t>
            </a:r>
            <a:r>
              <a:rPr lang="ru-RU" sz="3200" dirty="0" err="1"/>
              <a:t>затьмарить</a:t>
            </a:r>
            <a:r>
              <a:rPr lang="ru-RU" sz="3200" dirty="0"/>
              <a:t> </a:t>
            </a:r>
            <a:r>
              <a:rPr lang="ru-RU" sz="3200" dirty="0" err="1"/>
              <a:t>навіть</a:t>
            </a:r>
            <a:r>
              <a:rPr lang="ru-RU" sz="3200" dirty="0"/>
              <a:t> </a:t>
            </a:r>
            <a:r>
              <a:rPr lang="ru-RU" sz="3200" dirty="0" err="1"/>
              <a:t>центральне</a:t>
            </a:r>
            <a:r>
              <a:rPr lang="ru-RU" sz="3200" dirty="0"/>
              <a:t> </a:t>
            </a:r>
            <a:r>
              <a:rPr lang="ru-RU" sz="3200" dirty="0" err="1"/>
              <a:t>світило</a:t>
            </a:r>
            <a:r>
              <a:rPr lang="ru-RU" sz="3200" dirty="0"/>
              <a:t> </a:t>
            </a:r>
            <a:r>
              <a:rPr lang="ru-RU" sz="3200" dirty="0" err="1"/>
              <a:t>планетарної</a:t>
            </a:r>
            <a:r>
              <a:rPr lang="ru-RU" sz="3200" dirty="0"/>
              <a:t> </a:t>
            </a:r>
            <a:r>
              <a:rPr lang="ru-RU" sz="3200" dirty="0" err="1"/>
              <a:t>системи</a:t>
            </a:r>
            <a:r>
              <a:rPr lang="ru-RU" sz="3200" dirty="0"/>
              <a:t>, </a:t>
            </a:r>
            <a:r>
              <a:rPr lang="ru-RU" sz="3200" dirty="0" err="1"/>
              <a:t>випалюючи</a:t>
            </a:r>
            <a:r>
              <a:rPr lang="ru-RU" sz="3200" dirty="0"/>
              <a:t> на планетах </a:t>
            </a:r>
            <a:r>
              <a:rPr lang="ru-RU" sz="3200" dirty="0" err="1"/>
              <a:t>останні</a:t>
            </a:r>
            <a:r>
              <a:rPr lang="ru-RU" sz="3200" dirty="0"/>
              <a:t> </a:t>
            </a:r>
            <a:r>
              <a:rPr lang="ru-RU" sz="3200" dirty="0" err="1"/>
              <a:t>паростки</a:t>
            </a:r>
            <a:r>
              <a:rPr lang="ru-RU" sz="3200" dirty="0"/>
              <a:t> </a:t>
            </a:r>
            <a:r>
              <a:rPr lang="ru-RU" sz="3200" dirty="0" err="1"/>
              <a:t>життя</a:t>
            </a:r>
            <a:r>
              <a:rPr lang="ru-RU" sz="3200" dirty="0"/>
              <a:t>. А </a:t>
            </a:r>
            <a:r>
              <a:rPr lang="ru-RU" sz="3200" dirty="0" err="1"/>
              <a:t>незабаром</a:t>
            </a:r>
            <a:r>
              <a:rPr lang="ru-RU" sz="3200" dirty="0"/>
              <a:t> </a:t>
            </a:r>
            <a:r>
              <a:rPr lang="ru-RU" sz="3200" dirty="0" err="1"/>
              <a:t>після</a:t>
            </a:r>
            <a:r>
              <a:rPr lang="ru-RU" sz="3200" dirty="0"/>
              <a:t> </a:t>
            </a:r>
            <a:r>
              <a:rPr lang="ru-RU" sz="3200" dirty="0" err="1"/>
              <a:t>цього</a:t>
            </a:r>
            <a:r>
              <a:rPr lang="ru-RU" sz="3200" dirty="0"/>
              <a:t> </a:t>
            </a:r>
            <a:r>
              <a:rPr lang="ru-RU" sz="3200" dirty="0" err="1"/>
              <a:t>випаруються</a:t>
            </a:r>
            <a:r>
              <a:rPr lang="ru-RU" sz="3200" dirty="0"/>
              <a:t> </a:t>
            </a:r>
            <a:r>
              <a:rPr lang="ru-RU" sz="3200" dirty="0" err="1"/>
              <a:t>або</a:t>
            </a:r>
            <a:r>
              <a:rPr lang="ru-RU" sz="3200" dirty="0"/>
              <a:t> </a:t>
            </a:r>
            <a:r>
              <a:rPr lang="ru-RU" sz="3200" dirty="0" err="1"/>
              <a:t>будуть</a:t>
            </a:r>
            <a:r>
              <a:rPr lang="ru-RU" sz="3200" dirty="0"/>
              <a:t> </a:t>
            </a:r>
            <a:r>
              <a:rPr lang="ru-RU" sz="3200" dirty="0" err="1"/>
              <a:t>розірвані</a:t>
            </a:r>
            <a:r>
              <a:rPr lang="ru-RU" sz="3200" dirty="0"/>
              <a:t> на шматки </a:t>
            </a:r>
            <a:r>
              <a:rPr lang="ru-RU" sz="3200" dirty="0" err="1"/>
              <a:t>самі</a:t>
            </a:r>
            <a:r>
              <a:rPr lang="ru-RU" sz="3200" dirty="0"/>
              <a:t> </a:t>
            </a:r>
            <a:r>
              <a:rPr lang="ru-RU" sz="3200" dirty="0" err="1"/>
              <a:t>зірки</a:t>
            </a:r>
            <a:r>
              <a:rPr lang="ru-RU" sz="3200" dirty="0"/>
              <a:t> і </a:t>
            </a:r>
            <a:r>
              <a:rPr lang="ru-RU" sz="3200" dirty="0" err="1"/>
              <a:t>планети</a:t>
            </a:r>
            <a:r>
              <a:rPr lang="ru-RU" sz="3200" dirty="0"/>
              <a:t>. Стан </a:t>
            </a:r>
            <a:r>
              <a:rPr lang="ru-RU" sz="3200" dirty="0" err="1"/>
              <a:t>Всесвіту</a:t>
            </a:r>
            <a:r>
              <a:rPr lang="ru-RU" sz="3200" dirty="0"/>
              <a:t> буде схожим на те,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було</a:t>
            </a:r>
            <a:r>
              <a:rPr lang="ru-RU" sz="3200" dirty="0"/>
              <a:t> в </a:t>
            </a:r>
            <a:r>
              <a:rPr lang="ru-RU" sz="3200" dirty="0" err="1"/>
              <a:t>перші</a:t>
            </a:r>
            <a:r>
              <a:rPr lang="ru-RU" sz="3200" dirty="0"/>
              <a:t> </a:t>
            </a:r>
            <a:r>
              <a:rPr lang="ru-RU" sz="3200" dirty="0" err="1"/>
              <a:t>моменти</a:t>
            </a:r>
            <a:r>
              <a:rPr lang="ru-RU" sz="3200" dirty="0"/>
              <a:t> </a:t>
            </a:r>
            <a:r>
              <a:rPr lang="ru-RU" sz="3200" dirty="0" err="1"/>
              <a:t>його</a:t>
            </a:r>
            <a:r>
              <a:rPr lang="ru-RU" sz="3200" dirty="0"/>
              <a:t> </a:t>
            </a:r>
            <a:r>
              <a:rPr lang="ru-RU" sz="3200" dirty="0" err="1"/>
              <a:t>зародження</a:t>
            </a:r>
            <a:r>
              <a:rPr lang="ru-RU" sz="3200" dirty="0"/>
              <a:t>. </a:t>
            </a:r>
            <a:r>
              <a:rPr lang="ru-RU" sz="3200" dirty="0" err="1"/>
              <a:t>Подальші</a:t>
            </a:r>
            <a:r>
              <a:rPr lang="ru-RU" sz="3200" dirty="0"/>
              <a:t> </a:t>
            </a:r>
            <a:r>
              <a:rPr lang="ru-RU" sz="3200" dirty="0" err="1"/>
              <a:t>події</a:t>
            </a:r>
            <a:r>
              <a:rPr lang="ru-RU" sz="3200" dirty="0"/>
              <a:t> </a:t>
            </a:r>
            <a:r>
              <a:rPr lang="ru-RU" sz="3200" dirty="0" err="1"/>
              <a:t>будуть</a:t>
            </a:r>
            <a:r>
              <a:rPr lang="ru-RU" sz="3200" dirty="0"/>
              <a:t> </a:t>
            </a:r>
            <a:r>
              <a:rPr lang="ru-RU" sz="3200" dirty="0" err="1"/>
              <a:t>нагадувати</a:t>
            </a:r>
            <a:r>
              <a:rPr lang="ru-RU" sz="3200" dirty="0"/>
              <a:t> </a:t>
            </a:r>
            <a:r>
              <a:rPr lang="ru-RU" sz="3200" dirty="0" err="1"/>
              <a:t>ті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відбувалися</a:t>
            </a:r>
            <a:r>
              <a:rPr lang="ru-RU" sz="3200" dirty="0"/>
              <a:t> на початку, але </a:t>
            </a:r>
            <a:r>
              <a:rPr lang="ru-RU" sz="3200" dirty="0" err="1"/>
              <a:t>промотуючись</a:t>
            </a:r>
            <a:r>
              <a:rPr lang="ru-RU" sz="3200" dirty="0"/>
              <a:t> в </a:t>
            </a:r>
            <a:r>
              <a:rPr lang="ru-RU" sz="3200" dirty="0" err="1"/>
              <a:t>зворотному</a:t>
            </a:r>
            <a:r>
              <a:rPr lang="ru-RU" sz="3200" dirty="0"/>
              <a:t> порядку: </a:t>
            </a:r>
            <a:r>
              <a:rPr lang="ru-RU" sz="3200" dirty="0" err="1"/>
              <a:t>атоми</a:t>
            </a:r>
            <a:r>
              <a:rPr lang="ru-RU" sz="3200" dirty="0"/>
              <a:t> </a:t>
            </a:r>
            <a:r>
              <a:rPr lang="ru-RU" sz="3200" dirty="0" err="1"/>
              <a:t>розпадаються</a:t>
            </a:r>
            <a:r>
              <a:rPr lang="ru-RU" sz="3200" dirty="0"/>
              <a:t> на </a:t>
            </a:r>
            <a:r>
              <a:rPr lang="ru-RU" sz="3200" dirty="0" err="1"/>
              <a:t>атомні</a:t>
            </a:r>
            <a:r>
              <a:rPr lang="ru-RU" sz="3200" dirty="0"/>
              <a:t> ядра й </a:t>
            </a:r>
            <a:r>
              <a:rPr lang="ru-RU" sz="3200" dirty="0" err="1"/>
              <a:t>електрони</a:t>
            </a:r>
            <a:r>
              <a:rPr lang="ru-RU" sz="3200" dirty="0"/>
              <a:t>, </a:t>
            </a:r>
            <a:r>
              <a:rPr lang="ru-RU" sz="3200" dirty="0" err="1"/>
              <a:t>починає</a:t>
            </a:r>
            <a:r>
              <a:rPr lang="ru-RU" sz="3200" dirty="0"/>
              <a:t> </a:t>
            </a:r>
            <a:r>
              <a:rPr lang="ru-RU" sz="3200" dirty="0" err="1"/>
              <a:t>домінувати</a:t>
            </a:r>
            <a:r>
              <a:rPr lang="ru-RU" sz="3200" dirty="0"/>
              <a:t> </a:t>
            </a:r>
            <a:r>
              <a:rPr lang="ru-RU" sz="3200" dirty="0" err="1"/>
              <a:t>випромінювання</a:t>
            </a:r>
            <a:r>
              <a:rPr lang="ru-RU" sz="3200" dirty="0"/>
              <a:t>, </a:t>
            </a:r>
            <a:r>
              <a:rPr lang="ru-RU" sz="3200" dirty="0" err="1"/>
              <a:t>потім</a:t>
            </a:r>
            <a:r>
              <a:rPr lang="ru-RU" sz="3200" dirty="0"/>
              <a:t> </a:t>
            </a:r>
            <a:r>
              <a:rPr lang="ru-RU" sz="3200" dirty="0" err="1"/>
              <a:t>починають</a:t>
            </a:r>
            <a:r>
              <a:rPr lang="ru-RU" sz="3200" dirty="0"/>
              <a:t> </a:t>
            </a:r>
            <a:r>
              <a:rPr lang="ru-RU" sz="3200" dirty="0" err="1"/>
              <a:t>розпадатися</a:t>
            </a:r>
            <a:r>
              <a:rPr lang="ru-RU" sz="3200" dirty="0"/>
              <a:t> </a:t>
            </a:r>
            <a:r>
              <a:rPr lang="ru-RU" sz="3200" dirty="0" err="1"/>
              <a:t>атомні</a:t>
            </a:r>
            <a:r>
              <a:rPr lang="ru-RU" sz="3200" dirty="0"/>
              <a:t> ядра на </a:t>
            </a:r>
            <a:r>
              <a:rPr lang="ru-RU" sz="3200" dirty="0" err="1"/>
              <a:t>протони</a:t>
            </a:r>
            <a:r>
              <a:rPr lang="ru-RU" sz="3200" dirty="0"/>
              <a:t> і </a:t>
            </a:r>
            <a:r>
              <a:rPr lang="ru-RU" sz="3200" dirty="0" err="1"/>
              <a:t>нейтрони</a:t>
            </a:r>
            <a:r>
              <a:rPr lang="ru-RU" sz="3200" dirty="0"/>
              <a:t>, </a:t>
            </a:r>
            <a:r>
              <a:rPr lang="ru-RU" sz="3200" dirty="0" err="1"/>
              <a:t>потім</a:t>
            </a:r>
            <a:r>
              <a:rPr lang="ru-RU" sz="3200" dirty="0"/>
              <a:t> </a:t>
            </a:r>
            <a:r>
              <a:rPr lang="ru-RU" sz="3200" dirty="0" err="1"/>
              <a:t>розпадаються</a:t>
            </a:r>
            <a:r>
              <a:rPr lang="ru-RU" sz="3200" dirty="0"/>
              <a:t> й </a:t>
            </a:r>
            <a:r>
              <a:rPr lang="ru-RU" sz="3200" dirty="0" err="1"/>
              <a:t>самі</a:t>
            </a:r>
            <a:r>
              <a:rPr lang="ru-RU" sz="3200" dirty="0"/>
              <a:t> </a:t>
            </a:r>
            <a:r>
              <a:rPr lang="ru-RU" sz="3200" dirty="0" err="1"/>
              <a:t>протони</a:t>
            </a:r>
            <a:r>
              <a:rPr lang="ru-RU" sz="3200" dirty="0"/>
              <a:t> і </a:t>
            </a:r>
            <a:r>
              <a:rPr lang="ru-RU" sz="3200" dirty="0" err="1"/>
              <a:t>нейтрони</a:t>
            </a:r>
            <a:r>
              <a:rPr lang="ru-RU" sz="3200" dirty="0"/>
              <a:t> на </a:t>
            </a:r>
            <a:r>
              <a:rPr lang="ru-RU" sz="3200" dirty="0" err="1"/>
              <a:t>окремі</a:t>
            </a:r>
            <a:r>
              <a:rPr lang="ru-RU" sz="3200" dirty="0"/>
              <a:t> кварки, </a:t>
            </a:r>
            <a:r>
              <a:rPr lang="ru-RU" sz="3200" dirty="0" err="1"/>
              <a:t>відбувається</a:t>
            </a:r>
            <a:r>
              <a:rPr lang="ru-RU" sz="3200" dirty="0"/>
              <a:t> </a:t>
            </a:r>
            <a:r>
              <a:rPr lang="ru-RU" sz="3200" dirty="0" err="1"/>
              <a:t>велике</a:t>
            </a:r>
            <a:r>
              <a:rPr lang="ru-RU" sz="3200" dirty="0"/>
              <a:t> </a:t>
            </a:r>
            <a:r>
              <a:rPr lang="ru-RU" sz="3200" dirty="0" err="1"/>
              <a:t>об'єднання</a:t>
            </a:r>
            <a:r>
              <a:rPr lang="ru-RU" sz="3200" dirty="0"/>
              <a:t>. У </a:t>
            </a:r>
            <a:r>
              <a:rPr lang="ru-RU" sz="3200" dirty="0" err="1"/>
              <a:t>цей</a:t>
            </a:r>
            <a:r>
              <a:rPr lang="ru-RU" sz="3200" dirty="0"/>
              <a:t> момент, як і в момент Великого </a:t>
            </a:r>
            <a:r>
              <a:rPr lang="ru-RU" sz="3200" dirty="0" err="1"/>
              <a:t>вибуху</a:t>
            </a:r>
            <a:r>
              <a:rPr lang="ru-RU" sz="3200" dirty="0"/>
              <a:t>, </a:t>
            </a:r>
            <a:r>
              <a:rPr lang="ru-RU" sz="3200" dirty="0" err="1"/>
              <a:t>перестають</a:t>
            </a:r>
            <a:r>
              <a:rPr lang="ru-RU" sz="3200" dirty="0"/>
              <a:t> </a:t>
            </a:r>
            <a:r>
              <a:rPr lang="ru-RU" sz="3200" dirty="0" err="1"/>
              <a:t>працювати</a:t>
            </a:r>
            <a:r>
              <a:rPr lang="ru-RU" sz="3200" dirty="0"/>
              <a:t> </a:t>
            </a:r>
            <a:r>
              <a:rPr lang="ru-RU" sz="3200" dirty="0" err="1"/>
              <a:t>відомі</a:t>
            </a:r>
            <a:r>
              <a:rPr lang="ru-RU" sz="3200" dirty="0"/>
              <a:t> нам </a:t>
            </a:r>
            <a:r>
              <a:rPr lang="ru-RU" sz="3200" dirty="0" err="1"/>
              <a:t>закони</a:t>
            </a:r>
            <a:r>
              <a:rPr lang="ru-RU" sz="3200" dirty="0"/>
              <a:t> </a:t>
            </a:r>
            <a:r>
              <a:rPr lang="ru-RU" sz="3200" dirty="0" err="1"/>
              <a:t>фізики</a:t>
            </a:r>
            <a:r>
              <a:rPr lang="ru-RU" sz="3200" dirty="0"/>
              <a:t> і </a:t>
            </a:r>
            <a:r>
              <a:rPr lang="ru-RU" sz="3200" dirty="0" err="1"/>
              <a:t>подальшу</a:t>
            </a:r>
            <a:r>
              <a:rPr lang="ru-RU" sz="3200" dirty="0"/>
              <a:t> долю </a:t>
            </a:r>
            <a:r>
              <a:rPr lang="ru-RU" sz="3200" dirty="0" err="1"/>
              <a:t>Всесвіту</a:t>
            </a:r>
            <a:r>
              <a:rPr lang="ru-RU" sz="3200" dirty="0"/>
              <a:t> </a:t>
            </a:r>
            <a:r>
              <a:rPr lang="ru-RU" sz="3200" dirty="0" err="1"/>
              <a:t>передбачити</a:t>
            </a:r>
            <a:r>
              <a:rPr lang="ru-RU" sz="3200" dirty="0"/>
              <a:t> </a:t>
            </a:r>
            <a:r>
              <a:rPr lang="ru-RU" sz="3200" dirty="0" err="1"/>
              <a:t>неможливо</a:t>
            </a:r>
            <a:r>
              <a:rPr lang="ru-RU" sz="3200" dirty="0"/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1811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Grumpy-Cat-обои-космос-котэ-4965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8984"/>
            <a:ext cx="12192000" cy="770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err="1" smtClean="0"/>
              <a:t>Спасіба</a:t>
            </a:r>
            <a:r>
              <a:rPr lang="uk-UA" dirty="0" smtClean="0"/>
              <a:t> за 7 </a:t>
            </a:r>
            <a:r>
              <a:rPr lang="uk-UA" dirty="0" err="1" smtClean="0"/>
              <a:t>балов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15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2c62ea572f2103fcdef72596c531d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693" y="-1702646"/>
            <a:ext cx="13065693" cy="897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130" y="404592"/>
            <a:ext cx="9404723" cy="1400530"/>
          </a:xfrm>
        </p:spPr>
        <p:txBody>
          <a:bodyPr/>
          <a:lstStyle/>
          <a:p>
            <a:r>
              <a:rPr lang="uk-UA" dirty="0" smtClean="0"/>
              <a:t>Всесвіт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91887"/>
            <a:ext cx="8946541" cy="419548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весь </a:t>
            </a:r>
            <a:r>
              <a:rPr lang="ru-RU" dirty="0" err="1"/>
              <a:t>матеріальний</a:t>
            </a:r>
            <a:r>
              <a:rPr lang="ru-RU" dirty="0"/>
              <a:t> </a:t>
            </a:r>
            <a:r>
              <a:rPr lang="ru-RU" dirty="0" err="1"/>
              <a:t>світ</a:t>
            </a:r>
            <a:r>
              <a:rPr lang="ru-RU" dirty="0"/>
              <a:t>, </a:t>
            </a:r>
            <a:r>
              <a:rPr lang="ru-RU" dirty="0" err="1"/>
              <a:t>різноманітний</a:t>
            </a:r>
            <a:r>
              <a:rPr lang="ru-RU" dirty="0"/>
              <a:t> за формами,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приймає</a:t>
            </a:r>
            <a:r>
              <a:rPr lang="ru-RU" dirty="0"/>
              <a:t> </a:t>
            </a:r>
            <a:r>
              <a:rPr lang="ru-RU" dirty="0" err="1"/>
              <a:t>матерія</a:t>
            </a:r>
            <a:r>
              <a:rPr lang="ru-RU" dirty="0"/>
              <a:t> та </a:t>
            </a:r>
            <a:r>
              <a:rPr lang="ru-RU" dirty="0" err="1"/>
              <a:t>енергія</a:t>
            </a:r>
            <a:r>
              <a:rPr lang="ru-RU" dirty="0"/>
              <a:t>, </a:t>
            </a:r>
            <a:r>
              <a:rPr lang="ru-RU" dirty="0" err="1"/>
              <a:t>включаючи</a:t>
            </a:r>
            <a:r>
              <a:rPr lang="ru-RU" dirty="0"/>
              <a:t> </a:t>
            </a:r>
            <a:r>
              <a:rPr lang="ru-RU" dirty="0" err="1"/>
              <a:t>усі</a:t>
            </a:r>
            <a:r>
              <a:rPr lang="ru-RU" dirty="0"/>
              <a:t> галактики, </a:t>
            </a:r>
            <a:r>
              <a:rPr lang="ru-RU" dirty="0" err="1"/>
              <a:t>зорі</a:t>
            </a:r>
            <a:r>
              <a:rPr lang="ru-RU" dirty="0"/>
              <a:t>, </a:t>
            </a:r>
            <a:r>
              <a:rPr lang="ru-RU" dirty="0" err="1"/>
              <a:t>планети</a:t>
            </a:r>
            <a:r>
              <a:rPr lang="ru-RU" dirty="0"/>
              <a:t> та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космічні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. </a:t>
            </a:r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настільки</a:t>
            </a:r>
            <a:r>
              <a:rPr lang="ru-RU" dirty="0"/>
              <a:t> великий,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розміри</a:t>
            </a:r>
            <a:r>
              <a:rPr lang="ru-RU" dirty="0"/>
              <a:t> </a:t>
            </a:r>
            <a:r>
              <a:rPr lang="ru-RU" dirty="0" err="1"/>
              <a:t>важко</a:t>
            </a:r>
            <a:r>
              <a:rPr lang="ru-RU" dirty="0"/>
              <a:t> </a:t>
            </a:r>
            <a:r>
              <a:rPr lang="ru-RU" dirty="0" err="1"/>
              <a:t>уявити</a:t>
            </a:r>
            <a:r>
              <a:rPr lang="ru-RU" dirty="0"/>
              <a:t>. </a:t>
            </a:r>
            <a:r>
              <a:rPr lang="ru-RU" dirty="0" err="1"/>
              <a:t>Всесвіт</a:t>
            </a:r>
            <a:r>
              <a:rPr lang="ru-RU" dirty="0"/>
              <a:t>, </a:t>
            </a:r>
            <a:r>
              <a:rPr lang="ru-RU" dirty="0" err="1"/>
              <a:t>досліджуваний</a:t>
            </a:r>
            <a:r>
              <a:rPr lang="ru-RU" dirty="0"/>
              <a:t> астрономами, —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матеріального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доступна </a:t>
            </a:r>
            <a:r>
              <a:rPr lang="ru-RU" dirty="0" err="1"/>
              <a:t>дослідженню</a:t>
            </a:r>
            <a:r>
              <a:rPr lang="ru-RU" dirty="0"/>
              <a:t> </a:t>
            </a:r>
            <a:r>
              <a:rPr lang="ru-RU" dirty="0" err="1"/>
              <a:t>астрономічними</a:t>
            </a:r>
            <a:r>
              <a:rPr lang="ru-RU" dirty="0"/>
              <a:t> </a:t>
            </a:r>
            <a:r>
              <a:rPr lang="ru-RU" dirty="0" err="1"/>
              <a:t>засобами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відповідають</a:t>
            </a:r>
            <a:r>
              <a:rPr lang="ru-RU" dirty="0"/>
              <a:t> </a:t>
            </a:r>
            <a:r>
              <a:rPr lang="ru-RU" dirty="0" err="1"/>
              <a:t>досягнутому</a:t>
            </a:r>
            <a:r>
              <a:rPr lang="ru-RU" dirty="0"/>
              <a:t> </a:t>
            </a:r>
            <a:r>
              <a:rPr lang="ru-RU" dirty="0" err="1"/>
              <a:t>рівневі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науки (часто </a:t>
            </a:r>
            <a:r>
              <a:rPr lang="ru-RU" dirty="0" err="1"/>
              <a:t>цю</a:t>
            </a:r>
            <a:r>
              <a:rPr lang="ru-RU" dirty="0"/>
              <a:t> </a:t>
            </a:r>
            <a:r>
              <a:rPr lang="ru-RU" dirty="0" err="1"/>
              <a:t>частину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метагалактикою), </a:t>
            </a:r>
            <a:r>
              <a:rPr lang="ru-RU" dirty="0" err="1"/>
              <a:t>простягається</a:t>
            </a:r>
            <a:r>
              <a:rPr lang="ru-RU" dirty="0"/>
              <a:t> на 1,6·1024 км і </a:t>
            </a:r>
            <a:r>
              <a:rPr lang="ru-RU" dirty="0" err="1"/>
              <a:t>нікому</a:t>
            </a:r>
            <a:r>
              <a:rPr lang="ru-RU" dirty="0"/>
              <a:t> не </a:t>
            </a:r>
            <a:r>
              <a:rPr lang="ru-RU" dirty="0" err="1"/>
              <a:t>відомо</a:t>
            </a:r>
            <a:r>
              <a:rPr lang="ru-RU" dirty="0"/>
              <a:t>, </a:t>
            </a:r>
            <a:r>
              <a:rPr lang="ru-RU" dirty="0" err="1"/>
              <a:t>наскільки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великий за межами </a:t>
            </a:r>
            <a:r>
              <a:rPr lang="ru-RU" dirty="0" err="1"/>
              <a:t>видимої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306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BEDCED3B004C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Будова </a:t>
            </a:r>
            <a:r>
              <a:rPr lang="ru-RU" dirty="0" err="1"/>
              <a:t>Всесвіту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4280" y="1275908"/>
            <a:ext cx="10653822" cy="4972492"/>
          </a:xfrm>
        </p:spPr>
        <p:txBody>
          <a:bodyPr>
            <a:noAutofit/>
          </a:bodyPr>
          <a:lstStyle/>
          <a:p>
            <a:r>
              <a:rPr lang="ru-RU" sz="1100" dirty="0" err="1"/>
              <a:t>Серед</a:t>
            </a:r>
            <a:r>
              <a:rPr lang="ru-RU" sz="1100" dirty="0"/>
              <a:t> </a:t>
            </a:r>
            <a:r>
              <a:rPr lang="ru-RU" sz="1100" dirty="0" err="1"/>
              <a:t>небесних</a:t>
            </a:r>
            <a:r>
              <a:rPr lang="ru-RU" sz="1100" dirty="0"/>
              <a:t> </a:t>
            </a:r>
            <a:r>
              <a:rPr lang="ru-RU" sz="1100" dirty="0" err="1"/>
              <a:t>тіл</a:t>
            </a:r>
            <a:r>
              <a:rPr lang="ru-RU" sz="1100" dirty="0"/>
              <a:t> </a:t>
            </a:r>
            <a:r>
              <a:rPr lang="ru-RU" sz="1100" dirty="0" err="1"/>
              <a:t>найвиразніше</a:t>
            </a:r>
            <a:r>
              <a:rPr lang="ru-RU" sz="1100" dirty="0"/>
              <a:t> </a:t>
            </a:r>
            <a:r>
              <a:rPr lang="ru-RU" sz="1100" dirty="0" err="1"/>
              <a:t>виділяються</a:t>
            </a:r>
            <a:r>
              <a:rPr lang="ru-RU" sz="1100" dirty="0"/>
              <a:t> </a:t>
            </a:r>
            <a:r>
              <a:rPr lang="ru-RU" sz="1100" dirty="0" err="1"/>
              <a:t>зірки</a:t>
            </a:r>
            <a:r>
              <a:rPr lang="ru-RU" sz="1100" dirty="0"/>
              <a:t>, </a:t>
            </a:r>
            <a:r>
              <a:rPr lang="ru-RU" sz="1100" dirty="0" err="1"/>
              <a:t>завдяки</a:t>
            </a:r>
            <a:r>
              <a:rPr lang="ru-RU" sz="1100" dirty="0"/>
              <a:t> </a:t>
            </a:r>
            <a:r>
              <a:rPr lang="ru-RU" sz="1100" dirty="0" err="1"/>
              <a:t>світлу</a:t>
            </a:r>
            <a:r>
              <a:rPr lang="ru-RU" sz="1100" dirty="0"/>
              <a:t>, яке вони </a:t>
            </a:r>
            <a:r>
              <a:rPr lang="ru-RU" sz="1100" dirty="0" err="1"/>
              <a:t>випромінюють</a:t>
            </a:r>
            <a:r>
              <a:rPr lang="ru-RU" sz="1100" dirty="0"/>
              <a:t>. </a:t>
            </a:r>
            <a:r>
              <a:rPr lang="ru-RU" sz="1100" dirty="0" err="1"/>
              <a:t>Зоряна</a:t>
            </a:r>
            <a:r>
              <a:rPr lang="ru-RU" sz="1100" dirty="0"/>
              <a:t> </a:t>
            </a:r>
            <a:r>
              <a:rPr lang="ru-RU" sz="1100" dirty="0" err="1"/>
              <a:t>речовина</a:t>
            </a:r>
            <a:r>
              <a:rPr lang="ru-RU" sz="1100" dirty="0"/>
              <a:t> </a:t>
            </a:r>
            <a:r>
              <a:rPr lang="ru-RU" sz="1100" dirty="0" err="1"/>
              <a:t>перебуває</a:t>
            </a:r>
            <a:r>
              <a:rPr lang="ru-RU" sz="1100" dirty="0"/>
              <a:t> у </a:t>
            </a:r>
            <a:r>
              <a:rPr lang="ru-RU" sz="1100" dirty="0" err="1"/>
              <a:t>стані</a:t>
            </a:r>
            <a:r>
              <a:rPr lang="ru-RU" sz="1100" dirty="0"/>
              <a:t> </a:t>
            </a:r>
            <a:r>
              <a:rPr lang="ru-RU" sz="1100" dirty="0" err="1"/>
              <a:t>плазми</a:t>
            </a:r>
            <a:r>
              <a:rPr lang="ru-RU" sz="1100" dirty="0"/>
              <a:t> — </a:t>
            </a:r>
            <a:r>
              <a:rPr lang="ru-RU" sz="1100" dirty="0" err="1"/>
              <a:t>електропровідного</a:t>
            </a:r>
            <a:r>
              <a:rPr lang="ru-RU" sz="1100" dirty="0"/>
              <a:t> </a:t>
            </a:r>
            <a:r>
              <a:rPr lang="ru-RU" sz="1100" dirty="0" err="1"/>
              <a:t>намагніченого</a:t>
            </a:r>
            <a:r>
              <a:rPr lang="ru-RU" sz="1100" dirty="0"/>
              <a:t> </a:t>
            </a:r>
            <a:r>
              <a:rPr lang="ru-RU" sz="1100" dirty="0" err="1"/>
              <a:t>середовища</a:t>
            </a:r>
            <a:r>
              <a:rPr lang="ru-RU" sz="1100" dirty="0"/>
              <a:t>. У </a:t>
            </a:r>
            <a:r>
              <a:rPr lang="ru-RU" sz="1100" dirty="0" err="1"/>
              <a:t>надрах</a:t>
            </a:r>
            <a:r>
              <a:rPr lang="ru-RU" sz="1100" dirty="0"/>
              <a:t> </a:t>
            </a:r>
            <a:r>
              <a:rPr lang="ru-RU" sz="1100" dirty="0" err="1"/>
              <a:t>зірок</a:t>
            </a:r>
            <a:r>
              <a:rPr lang="ru-RU" sz="1100" dirty="0"/>
              <a:t> температура </a:t>
            </a:r>
            <a:r>
              <a:rPr lang="ru-RU" sz="1100" dirty="0" err="1"/>
              <a:t>сягає</a:t>
            </a:r>
            <a:r>
              <a:rPr lang="ru-RU" sz="1100" dirty="0"/>
              <a:t> </a:t>
            </a:r>
            <a:r>
              <a:rPr lang="ru-RU" sz="1100" dirty="0" err="1"/>
              <a:t>десятків</a:t>
            </a:r>
            <a:r>
              <a:rPr lang="ru-RU" sz="1100" dirty="0"/>
              <a:t> </a:t>
            </a:r>
            <a:r>
              <a:rPr lang="ru-RU" sz="1100" dirty="0" err="1"/>
              <a:t>мільйонів</a:t>
            </a:r>
            <a:r>
              <a:rPr lang="ru-RU" sz="1100" dirty="0"/>
              <a:t> </a:t>
            </a:r>
            <a:r>
              <a:rPr lang="ru-RU" sz="1100" dirty="0" err="1"/>
              <a:t>градусів</a:t>
            </a:r>
            <a:r>
              <a:rPr lang="ru-RU" sz="1100" dirty="0"/>
              <a:t>. </a:t>
            </a:r>
            <a:r>
              <a:rPr lang="ru-RU" sz="1100" dirty="0" err="1"/>
              <a:t>Еволюція</a:t>
            </a:r>
            <a:r>
              <a:rPr lang="ru-RU" sz="1100" dirty="0"/>
              <a:t> </a:t>
            </a:r>
            <a:r>
              <a:rPr lang="ru-RU" sz="1100" dirty="0" err="1"/>
              <a:t>зірок</a:t>
            </a:r>
            <a:r>
              <a:rPr lang="ru-RU" sz="1100" dirty="0"/>
              <a:t> </a:t>
            </a:r>
            <a:r>
              <a:rPr lang="ru-RU" sz="1100" dirty="0" err="1"/>
              <a:t>включає</a:t>
            </a:r>
            <a:r>
              <a:rPr lang="ru-RU" sz="1100" dirty="0"/>
              <a:t> </a:t>
            </a:r>
            <a:r>
              <a:rPr lang="ru-RU" sz="1100" dirty="0" err="1"/>
              <a:t>такі</a:t>
            </a:r>
            <a:r>
              <a:rPr lang="ru-RU" sz="1100" dirty="0"/>
              <a:t> </a:t>
            </a:r>
            <a:r>
              <a:rPr lang="ru-RU" sz="1100" dirty="0" err="1"/>
              <a:t>фази</a:t>
            </a:r>
            <a:r>
              <a:rPr lang="ru-RU" sz="1100" dirty="0"/>
              <a:t>: </a:t>
            </a:r>
            <a:r>
              <a:rPr lang="ru-RU" sz="1100" dirty="0" err="1"/>
              <a:t>протозірка</a:t>
            </a:r>
            <a:r>
              <a:rPr lang="ru-RU" sz="1100" dirty="0"/>
              <a:t>, </a:t>
            </a:r>
            <a:r>
              <a:rPr lang="ru-RU" sz="1100" dirty="0" err="1"/>
              <a:t>утворення</a:t>
            </a:r>
            <a:r>
              <a:rPr lang="ru-RU" sz="1100" dirty="0"/>
              <a:t> в </a:t>
            </a:r>
            <a:r>
              <a:rPr lang="ru-RU" sz="1100" dirty="0" err="1"/>
              <a:t>центрі</a:t>
            </a:r>
            <a:r>
              <a:rPr lang="ru-RU" sz="1100" dirty="0"/>
              <a:t> </a:t>
            </a:r>
            <a:r>
              <a:rPr lang="ru-RU" sz="1100" dirty="0" err="1"/>
              <a:t>цього</a:t>
            </a:r>
            <a:r>
              <a:rPr lang="ru-RU" sz="1100" dirty="0"/>
              <a:t> </a:t>
            </a:r>
            <a:r>
              <a:rPr lang="ru-RU" sz="1100" dirty="0" err="1"/>
              <a:t>утворення</a:t>
            </a:r>
            <a:r>
              <a:rPr lang="ru-RU" sz="1100" dirty="0"/>
              <a:t> термоядерного </a:t>
            </a:r>
            <a:r>
              <a:rPr lang="ru-RU" sz="1100" dirty="0" err="1"/>
              <a:t>вогнища</a:t>
            </a:r>
            <a:r>
              <a:rPr lang="ru-RU" sz="1100" dirty="0"/>
              <a:t>, </a:t>
            </a:r>
            <a:r>
              <a:rPr lang="ru-RU" sz="1100" dirty="0" err="1"/>
              <a:t>основна</a:t>
            </a:r>
            <a:r>
              <a:rPr lang="ru-RU" sz="1100" dirty="0"/>
              <a:t> фаза </a:t>
            </a:r>
            <a:r>
              <a:rPr lang="ru-RU" sz="1100" dirty="0" err="1"/>
              <a:t>вигорання</a:t>
            </a:r>
            <a:r>
              <a:rPr lang="ru-RU" sz="1100" dirty="0"/>
              <a:t> </a:t>
            </a:r>
            <a:r>
              <a:rPr lang="ru-RU" sz="1100" dirty="0" err="1"/>
              <a:t>водню</a:t>
            </a:r>
            <a:r>
              <a:rPr lang="ru-RU" sz="1100" dirty="0"/>
              <a:t> у </a:t>
            </a:r>
            <a:r>
              <a:rPr lang="ru-RU" sz="1100" dirty="0" err="1"/>
              <a:t>термоядерних</a:t>
            </a:r>
            <a:r>
              <a:rPr lang="ru-RU" sz="1100" dirty="0"/>
              <a:t> </a:t>
            </a:r>
            <a:r>
              <a:rPr lang="ru-RU" sz="1100" dirty="0" err="1"/>
              <a:t>реакціях</a:t>
            </a:r>
            <a:r>
              <a:rPr lang="ru-RU" sz="1100" dirty="0"/>
              <a:t>, </a:t>
            </a:r>
            <a:r>
              <a:rPr lang="ru-RU" sz="1100" dirty="0" err="1"/>
              <a:t>перетворення</a:t>
            </a:r>
            <a:r>
              <a:rPr lang="ru-RU" sz="1100" dirty="0"/>
              <a:t> </a:t>
            </a:r>
            <a:r>
              <a:rPr lang="ru-RU" sz="1100" dirty="0" err="1"/>
              <a:t>зірки</a:t>
            </a:r>
            <a:r>
              <a:rPr lang="ru-RU" sz="1100" dirty="0"/>
              <a:t> в </a:t>
            </a:r>
            <a:r>
              <a:rPr lang="ru-RU" sz="1100" dirty="0" err="1"/>
              <a:t>червоного</a:t>
            </a:r>
            <a:r>
              <a:rPr lang="ru-RU" sz="1100" dirty="0"/>
              <a:t> </a:t>
            </a:r>
            <a:r>
              <a:rPr lang="ru-RU" sz="1100" dirty="0" err="1"/>
              <a:t>гіганта</a:t>
            </a:r>
            <a:r>
              <a:rPr lang="ru-RU" sz="1100" dirty="0"/>
              <a:t>, а </a:t>
            </a:r>
            <a:r>
              <a:rPr lang="ru-RU" sz="1100" dirty="0" err="1"/>
              <a:t>потім</a:t>
            </a:r>
            <a:r>
              <a:rPr lang="ru-RU" sz="1100" dirty="0"/>
              <a:t> — в </a:t>
            </a:r>
            <a:r>
              <a:rPr lang="ru-RU" sz="1100" dirty="0" err="1"/>
              <a:t>білого</a:t>
            </a:r>
            <a:r>
              <a:rPr lang="ru-RU" sz="1100" dirty="0"/>
              <a:t> карлика (для </a:t>
            </a:r>
            <a:r>
              <a:rPr lang="ru-RU" sz="1100" dirty="0" err="1"/>
              <a:t>зірок</a:t>
            </a:r>
            <a:r>
              <a:rPr lang="ru-RU" sz="1100" dirty="0"/>
              <a:t> — </a:t>
            </a:r>
            <a:r>
              <a:rPr lang="ru-RU" sz="1100" dirty="0" err="1"/>
              <a:t>аналогів</a:t>
            </a:r>
            <a:r>
              <a:rPr lang="ru-RU" sz="1100" dirty="0"/>
              <a:t> </a:t>
            </a:r>
            <a:r>
              <a:rPr lang="ru-RU" sz="1100" dirty="0" err="1"/>
              <a:t>Сонця</a:t>
            </a:r>
            <a:r>
              <a:rPr lang="ru-RU" sz="1100" dirty="0"/>
              <a:t>), </a:t>
            </a:r>
            <a:r>
              <a:rPr lang="ru-RU" sz="1100" dirty="0" err="1"/>
              <a:t>колапс</a:t>
            </a:r>
            <a:r>
              <a:rPr lang="ru-RU" sz="1100" dirty="0"/>
              <a:t> </a:t>
            </a:r>
            <a:r>
              <a:rPr lang="ru-RU" sz="1100" dirty="0" err="1"/>
              <a:t>масивних</a:t>
            </a:r>
            <a:r>
              <a:rPr lang="ru-RU" sz="1100" dirty="0"/>
              <a:t> </a:t>
            </a:r>
            <a:r>
              <a:rPr lang="ru-RU" sz="1100" dirty="0" err="1"/>
              <a:t>зірок</a:t>
            </a:r>
            <a:r>
              <a:rPr lang="ru-RU" sz="1100" dirty="0"/>
              <a:t> з </a:t>
            </a:r>
            <a:r>
              <a:rPr lang="ru-RU" sz="1100" dirty="0" err="1"/>
              <a:t>вибухом</a:t>
            </a:r>
            <a:r>
              <a:rPr lang="ru-RU" sz="1100" dirty="0"/>
              <a:t> «</a:t>
            </a:r>
            <a:r>
              <a:rPr lang="ru-RU" sz="1100" dirty="0" err="1"/>
              <a:t>наднових</a:t>
            </a:r>
            <a:r>
              <a:rPr lang="ru-RU" sz="1100" dirty="0"/>
              <a:t>» та </a:t>
            </a:r>
            <a:r>
              <a:rPr lang="ru-RU" sz="1100" dirty="0" err="1"/>
              <a:t>виникненням</a:t>
            </a:r>
            <a:r>
              <a:rPr lang="ru-RU" sz="1100" dirty="0"/>
              <a:t> </a:t>
            </a:r>
            <a:r>
              <a:rPr lang="ru-RU" sz="1100" dirty="0" err="1"/>
              <a:t>нейтронних</a:t>
            </a:r>
            <a:r>
              <a:rPr lang="ru-RU" sz="1100" dirty="0"/>
              <a:t> </a:t>
            </a:r>
            <a:r>
              <a:rPr lang="ru-RU" sz="1100" dirty="0" err="1"/>
              <a:t>зірок</a:t>
            </a:r>
            <a:r>
              <a:rPr lang="ru-RU" sz="1100" dirty="0"/>
              <a:t> і </a:t>
            </a:r>
            <a:r>
              <a:rPr lang="ru-RU" sz="1100" dirty="0" err="1"/>
              <a:t>колапсарів</a:t>
            </a:r>
            <a:r>
              <a:rPr lang="ru-RU" sz="1100" dirty="0"/>
              <a:t> — «</a:t>
            </a:r>
            <a:r>
              <a:rPr lang="ru-RU" sz="1100" dirty="0" err="1"/>
              <a:t>чорних</a:t>
            </a:r>
            <a:r>
              <a:rPr lang="ru-RU" sz="1100" dirty="0"/>
              <a:t> </a:t>
            </a:r>
            <a:r>
              <a:rPr lang="ru-RU" sz="1100" dirty="0" err="1"/>
              <a:t>дірок</a:t>
            </a:r>
            <a:r>
              <a:rPr lang="ru-RU" sz="1100" dirty="0"/>
              <a:t>».</a:t>
            </a:r>
          </a:p>
          <a:p>
            <a:r>
              <a:rPr lang="ru-RU" sz="1100" dirty="0"/>
              <a:t> </a:t>
            </a:r>
          </a:p>
          <a:p>
            <a:r>
              <a:rPr lang="ru-RU" sz="1100" dirty="0" err="1" smtClean="0"/>
              <a:t>Всесвіт</a:t>
            </a:r>
            <a:endParaRPr lang="ru-RU" sz="1100" dirty="0"/>
          </a:p>
          <a:p>
            <a:r>
              <a:rPr lang="ru-RU" sz="1100" dirty="0" err="1" smtClean="0"/>
              <a:t>Деякі</a:t>
            </a:r>
            <a:r>
              <a:rPr lang="ru-RU" sz="1100" dirty="0" smtClean="0"/>
              <a:t> </a:t>
            </a:r>
            <a:r>
              <a:rPr lang="ru-RU" sz="1100" dirty="0" err="1"/>
              <a:t>зірки</a:t>
            </a:r>
            <a:r>
              <a:rPr lang="ru-RU" sz="1100" dirty="0"/>
              <a:t> </a:t>
            </a:r>
            <a:r>
              <a:rPr lang="ru-RU" sz="1100" dirty="0" err="1"/>
              <a:t>мають</a:t>
            </a:r>
            <a:r>
              <a:rPr lang="ru-RU" sz="1100" dirty="0"/>
              <a:t> </a:t>
            </a:r>
            <a:r>
              <a:rPr lang="ru-RU" sz="1100" dirty="0" err="1"/>
              <a:t>супутники</a:t>
            </a:r>
            <a:r>
              <a:rPr lang="ru-RU" sz="1100" dirty="0"/>
              <a:t> — </a:t>
            </a:r>
            <a:r>
              <a:rPr lang="ru-RU" sz="1100" dirty="0" err="1"/>
              <a:t>планети</a:t>
            </a:r>
            <a:r>
              <a:rPr lang="ru-RU" sz="1100" dirty="0"/>
              <a:t> </a:t>
            </a:r>
            <a:r>
              <a:rPr lang="ru-RU" sz="1100" dirty="0" err="1"/>
              <a:t>або</a:t>
            </a:r>
            <a:r>
              <a:rPr lang="ru-RU" sz="1100" dirty="0"/>
              <a:t> </a:t>
            </a:r>
            <a:r>
              <a:rPr lang="ru-RU" sz="1100" dirty="0" err="1"/>
              <a:t>подібні</a:t>
            </a:r>
            <a:r>
              <a:rPr lang="ru-RU" sz="1100" dirty="0"/>
              <a:t> до них </a:t>
            </a:r>
            <a:r>
              <a:rPr lang="ru-RU" sz="1100" dirty="0" err="1"/>
              <a:t>масивні</a:t>
            </a:r>
            <a:r>
              <a:rPr lang="ru-RU" sz="1100" dirty="0"/>
              <a:t> </a:t>
            </a:r>
            <a:r>
              <a:rPr lang="ru-RU" sz="1100" dirty="0" err="1"/>
              <a:t>тіла</a:t>
            </a:r>
            <a:r>
              <a:rPr lang="ru-RU" sz="1100" dirty="0"/>
              <a:t> і </a:t>
            </a:r>
            <a:r>
              <a:rPr lang="ru-RU" sz="1100" dirty="0" err="1"/>
              <a:t>утворюють</a:t>
            </a:r>
            <a:r>
              <a:rPr lang="ru-RU" sz="1100" dirty="0"/>
              <a:t> разом з ними </a:t>
            </a:r>
            <a:r>
              <a:rPr lang="ru-RU" sz="1100" dirty="0" err="1"/>
              <a:t>системи</a:t>
            </a:r>
            <a:r>
              <a:rPr lang="ru-RU" sz="1100" dirty="0"/>
              <a:t>, </a:t>
            </a:r>
            <a:r>
              <a:rPr lang="ru-RU" sz="1100" dirty="0" err="1"/>
              <a:t>аналогічні</a:t>
            </a:r>
            <a:r>
              <a:rPr lang="ru-RU" sz="1100" dirty="0"/>
              <a:t> до </a:t>
            </a:r>
            <a:r>
              <a:rPr lang="ru-RU" sz="1100" dirty="0" err="1"/>
              <a:t>нашої</a:t>
            </a:r>
            <a:r>
              <a:rPr lang="ru-RU" sz="1100" dirty="0"/>
              <a:t> </a:t>
            </a:r>
            <a:r>
              <a:rPr lang="ru-RU" sz="1100" dirty="0" err="1"/>
              <a:t>Сонячної</a:t>
            </a:r>
            <a:r>
              <a:rPr lang="ru-RU" sz="1100" dirty="0"/>
              <a:t>. При </a:t>
            </a:r>
            <a:r>
              <a:rPr lang="ru-RU" sz="1100" dirty="0" err="1"/>
              <a:t>забезпеченні</a:t>
            </a:r>
            <a:r>
              <a:rPr lang="ru-RU" sz="1100" dirty="0"/>
              <a:t> низки </a:t>
            </a:r>
            <a:r>
              <a:rPr lang="ru-RU" sz="1100" dirty="0" err="1"/>
              <a:t>сприятливих</a:t>
            </a:r>
            <a:r>
              <a:rPr lang="ru-RU" sz="1100" dirty="0"/>
              <a:t> умов на планетах </a:t>
            </a:r>
            <a:r>
              <a:rPr lang="ru-RU" sz="1100" dirty="0" err="1"/>
              <a:t>може</a:t>
            </a:r>
            <a:r>
              <a:rPr lang="ru-RU" sz="1100" dirty="0"/>
              <a:t> </a:t>
            </a:r>
            <a:r>
              <a:rPr lang="ru-RU" sz="1100" dirty="0" err="1"/>
              <a:t>виникнути</a:t>
            </a:r>
            <a:r>
              <a:rPr lang="ru-RU" sz="1100" dirty="0"/>
              <a:t> </a:t>
            </a:r>
            <a:r>
              <a:rPr lang="ru-RU" sz="1100" dirty="0" err="1"/>
              <a:t>життя</a:t>
            </a:r>
            <a:r>
              <a:rPr lang="ru-RU" sz="1100" dirty="0"/>
              <a:t>, як </a:t>
            </a:r>
            <a:r>
              <a:rPr lang="ru-RU" sz="1100" dirty="0" err="1"/>
              <a:t>це</a:t>
            </a:r>
            <a:r>
              <a:rPr lang="ru-RU" sz="1100" dirty="0"/>
              <a:t> </a:t>
            </a:r>
            <a:r>
              <a:rPr lang="ru-RU" sz="1100" dirty="0" err="1"/>
              <a:t>має</a:t>
            </a:r>
            <a:r>
              <a:rPr lang="ru-RU" sz="1100" dirty="0"/>
              <a:t> </a:t>
            </a:r>
            <a:r>
              <a:rPr lang="ru-RU" sz="1100" dirty="0" err="1"/>
              <a:t>місце</a:t>
            </a:r>
            <a:r>
              <a:rPr lang="ru-RU" sz="1100" dirty="0"/>
              <a:t> на </a:t>
            </a:r>
            <a:r>
              <a:rPr lang="ru-RU" sz="1100" dirty="0" err="1"/>
              <a:t>Землі</a:t>
            </a:r>
            <a:r>
              <a:rPr lang="ru-RU" sz="1100" dirty="0"/>
              <a:t>.</a:t>
            </a:r>
          </a:p>
          <a:p>
            <a:r>
              <a:rPr lang="ru-RU" sz="1100" dirty="0" err="1" smtClean="0"/>
              <a:t>Найближчі</a:t>
            </a:r>
            <a:r>
              <a:rPr lang="ru-RU" sz="1100" dirty="0" smtClean="0"/>
              <a:t> </a:t>
            </a:r>
            <a:r>
              <a:rPr lang="ru-RU" sz="1100" dirty="0"/>
              <a:t>до </a:t>
            </a:r>
            <a:r>
              <a:rPr lang="ru-RU" sz="1100" dirty="0" err="1"/>
              <a:t>Землі</a:t>
            </a:r>
            <a:r>
              <a:rPr lang="ru-RU" sz="1100" dirty="0"/>
              <a:t> </a:t>
            </a:r>
            <a:r>
              <a:rPr lang="ru-RU" sz="1100" dirty="0" err="1"/>
              <a:t>зірки</a:t>
            </a:r>
            <a:r>
              <a:rPr lang="ru-RU" sz="1100" dirty="0"/>
              <a:t> </a:t>
            </a:r>
            <a:r>
              <a:rPr lang="ru-RU" sz="1100" dirty="0" err="1"/>
              <a:t>обертаються</a:t>
            </a:r>
            <a:r>
              <a:rPr lang="ru-RU" sz="1100" dirty="0"/>
              <a:t> </a:t>
            </a:r>
            <a:r>
              <a:rPr lang="ru-RU" sz="1100" dirty="0" err="1"/>
              <a:t>навколо</a:t>
            </a:r>
            <a:r>
              <a:rPr lang="ru-RU" sz="1100" dirty="0"/>
              <a:t> </a:t>
            </a:r>
            <a:r>
              <a:rPr lang="ru-RU" sz="1100" dirty="0" err="1"/>
              <a:t>загального</a:t>
            </a:r>
            <a:r>
              <a:rPr lang="ru-RU" sz="1100" dirty="0"/>
              <a:t> центру </a:t>
            </a:r>
            <a:r>
              <a:rPr lang="ru-RU" sz="1100" dirty="0" err="1"/>
              <a:t>мас</a:t>
            </a:r>
            <a:r>
              <a:rPr lang="ru-RU" sz="1100" dirty="0"/>
              <a:t>, </a:t>
            </a:r>
            <a:r>
              <a:rPr lang="ru-RU" sz="1100" dirty="0" err="1"/>
              <a:t>утворюючи</a:t>
            </a:r>
            <a:r>
              <a:rPr lang="ru-RU" sz="1100" dirty="0"/>
              <a:t> </a:t>
            </a:r>
            <a:r>
              <a:rPr lang="ru-RU" sz="1100" dirty="0" err="1"/>
              <a:t>загалом</a:t>
            </a:r>
            <a:r>
              <a:rPr lang="ru-RU" sz="1100" dirty="0"/>
              <a:t> </a:t>
            </a:r>
            <a:r>
              <a:rPr lang="ru-RU" sz="1100" dirty="0" err="1"/>
              <a:t>велетенську</a:t>
            </a:r>
            <a:r>
              <a:rPr lang="ru-RU" sz="1100" dirty="0"/>
              <a:t> </a:t>
            </a:r>
            <a:r>
              <a:rPr lang="ru-RU" sz="1100" dirty="0" err="1"/>
              <a:t>зоряну</a:t>
            </a:r>
            <a:r>
              <a:rPr lang="ru-RU" sz="1100" dirty="0"/>
              <a:t> систему — галактику </a:t>
            </a:r>
            <a:r>
              <a:rPr lang="ru-RU" sz="1100" dirty="0" err="1"/>
              <a:t>Чумацький</a:t>
            </a:r>
            <a:r>
              <a:rPr lang="ru-RU" sz="1100" dirty="0"/>
              <a:t> Шлях, </a:t>
            </a:r>
            <a:r>
              <a:rPr lang="ru-RU" sz="1100" dirty="0" err="1"/>
              <a:t>радіус</a:t>
            </a:r>
            <a:r>
              <a:rPr lang="ru-RU" sz="1100" dirty="0"/>
              <a:t> </a:t>
            </a:r>
            <a:r>
              <a:rPr lang="ru-RU" sz="1100" dirty="0" err="1"/>
              <a:t>якої</a:t>
            </a:r>
            <a:r>
              <a:rPr lang="ru-RU" sz="1100" dirty="0"/>
              <a:t> </a:t>
            </a:r>
            <a:r>
              <a:rPr lang="ru-RU" sz="1100" dirty="0" err="1"/>
              <a:t>сягає</a:t>
            </a:r>
            <a:r>
              <a:rPr lang="ru-RU" sz="1100" dirty="0"/>
              <a:t> 4·1022 км. </a:t>
            </a:r>
            <a:r>
              <a:rPr lang="ru-RU" sz="1100" dirty="0" err="1"/>
              <a:t>Загальна</a:t>
            </a:r>
            <a:r>
              <a:rPr lang="ru-RU" sz="1100" dirty="0"/>
              <a:t> </a:t>
            </a:r>
            <a:r>
              <a:rPr lang="ru-RU" sz="1100" dirty="0" err="1"/>
              <a:t>кількість</a:t>
            </a:r>
            <a:r>
              <a:rPr lang="ru-RU" sz="1100" dirty="0"/>
              <a:t> </a:t>
            </a:r>
            <a:r>
              <a:rPr lang="ru-RU" sz="1100" dirty="0" err="1"/>
              <a:t>зірок</a:t>
            </a:r>
            <a:r>
              <a:rPr lang="ru-RU" sz="1100" dirty="0"/>
              <a:t> у </a:t>
            </a:r>
            <a:r>
              <a:rPr lang="ru-RU" sz="1100" dirty="0" err="1"/>
              <a:t>нашій</a:t>
            </a:r>
            <a:r>
              <a:rPr lang="ru-RU" sz="1100" dirty="0"/>
              <a:t> </a:t>
            </a:r>
            <a:r>
              <a:rPr lang="ru-RU" sz="1100" dirty="0" err="1"/>
              <a:t>Галактиці</a:t>
            </a:r>
            <a:r>
              <a:rPr lang="ru-RU" sz="1100" dirty="0"/>
              <a:t> </a:t>
            </a:r>
            <a:r>
              <a:rPr lang="ru-RU" sz="1100" dirty="0" err="1"/>
              <a:t>близька</a:t>
            </a:r>
            <a:r>
              <a:rPr lang="ru-RU" sz="1100" dirty="0"/>
              <a:t> до 1011. </a:t>
            </a:r>
            <a:r>
              <a:rPr lang="ru-RU" sz="1100" dirty="0" err="1"/>
              <a:t>Тривалість</a:t>
            </a:r>
            <a:r>
              <a:rPr lang="ru-RU" sz="1100" dirty="0"/>
              <a:t> </a:t>
            </a:r>
            <a:r>
              <a:rPr lang="ru-RU" sz="1100" dirty="0" err="1"/>
              <a:t>основної</a:t>
            </a:r>
            <a:r>
              <a:rPr lang="ru-RU" sz="1100" dirty="0"/>
              <a:t> </a:t>
            </a:r>
            <a:r>
              <a:rPr lang="ru-RU" sz="1100" dirty="0" err="1"/>
              <a:t>фази</a:t>
            </a:r>
            <a:r>
              <a:rPr lang="ru-RU" sz="1100" dirty="0"/>
              <a:t> </a:t>
            </a:r>
            <a:r>
              <a:rPr lang="ru-RU" sz="1100" dirty="0" err="1"/>
              <a:t>вигорання</a:t>
            </a:r>
            <a:r>
              <a:rPr lang="ru-RU" sz="1100" dirty="0"/>
              <a:t> </a:t>
            </a:r>
            <a:r>
              <a:rPr lang="ru-RU" sz="1100" dirty="0" err="1"/>
              <a:t>гідрогену</a:t>
            </a:r>
            <a:r>
              <a:rPr lang="ru-RU" sz="1100" dirty="0"/>
              <a:t> у </a:t>
            </a:r>
            <a:r>
              <a:rPr lang="ru-RU" sz="1100" dirty="0" err="1"/>
              <a:t>термоядерних</a:t>
            </a:r>
            <a:r>
              <a:rPr lang="ru-RU" sz="1100" dirty="0"/>
              <a:t> </a:t>
            </a:r>
            <a:r>
              <a:rPr lang="ru-RU" sz="1100" dirty="0" err="1"/>
              <a:t>реакціях</a:t>
            </a:r>
            <a:r>
              <a:rPr lang="ru-RU" sz="1100" dirty="0"/>
              <a:t> </a:t>
            </a:r>
            <a:r>
              <a:rPr lang="ru-RU" sz="1100" dirty="0" err="1"/>
              <a:t>коливається</a:t>
            </a:r>
            <a:r>
              <a:rPr lang="ru-RU" sz="1100" dirty="0"/>
              <a:t> в межах 8·106 — 70·109 </a:t>
            </a:r>
            <a:r>
              <a:rPr lang="ru-RU" sz="1100" dirty="0" err="1"/>
              <a:t>років</a:t>
            </a:r>
            <a:r>
              <a:rPr lang="ru-RU" sz="1100" dirty="0"/>
              <a:t>. </a:t>
            </a:r>
            <a:r>
              <a:rPr lang="ru-RU" sz="1100" dirty="0" err="1"/>
              <a:t>Окрім</a:t>
            </a:r>
            <a:r>
              <a:rPr lang="ru-RU" sz="1100" dirty="0"/>
              <a:t> </a:t>
            </a:r>
            <a:r>
              <a:rPr lang="ru-RU" sz="1100" dirty="0" err="1"/>
              <a:t>нашої</a:t>
            </a:r>
            <a:r>
              <a:rPr lang="ru-RU" sz="1100" dirty="0"/>
              <a:t> Галактики, до </a:t>
            </a:r>
            <a:r>
              <a:rPr lang="ru-RU" sz="1100" dirty="0" err="1"/>
              <a:t>якої</a:t>
            </a:r>
            <a:r>
              <a:rPr lang="ru-RU" sz="1100" dirty="0"/>
              <a:t> входить наша </a:t>
            </a:r>
            <a:r>
              <a:rPr lang="ru-RU" sz="1100" dirty="0" err="1"/>
              <a:t>Сонячна</a:t>
            </a:r>
            <a:r>
              <a:rPr lang="ru-RU" sz="1100" dirty="0"/>
              <a:t> система, </a:t>
            </a:r>
            <a:r>
              <a:rPr lang="ru-RU" sz="1100" dirty="0" err="1"/>
              <a:t>виявлено</a:t>
            </a:r>
            <a:r>
              <a:rPr lang="ru-RU" sz="1100" dirty="0"/>
              <a:t> </a:t>
            </a:r>
            <a:r>
              <a:rPr lang="ru-RU" sz="1100" dirty="0" err="1"/>
              <a:t>багато</a:t>
            </a:r>
            <a:r>
              <a:rPr lang="ru-RU" sz="1100" dirty="0"/>
              <a:t> </a:t>
            </a:r>
            <a:r>
              <a:rPr lang="ru-RU" sz="1100" dirty="0" err="1"/>
              <a:t>інших</a:t>
            </a:r>
            <a:r>
              <a:rPr lang="ru-RU" sz="1100" dirty="0"/>
              <a:t> галактик та </a:t>
            </a:r>
            <a:r>
              <a:rPr lang="ru-RU" sz="1100" dirty="0" err="1"/>
              <a:t>зоряних</a:t>
            </a:r>
            <a:r>
              <a:rPr lang="ru-RU" sz="1100" dirty="0"/>
              <a:t> систем, </a:t>
            </a:r>
            <a:r>
              <a:rPr lang="ru-RU" sz="1100" dirty="0" err="1"/>
              <a:t>які</a:t>
            </a:r>
            <a:r>
              <a:rPr lang="ru-RU" sz="1100" dirty="0"/>
              <a:t> </a:t>
            </a:r>
            <a:r>
              <a:rPr lang="ru-RU" sz="1100" dirty="0" err="1"/>
              <a:t>утворюють</a:t>
            </a:r>
            <a:r>
              <a:rPr lang="ru-RU" sz="1100" dirty="0"/>
              <a:t> </a:t>
            </a:r>
            <a:r>
              <a:rPr lang="ru-RU" sz="1100" dirty="0" err="1"/>
              <a:t>велетенську</a:t>
            </a:r>
            <a:r>
              <a:rPr lang="ru-RU" sz="1100" dirty="0"/>
              <a:t> </a:t>
            </a:r>
            <a:r>
              <a:rPr lang="ru-RU" sz="1100" dirty="0" err="1"/>
              <a:t>космічну</a:t>
            </a:r>
            <a:r>
              <a:rPr lang="ru-RU" sz="1100" dirty="0"/>
              <a:t> систему — Метагалактику (</a:t>
            </a:r>
            <a:r>
              <a:rPr lang="ru-RU" sz="1100" dirty="0" err="1"/>
              <a:t>декілька</a:t>
            </a:r>
            <a:r>
              <a:rPr lang="ru-RU" sz="1100" dirty="0"/>
              <a:t> </a:t>
            </a:r>
            <a:r>
              <a:rPr lang="ru-RU" sz="1100" dirty="0" err="1"/>
              <a:t>мільярдів</a:t>
            </a:r>
            <a:r>
              <a:rPr lang="ru-RU" sz="1100" dirty="0"/>
              <a:t> галактик).</a:t>
            </a:r>
          </a:p>
          <a:p>
            <a:endParaRPr lang="ru-RU" sz="1100" dirty="0"/>
          </a:p>
          <a:p>
            <a:r>
              <a:rPr lang="ru-RU" sz="1100" dirty="0" err="1"/>
              <a:t>Зірки</a:t>
            </a:r>
            <a:r>
              <a:rPr lang="ru-RU" sz="1100" dirty="0"/>
              <a:t> та </a:t>
            </a:r>
            <a:r>
              <a:rPr lang="ru-RU" sz="1100" dirty="0" err="1"/>
              <a:t>інші</a:t>
            </a:r>
            <a:r>
              <a:rPr lang="ru-RU" sz="1100" dirty="0"/>
              <a:t> </a:t>
            </a:r>
            <a:r>
              <a:rPr lang="ru-RU" sz="1100" dirty="0" err="1"/>
              <a:t>астрономічні</a:t>
            </a:r>
            <a:r>
              <a:rPr lang="ru-RU" sz="1100" dirty="0"/>
              <a:t> </a:t>
            </a:r>
            <a:r>
              <a:rPr lang="ru-RU" sz="1100" dirty="0" err="1"/>
              <a:t>об'єкти</a:t>
            </a:r>
            <a:r>
              <a:rPr lang="ru-RU" sz="1100" dirty="0"/>
              <a:t> </a:t>
            </a:r>
            <a:r>
              <a:rPr lang="ru-RU" sz="1100" dirty="0" err="1"/>
              <a:t>займають</a:t>
            </a:r>
            <a:r>
              <a:rPr lang="ru-RU" sz="1100" dirty="0"/>
              <a:t> </a:t>
            </a:r>
            <a:r>
              <a:rPr lang="ru-RU" sz="1100" dirty="0" err="1"/>
              <a:t>тільки</a:t>
            </a:r>
            <a:r>
              <a:rPr lang="ru-RU" sz="1100" dirty="0"/>
              <a:t> </a:t>
            </a:r>
            <a:r>
              <a:rPr lang="ru-RU" sz="1100" dirty="0" err="1"/>
              <a:t>незначну</a:t>
            </a:r>
            <a:r>
              <a:rPr lang="ru-RU" sz="1100" dirty="0"/>
              <a:t> </a:t>
            </a:r>
            <a:r>
              <a:rPr lang="ru-RU" sz="1100" dirty="0" err="1"/>
              <a:t>частину</a:t>
            </a:r>
            <a:r>
              <a:rPr lang="ru-RU" sz="1100" dirty="0"/>
              <a:t> </a:t>
            </a:r>
            <a:r>
              <a:rPr lang="ru-RU" sz="1100" dirty="0" err="1"/>
              <a:t>об'єму</a:t>
            </a:r>
            <a:r>
              <a:rPr lang="ru-RU" sz="1100" dirty="0"/>
              <a:t> </a:t>
            </a:r>
            <a:r>
              <a:rPr lang="ru-RU" sz="1100" dirty="0" err="1"/>
              <a:t>Всесвіту</a:t>
            </a:r>
            <a:r>
              <a:rPr lang="ru-RU" sz="1100" dirty="0"/>
              <a:t>. </a:t>
            </a:r>
            <a:r>
              <a:rPr lang="ru-RU" sz="1100" dirty="0" err="1"/>
              <a:t>Більшість</a:t>
            </a:r>
            <a:r>
              <a:rPr lang="ru-RU" sz="1100" dirty="0"/>
              <a:t> </a:t>
            </a:r>
            <a:r>
              <a:rPr lang="ru-RU" sz="1100" dirty="0" err="1"/>
              <a:t>Всесвіту</a:t>
            </a:r>
            <a:r>
              <a:rPr lang="ru-RU" sz="1100" dirty="0"/>
              <a:t> </a:t>
            </a:r>
            <a:r>
              <a:rPr lang="ru-RU" sz="1100" dirty="0" err="1"/>
              <a:t>займає</a:t>
            </a:r>
            <a:r>
              <a:rPr lang="ru-RU" sz="1100" dirty="0"/>
              <a:t> </a:t>
            </a:r>
            <a:r>
              <a:rPr lang="ru-RU" sz="1100" dirty="0" err="1"/>
              <a:t>міжзоряний</a:t>
            </a:r>
            <a:r>
              <a:rPr lang="ru-RU" sz="1100" dirty="0"/>
              <a:t> </a:t>
            </a:r>
            <a:r>
              <a:rPr lang="ru-RU" sz="1100" dirty="0" err="1"/>
              <a:t>простір</a:t>
            </a:r>
            <a:r>
              <a:rPr lang="ru-RU" sz="1100" dirty="0"/>
              <a:t> — </a:t>
            </a:r>
            <a:r>
              <a:rPr lang="ru-RU" sz="1100" dirty="0" err="1"/>
              <a:t>області</a:t>
            </a:r>
            <a:r>
              <a:rPr lang="ru-RU" sz="1100" dirty="0"/>
              <a:t>, </a:t>
            </a:r>
            <a:r>
              <a:rPr lang="ru-RU" sz="1100" dirty="0" err="1"/>
              <a:t>заповнені</a:t>
            </a:r>
            <a:r>
              <a:rPr lang="ru-RU" sz="1100" dirty="0"/>
              <a:t> в основному </a:t>
            </a:r>
            <a:r>
              <a:rPr lang="ru-RU" sz="1100" dirty="0" err="1"/>
              <a:t>електромагнітним</a:t>
            </a:r>
            <a:r>
              <a:rPr lang="ru-RU" sz="1100" dirty="0"/>
              <a:t> </a:t>
            </a:r>
            <a:r>
              <a:rPr lang="ru-RU" sz="1100" dirty="0" err="1"/>
              <a:t>випромінюванням</a:t>
            </a:r>
            <a:r>
              <a:rPr lang="ru-RU" sz="1100" dirty="0"/>
              <a:t> і нейтрино з </a:t>
            </a:r>
            <a:r>
              <a:rPr lang="ru-RU" sz="1100" dirty="0" err="1"/>
              <a:t>незначною</a:t>
            </a:r>
            <a:r>
              <a:rPr lang="ru-RU" sz="1100" dirty="0"/>
              <a:t> </a:t>
            </a:r>
            <a:r>
              <a:rPr lang="ru-RU" sz="1100" dirty="0" err="1"/>
              <a:t>кількістю</a:t>
            </a:r>
            <a:r>
              <a:rPr lang="ru-RU" sz="1100" dirty="0"/>
              <a:t> </a:t>
            </a:r>
            <a:r>
              <a:rPr lang="ru-RU" sz="1100" dirty="0" err="1"/>
              <a:t>атомів</a:t>
            </a:r>
            <a:r>
              <a:rPr lang="ru-RU" sz="1100" dirty="0"/>
              <a:t> </a:t>
            </a:r>
            <a:r>
              <a:rPr lang="ru-RU" sz="1100" dirty="0" err="1"/>
              <a:t>баріонної</a:t>
            </a:r>
            <a:r>
              <a:rPr lang="ru-RU" sz="1100" dirty="0"/>
              <a:t> </a:t>
            </a:r>
            <a:r>
              <a:rPr lang="ru-RU" sz="1100" dirty="0" err="1"/>
              <a:t>речовини</a:t>
            </a:r>
            <a:r>
              <a:rPr lang="ru-RU" sz="1100" dirty="0"/>
              <a:t>, </a:t>
            </a:r>
            <a:r>
              <a:rPr lang="ru-RU" sz="1100" dirty="0" err="1"/>
              <a:t>здебільшого</a:t>
            </a:r>
            <a:r>
              <a:rPr lang="ru-RU" sz="1100" dirty="0"/>
              <a:t> — </a:t>
            </a:r>
            <a:r>
              <a:rPr lang="ru-RU" sz="1100" dirty="0" err="1"/>
              <a:t>атомів</a:t>
            </a:r>
            <a:r>
              <a:rPr lang="ru-RU" sz="1100" dirty="0"/>
              <a:t> </a:t>
            </a:r>
            <a:r>
              <a:rPr lang="ru-RU" sz="1100" dirty="0" err="1"/>
              <a:t>гідрогену</a:t>
            </a:r>
            <a:r>
              <a:rPr lang="ru-RU" sz="1100" dirty="0"/>
              <a:t>. </a:t>
            </a:r>
            <a:r>
              <a:rPr lang="ru-RU" sz="1100" dirty="0" err="1"/>
              <a:t>Густина</a:t>
            </a:r>
            <a:r>
              <a:rPr lang="ru-RU" sz="1100" dirty="0"/>
              <a:t> </a:t>
            </a:r>
            <a:r>
              <a:rPr lang="ru-RU" sz="1100" dirty="0" err="1"/>
              <a:t>Всесвіту</a:t>
            </a:r>
            <a:r>
              <a:rPr lang="ru-RU" sz="1100" dirty="0"/>
              <a:t> в </a:t>
            </a:r>
            <a:r>
              <a:rPr lang="ru-RU" sz="1100" dirty="0" err="1"/>
              <a:t>середньому</a:t>
            </a:r>
            <a:r>
              <a:rPr lang="ru-RU" sz="1100" dirty="0"/>
              <a:t> </a:t>
            </a:r>
            <a:r>
              <a:rPr lang="ru-RU" sz="1100" dirty="0" err="1"/>
              <a:t>дуже</a:t>
            </a:r>
            <a:r>
              <a:rPr lang="ru-RU" sz="1100" dirty="0"/>
              <a:t> </a:t>
            </a:r>
            <a:r>
              <a:rPr lang="ru-RU" sz="1100" dirty="0" err="1"/>
              <a:t>низька</a:t>
            </a:r>
            <a:r>
              <a:rPr lang="ru-RU" sz="1100" dirty="0"/>
              <a:t> — </a:t>
            </a:r>
            <a:r>
              <a:rPr lang="ru-RU" sz="1100" dirty="0" err="1"/>
              <a:t>приблизно</a:t>
            </a:r>
            <a:r>
              <a:rPr lang="ru-RU" sz="1100" dirty="0"/>
              <a:t> 9,9·10−30 г/см3. </a:t>
            </a:r>
            <a:r>
              <a:rPr lang="ru-RU" sz="1100" dirty="0" err="1"/>
              <a:t>Це</a:t>
            </a:r>
            <a:r>
              <a:rPr lang="ru-RU" sz="1100" dirty="0"/>
              <a:t> </a:t>
            </a:r>
            <a:r>
              <a:rPr lang="ru-RU" sz="1100" dirty="0" err="1"/>
              <a:t>відповідає</a:t>
            </a:r>
            <a:r>
              <a:rPr lang="ru-RU" sz="1100" dirty="0"/>
              <a:t> </a:t>
            </a:r>
            <a:r>
              <a:rPr lang="ru-RU" sz="1100" dirty="0" err="1"/>
              <a:t>приблизно</a:t>
            </a:r>
            <a:r>
              <a:rPr lang="ru-RU" sz="1100" dirty="0"/>
              <a:t> одному атому </a:t>
            </a:r>
            <a:r>
              <a:rPr lang="ru-RU" sz="1100" dirty="0" err="1"/>
              <a:t>гідрогену</a:t>
            </a:r>
            <a:r>
              <a:rPr lang="ru-RU" sz="1100" dirty="0"/>
              <a:t> на </a:t>
            </a:r>
            <a:r>
              <a:rPr lang="ru-RU" sz="1100" dirty="0" err="1"/>
              <a:t>кубічний</a:t>
            </a:r>
            <a:r>
              <a:rPr lang="ru-RU" sz="1100" dirty="0"/>
              <a:t> метр.</a:t>
            </a:r>
          </a:p>
          <a:p>
            <a:endParaRPr lang="ru-RU" sz="1100" dirty="0"/>
          </a:p>
          <a:p>
            <a:r>
              <a:rPr lang="ru-RU" sz="1100" dirty="0" err="1"/>
              <a:t>Аналіз</a:t>
            </a:r>
            <a:r>
              <a:rPr lang="ru-RU" sz="1100" dirty="0"/>
              <a:t> </a:t>
            </a:r>
            <a:r>
              <a:rPr lang="ru-RU" sz="1100" dirty="0" err="1"/>
              <a:t>сучасних</a:t>
            </a:r>
            <a:r>
              <a:rPr lang="ru-RU" sz="1100" dirty="0"/>
              <a:t> </a:t>
            </a:r>
            <a:r>
              <a:rPr lang="ru-RU" sz="1100" dirty="0" err="1"/>
              <a:t>астрономічних</a:t>
            </a:r>
            <a:r>
              <a:rPr lang="ru-RU" sz="1100" dirty="0"/>
              <a:t> </a:t>
            </a:r>
            <a:r>
              <a:rPr lang="ru-RU" sz="1100" dirty="0" err="1"/>
              <a:t>даних</a:t>
            </a:r>
            <a:r>
              <a:rPr lang="ru-RU" sz="1100" dirty="0"/>
              <a:t> про </a:t>
            </a:r>
            <a:r>
              <a:rPr lang="ru-RU" sz="1100" dirty="0" err="1"/>
              <a:t>рух</a:t>
            </a:r>
            <a:r>
              <a:rPr lang="ru-RU" sz="1100" dirty="0"/>
              <a:t> </a:t>
            </a:r>
            <a:r>
              <a:rPr lang="ru-RU" sz="1100" dirty="0" err="1"/>
              <a:t>галактичних</a:t>
            </a:r>
            <a:r>
              <a:rPr lang="ru-RU" sz="1100" dirty="0"/>
              <a:t> </a:t>
            </a:r>
            <a:r>
              <a:rPr lang="ru-RU" sz="1100" dirty="0" err="1"/>
              <a:t>скупчень</a:t>
            </a:r>
            <a:r>
              <a:rPr lang="ru-RU" sz="1100" dirty="0"/>
              <a:t> </a:t>
            </a:r>
            <a:r>
              <a:rPr lang="ru-RU" sz="1100" dirty="0" err="1"/>
              <a:t>виявив</a:t>
            </a:r>
            <a:r>
              <a:rPr lang="ru-RU" sz="1100" dirty="0"/>
              <a:t> </a:t>
            </a:r>
            <a:r>
              <a:rPr lang="ru-RU" sz="1100" dirty="0" err="1"/>
              <a:t>його</a:t>
            </a:r>
            <a:r>
              <a:rPr lang="ru-RU" sz="1100" dirty="0"/>
              <a:t> </a:t>
            </a:r>
            <a:r>
              <a:rPr lang="ru-RU" sz="1100" dirty="0" err="1"/>
              <a:t>несумісність</a:t>
            </a:r>
            <a:r>
              <a:rPr lang="ru-RU" sz="1100" dirty="0"/>
              <a:t> з </a:t>
            </a:r>
            <a:r>
              <a:rPr lang="ru-RU" sz="1100" dirty="0" err="1"/>
              <a:t>уявленнями</a:t>
            </a:r>
            <a:r>
              <a:rPr lang="ru-RU" sz="1100" dirty="0"/>
              <a:t> про </a:t>
            </a:r>
            <a:r>
              <a:rPr lang="ru-RU" sz="1100" dirty="0" err="1"/>
              <a:t>кількість</a:t>
            </a:r>
            <a:r>
              <a:rPr lang="ru-RU" sz="1100" dirty="0"/>
              <a:t> </a:t>
            </a:r>
            <a:r>
              <a:rPr lang="ru-RU" sz="1100" dirty="0" err="1"/>
              <a:t>речовини</a:t>
            </a:r>
            <a:r>
              <a:rPr lang="ru-RU" sz="1100" dirty="0"/>
              <a:t> у </a:t>
            </a:r>
            <a:r>
              <a:rPr lang="ru-RU" sz="1100" dirty="0" err="1"/>
              <a:t>Всесвіті</a:t>
            </a:r>
            <a:r>
              <a:rPr lang="ru-RU" sz="1100" dirty="0"/>
              <a:t>. </a:t>
            </a:r>
            <a:r>
              <a:rPr lang="ru-RU" sz="1100" dirty="0" err="1"/>
              <a:t>Однією</a:t>
            </a:r>
            <a:r>
              <a:rPr lang="ru-RU" sz="1100" dirty="0"/>
              <a:t> з </a:t>
            </a:r>
            <a:r>
              <a:rPr lang="ru-RU" sz="1100" dirty="0" err="1"/>
              <a:t>теорій</a:t>
            </a:r>
            <a:r>
              <a:rPr lang="ru-RU" sz="1100" dirty="0"/>
              <a:t>, </a:t>
            </a:r>
            <a:r>
              <a:rPr lang="ru-RU" sz="1100" dirty="0" err="1"/>
              <a:t>що</a:t>
            </a:r>
            <a:r>
              <a:rPr lang="ru-RU" sz="1100" dirty="0"/>
              <a:t> </a:t>
            </a:r>
            <a:r>
              <a:rPr lang="ru-RU" sz="1100" dirty="0" err="1"/>
              <a:t>намагається</a:t>
            </a:r>
            <a:r>
              <a:rPr lang="ru-RU" sz="1100" dirty="0"/>
              <a:t> </a:t>
            </a:r>
            <a:r>
              <a:rPr lang="ru-RU" sz="1100" dirty="0" err="1"/>
              <a:t>пояснити</a:t>
            </a:r>
            <a:r>
              <a:rPr lang="ru-RU" sz="1100" dirty="0"/>
              <a:t> </a:t>
            </a:r>
            <a:r>
              <a:rPr lang="ru-RU" sz="1100" dirty="0" err="1"/>
              <a:t>розбіжності</a:t>
            </a:r>
            <a:r>
              <a:rPr lang="ru-RU" sz="1100" dirty="0"/>
              <a:t> </a:t>
            </a:r>
            <a:r>
              <a:rPr lang="ru-RU" sz="1100" dirty="0" err="1"/>
              <a:t>між</a:t>
            </a:r>
            <a:r>
              <a:rPr lang="ru-RU" sz="1100" dirty="0"/>
              <a:t> </a:t>
            </a:r>
            <a:r>
              <a:rPr lang="ru-RU" sz="1100" dirty="0" err="1"/>
              <a:t>спостереженнями</a:t>
            </a:r>
            <a:r>
              <a:rPr lang="ru-RU" sz="1100" dirty="0"/>
              <a:t> та </a:t>
            </a:r>
            <a:r>
              <a:rPr lang="ru-RU" sz="1100" dirty="0" err="1"/>
              <a:t>теоретичними</a:t>
            </a:r>
            <a:r>
              <a:rPr lang="ru-RU" sz="1100" dirty="0"/>
              <a:t> </a:t>
            </a:r>
            <a:r>
              <a:rPr lang="ru-RU" sz="1100" dirty="0" err="1"/>
              <a:t>розрахунками</a:t>
            </a:r>
            <a:r>
              <a:rPr lang="ru-RU" sz="1100" dirty="0"/>
              <a:t>, є </a:t>
            </a:r>
            <a:r>
              <a:rPr lang="ru-RU" sz="1100" dirty="0" err="1"/>
              <a:t>припущення</a:t>
            </a:r>
            <a:r>
              <a:rPr lang="ru-RU" sz="1100" dirty="0"/>
              <a:t> </a:t>
            </a:r>
            <a:r>
              <a:rPr lang="ru-RU" sz="1100" dirty="0" err="1"/>
              <a:t>існування</a:t>
            </a:r>
            <a:r>
              <a:rPr lang="ru-RU" sz="1100" dirty="0"/>
              <a:t> у </a:t>
            </a:r>
            <a:r>
              <a:rPr lang="ru-RU" sz="1100" dirty="0" err="1"/>
              <a:t>Всесвіті</a:t>
            </a:r>
            <a:r>
              <a:rPr lang="ru-RU" sz="1100" dirty="0"/>
              <a:t> </a:t>
            </a:r>
            <a:r>
              <a:rPr lang="ru-RU" sz="1100" dirty="0" err="1"/>
              <a:t>темної</a:t>
            </a:r>
            <a:r>
              <a:rPr lang="ru-RU" sz="1100" dirty="0"/>
              <a:t> </a:t>
            </a:r>
            <a:r>
              <a:rPr lang="ru-RU" sz="1100" dirty="0" err="1"/>
              <a:t>матерії</a:t>
            </a:r>
            <a:r>
              <a:rPr lang="ru-RU" sz="1100" dirty="0"/>
              <a:t> та </a:t>
            </a:r>
            <a:r>
              <a:rPr lang="ru-RU" sz="1100" dirty="0" err="1"/>
              <a:t>темної</a:t>
            </a:r>
            <a:r>
              <a:rPr lang="ru-RU" sz="1100" dirty="0"/>
              <a:t> </a:t>
            </a:r>
            <a:r>
              <a:rPr lang="ru-RU" sz="1100" dirty="0" err="1"/>
              <a:t>енергії</a:t>
            </a:r>
            <a:r>
              <a:rPr lang="ru-RU" sz="1100" dirty="0"/>
              <a:t>. За </a:t>
            </a:r>
            <a:r>
              <a:rPr lang="ru-RU" sz="1100" dirty="0" err="1"/>
              <a:t>цією</a:t>
            </a:r>
            <a:r>
              <a:rPr lang="ru-RU" sz="1100" dirty="0"/>
              <a:t> </a:t>
            </a:r>
            <a:r>
              <a:rPr lang="ru-RU" sz="1100" dirty="0" err="1"/>
              <a:t>теорією</a:t>
            </a:r>
            <a:r>
              <a:rPr lang="ru-RU" sz="1100" dirty="0"/>
              <a:t> видима </a:t>
            </a:r>
            <a:r>
              <a:rPr lang="ru-RU" sz="1100" dirty="0" err="1"/>
              <a:t>баріонна</a:t>
            </a:r>
            <a:r>
              <a:rPr lang="ru-RU" sz="1100" dirty="0"/>
              <a:t> </a:t>
            </a:r>
            <a:r>
              <a:rPr lang="ru-RU" sz="1100" dirty="0" err="1"/>
              <a:t>речовина</a:t>
            </a:r>
            <a:r>
              <a:rPr lang="ru-RU" sz="1100" dirty="0"/>
              <a:t> </a:t>
            </a:r>
            <a:r>
              <a:rPr lang="ru-RU" sz="1100" dirty="0" err="1"/>
              <a:t>складає</a:t>
            </a:r>
            <a:r>
              <a:rPr lang="ru-RU" sz="1100" dirty="0"/>
              <a:t> </a:t>
            </a:r>
            <a:r>
              <a:rPr lang="ru-RU" sz="1100" dirty="0" err="1"/>
              <a:t>тільки</a:t>
            </a:r>
            <a:r>
              <a:rPr lang="ru-RU" sz="1100" dirty="0"/>
              <a:t> </a:t>
            </a:r>
            <a:r>
              <a:rPr lang="ru-RU" sz="1100" dirty="0" err="1"/>
              <a:t>приблизно</a:t>
            </a:r>
            <a:r>
              <a:rPr lang="ru-RU" sz="1100" dirty="0"/>
              <a:t> 4 % </a:t>
            </a:r>
            <a:r>
              <a:rPr lang="ru-RU" sz="1100" dirty="0" err="1"/>
              <a:t>всієї</a:t>
            </a:r>
            <a:r>
              <a:rPr lang="ru-RU" sz="1100" dirty="0"/>
              <a:t> </a:t>
            </a:r>
            <a:r>
              <a:rPr lang="ru-RU" sz="1100" dirty="0" err="1"/>
              <a:t>матерії</a:t>
            </a:r>
            <a:r>
              <a:rPr lang="ru-RU" sz="1100" dirty="0"/>
              <a:t> у </a:t>
            </a:r>
            <a:r>
              <a:rPr lang="ru-RU" sz="1100" dirty="0" err="1"/>
              <a:t>Всесвіті</a:t>
            </a:r>
            <a:r>
              <a:rPr lang="ru-RU" sz="1100" dirty="0"/>
              <a:t>.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3502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art-космос-вселенная-красота-35271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74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Склад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5201" y="1853248"/>
            <a:ext cx="8946541" cy="419548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зірки</a:t>
            </a:r>
            <a:r>
              <a:rPr lang="ru-RU" dirty="0"/>
              <a:t> </a:t>
            </a:r>
            <a:r>
              <a:rPr lang="ru-RU" dirty="0" err="1"/>
              <a:t>складаються</a:t>
            </a:r>
            <a:r>
              <a:rPr lang="ru-RU" dirty="0"/>
              <a:t> з </a:t>
            </a:r>
            <a:r>
              <a:rPr lang="ru-RU" dirty="0" err="1"/>
              <a:t>однакових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відомі</a:t>
            </a:r>
            <a:r>
              <a:rPr lang="ru-RU" dirty="0"/>
              <a:t> на </a:t>
            </a:r>
            <a:r>
              <a:rPr lang="ru-RU" dirty="0" err="1"/>
              <a:t>Землі</a:t>
            </a:r>
            <a:r>
              <a:rPr lang="ru-RU" dirty="0"/>
              <a:t>. </a:t>
            </a:r>
            <a:r>
              <a:rPr lang="ru-RU" dirty="0" err="1"/>
              <a:t>Найпоширенішим</a:t>
            </a:r>
            <a:r>
              <a:rPr lang="ru-RU" dirty="0"/>
              <a:t> </a:t>
            </a:r>
            <a:r>
              <a:rPr lang="ru-RU" dirty="0" err="1"/>
              <a:t>хімічним</a:t>
            </a:r>
            <a:r>
              <a:rPr lang="ru-RU" dirty="0"/>
              <a:t> </a:t>
            </a:r>
            <a:r>
              <a:rPr lang="ru-RU" dirty="0" err="1"/>
              <a:t>елементом</a:t>
            </a:r>
            <a:r>
              <a:rPr lang="ru-RU" dirty="0"/>
              <a:t> у </a:t>
            </a:r>
            <a:r>
              <a:rPr lang="ru-RU" dirty="0" err="1"/>
              <a:t>Всесвіті</a:t>
            </a:r>
            <a:r>
              <a:rPr lang="ru-RU" dirty="0"/>
              <a:t> є </a:t>
            </a:r>
            <a:r>
              <a:rPr lang="ru-RU" dirty="0" err="1"/>
              <a:t>гідроген</a:t>
            </a:r>
            <a:r>
              <a:rPr lang="ru-RU" dirty="0"/>
              <a:t>,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поступаються</a:t>
            </a:r>
            <a:r>
              <a:rPr lang="ru-RU" dirty="0"/>
              <a:t> по </a:t>
            </a:r>
            <a:r>
              <a:rPr lang="ru-RU" dirty="0" err="1"/>
              <a:t>черзі</a:t>
            </a:r>
            <a:r>
              <a:rPr lang="ru-RU" dirty="0"/>
              <a:t>: </a:t>
            </a:r>
            <a:r>
              <a:rPr lang="ru-RU" dirty="0" err="1"/>
              <a:t>гелій</a:t>
            </a:r>
            <a:r>
              <a:rPr lang="ru-RU" dirty="0"/>
              <a:t>, оксиген, карбон, </a:t>
            </a:r>
            <a:r>
              <a:rPr lang="ru-RU" dirty="0" err="1"/>
              <a:t>нітроген</a:t>
            </a:r>
            <a:r>
              <a:rPr lang="ru-RU" dirty="0"/>
              <a:t>. </a:t>
            </a:r>
            <a:r>
              <a:rPr lang="ru-RU" dirty="0" err="1"/>
              <a:t>Повсюди</a:t>
            </a:r>
            <a:r>
              <a:rPr lang="ru-RU" dirty="0"/>
              <a:t> у </a:t>
            </a:r>
            <a:r>
              <a:rPr lang="ru-RU" dirty="0" err="1"/>
              <a:t>Всесвіті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обмін</a:t>
            </a:r>
            <a:r>
              <a:rPr lang="ru-RU" dirty="0"/>
              <a:t> </a:t>
            </a:r>
            <a:r>
              <a:rPr lang="ru-RU" dirty="0" err="1"/>
              <a:t>речовиною</a:t>
            </a:r>
            <a:r>
              <a:rPr lang="ru-RU" dirty="0"/>
              <a:t> і </a:t>
            </a:r>
            <a:r>
              <a:rPr lang="ru-RU" dirty="0" err="1"/>
              <a:t>променевою</a:t>
            </a:r>
            <a:r>
              <a:rPr lang="ru-RU" dirty="0"/>
              <a:t> </a:t>
            </a:r>
            <a:r>
              <a:rPr lang="ru-RU" dirty="0" err="1"/>
              <a:t>енергією</a:t>
            </a:r>
            <a:r>
              <a:rPr lang="ru-RU" dirty="0"/>
              <a:t>. </a:t>
            </a:r>
            <a:r>
              <a:rPr lang="ru-RU" dirty="0" err="1"/>
              <a:t>Поширеність</a:t>
            </a:r>
            <a:r>
              <a:rPr lang="ru-RU" dirty="0"/>
              <a:t> </a:t>
            </a:r>
            <a:r>
              <a:rPr lang="ru-RU" dirty="0" err="1"/>
              <a:t>хімічних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 у </a:t>
            </a:r>
            <a:r>
              <a:rPr lang="ru-RU" dirty="0" err="1"/>
              <a:t>Всесвіті</a:t>
            </a:r>
            <a:r>
              <a:rPr lang="ru-RU" dirty="0"/>
              <a:t> </a:t>
            </a:r>
            <a:r>
              <a:rPr lang="ru-RU" dirty="0" err="1"/>
              <a:t>пов'язана</a:t>
            </a:r>
            <a:r>
              <a:rPr lang="ru-RU" dirty="0"/>
              <a:t> з </a:t>
            </a:r>
            <a:r>
              <a:rPr lang="ru-RU" dirty="0" err="1"/>
              <a:t>історією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в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нуклеосинтезу</a:t>
            </a:r>
            <a:r>
              <a:rPr lang="ru-RU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234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hq-wallpapers_ru_space_15331_192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7538" y="-533631"/>
            <a:ext cx="17979537" cy="1080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Розширення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розширюється</a:t>
            </a:r>
            <a:r>
              <a:rPr lang="ru-RU" dirty="0"/>
              <a:t>. </a:t>
            </a:r>
            <a:r>
              <a:rPr lang="ru-RU" dirty="0" err="1"/>
              <a:t>Кількісно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описується</a:t>
            </a:r>
            <a:r>
              <a:rPr lang="ru-RU" dirty="0"/>
              <a:t> законом Хаббла, а </a:t>
            </a:r>
            <a:r>
              <a:rPr lang="ru-RU" dirty="0" err="1"/>
              <a:t>експериментальне</a:t>
            </a:r>
            <a:r>
              <a:rPr lang="ru-RU" dirty="0"/>
              <a:t> </a:t>
            </a:r>
            <a:r>
              <a:rPr lang="ru-RU" dirty="0" err="1"/>
              <a:t>свідчення</a:t>
            </a:r>
            <a:r>
              <a:rPr lang="ru-RU" dirty="0"/>
              <a:t> на </a:t>
            </a:r>
            <a:r>
              <a:rPr lang="ru-RU" dirty="0" err="1"/>
              <a:t>користь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червоний</a:t>
            </a:r>
            <a:r>
              <a:rPr lang="ru-RU" dirty="0"/>
              <a:t> </a:t>
            </a:r>
            <a:r>
              <a:rPr lang="ru-RU" dirty="0" err="1"/>
              <a:t>зсув</a:t>
            </a:r>
            <a:r>
              <a:rPr lang="ru-RU" dirty="0"/>
              <a:t>.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не в </a:t>
            </a:r>
            <a:r>
              <a:rPr lang="ru-RU" dirty="0" err="1"/>
              <a:t>порожнечу</a:t>
            </a:r>
            <a:r>
              <a:rPr lang="ru-RU" dirty="0"/>
              <a:t>, </a:t>
            </a:r>
            <a:r>
              <a:rPr lang="ru-RU" dirty="0" err="1"/>
              <a:t>принаймні</a:t>
            </a:r>
            <a:r>
              <a:rPr lang="ru-RU" dirty="0"/>
              <a:t> </a:t>
            </a:r>
            <a:r>
              <a:rPr lang="ru-RU" dirty="0" err="1"/>
              <a:t>наукових</a:t>
            </a:r>
            <a:r>
              <a:rPr lang="ru-RU" dirty="0"/>
              <a:t> </a:t>
            </a:r>
            <a:r>
              <a:rPr lang="ru-RU" dirty="0" err="1"/>
              <a:t>свідчень</a:t>
            </a:r>
            <a:r>
              <a:rPr lang="ru-RU" dirty="0"/>
              <a:t> про </a:t>
            </a:r>
            <a:r>
              <a:rPr lang="ru-RU" dirty="0" err="1"/>
              <a:t>обмеженість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нема. </a:t>
            </a:r>
            <a:r>
              <a:rPr lang="ru-RU" dirty="0" err="1"/>
              <a:t>Границі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вони </a:t>
            </a:r>
            <a:r>
              <a:rPr lang="ru-RU" dirty="0" err="1"/>
              <a:t>існують</a:t>
            </a:r>
            <a:r>
              <a:rPr lang="ru-RU" dirty="0"/>
              <a:t>, лежать далеко за межами </a:t>
            </a:r>
            <a:r>
              <a:rPr lang="ru-RU" dirty="0" err="1"/>
              <a:t>можливостей</a:t>
            </a:r>
            <a:r>
              <a:rPr lang="ru-RU" dirty="0"/>
              <a:t> </a:t>
            </a:r>
            <a:r>
              <a:rPr lang="ru-RU" dirty="0" err="1"/>
              <a:t>спостережень</a:t>
            </a:r>
            <a:r>
              <a:rPr lang="ru-RU" dirty="0"/>
              <a:t>.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означає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відстані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астрономічними</a:t>
            </a:r>
            <a:r>
              <a:rPr lang="ru-RU" dirty="0"/>
              <a:t> </a:t>
            </a:r>
            <a:r>
              <a:rPr lang="ru-RU" dirty="0" err="1"/>
              <a:t>об'єктами</a:t>
            </a:r>
            <a:r>
              <a:rPr lang="ru-RU" dirty="0"/>
              <a:t> </a:t>
            </a:r>
            <a:r>
              <a:rPr lang="ru-RU" dirty="0" err="1"/>
              <a:t>збільшуються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в </a:t>
            </a:r>
            <a:r>
              <a:rPr lang="ru-RU" dirty="0" err="1"/>
              <a:t>сучасну</a:t>
            </a:r>
            <a:r>
              <a:rPr lang="ru-RU" dirty="0"/>
              <a:t> еру </a:t>
            </a:r>
            <a:r>
              <a:rPr lang="ru-RU" dirty="0" err="1"/>
              <a:t>прискорюється</a:t>
            </a:r>
            <a:r>
              <a:rPr lang="ru-RU" dirty="0"/>
              <a:t>. </a:t>
            </a:r>
            <a:r>
              <a:rPr lang="ru-RU" dirty="0" err="1"/>
              <a:t>Питання</a:t>
            </a:r>
            <a:r>
              <a:rPr lang="ru-RU" dirty="0"/>
              <a:t> про те,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зупиниться</a:t>
            </a:r>
            <a:r>
              <a:rPr lang="ru-RU" dirty="0"/>
              <a:t> </a:t>
            </a:r>
            <a:r>
              <a:rPr lang="ru-RU" dirty="0" err="1"/>
              <a:t>воно</a:t>
            </a:r>
            <a:r>
              <a:rPr lang="ru-RU" dirty="0"/>
              <a:t> в далекому </a:t>
            </a:r>
            <a:r>
              <a:rPr lang="ru-RU" dirty="0" err="1"/>
              <a:t>майбутньому</a:t>
            </a:r>
            <a:r>
              <a:rPr lang="ru-RU" dirty="0"/>
              <a:t> й </a:t>
            </a:r>
            <a:r>
              <a:rPr lang="ru-RU" dirty="0" err="1"/>
              <a:t>перейде</a:t>
            </a:r>
            <a:r>
              <a:rPr lang="ru-RU" dirty="0"/>
              <a:t> в </a:t>
            </a:r>
            <a:r>
              <a:rPr lang="ru-RU" dirty="0" err="1"/>
              <a:t>стиснення</a:t>
            </a:r>
            <a:r>
              <a:rPr lang="ru-RU" dirty="0"/>
              <a:t>, </a:t>
            </a:r>
            <a:r>
              <a:rPr lang="ru-RU" dirty="0" err="1"/>
              <a:t>залишається</a:t>
            </a:r>
            <a:r>
              <a:rPr lang="ru-RU" dirty="0"/>
              <a:t> </a:t>
            </a:r>
            <a:r>
              <a:rPr lang="ru-RU" dirty="0" err="1"/>
              <a:t>дискусійним</a:t>
            </a:r>
            <a:r>
              <a:rPr lang="ru-RU" dirty="0"/>
              <a:t> і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загальної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матерії</a:t>
            </a:r>
            <a:r>
              <a:rPr lang="ru-RU" dirty="0"/>
              <a:t> у </a:t>
            </a:r>
            <a:r>
              <a:rPr lang="ru-RU" dirty="0" err="1"/>
              <a:t>Всесвіті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Найвіддаленішим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 </a:t>
            </a:r>
            <a:r>
              <a:rPr lang="ru-RU" dirty="0" err="1"/>
              <a:t>зареєстрованим</a:t>
            </a:r>
            <a:r>
              <a:rPr lang="ru-RU" dirty="0"/>
              <a:t> </a:t>
            </a:r>
            <a:r>
              <a:rPr lang="ru-RU" dirty="0" err="1"/>
              <a:t>астрономічним</a:t>
            </a:r>
            <a:r>
              <a:rPr lang="ru-RU" dirty="0"/>
              <a:t> </a:t>
            </a:r>
            <a:r>
              <a:rPr lang="ru-RU" dirty="0" err="1"/>
              <a:t>об'єктом</a:t>
            </a:r>
            <a:r>
              <a:rPr lang="ru-RU" dirty="0"/>
              <a:t> станом на </a:t>
            </a:r>
            <a:r>
              <a:rPr lang="ru-RU" dirty="0" err="1"/>
              <a:t>січень</a:t>
            </a:r>
            <a:r>
              <a:rPr lang="ru-RU" dirty="0"/>
              <a:t> 2011 </a:t>
            </a:r>
            <a:r>
              <a:rPr lang="ru-RU" dirty="0" err="1"/>
              <a:t>імовірно</a:t>
            </a:r>
            <a:r>
              <a:rPr lang="ru-RU" dirty="0"/>
              <a:t> є галактика </a:t>
            </a:r>
            <a:r>
              <a:rPr lang="en-US" dirty="0"/>
              <a:t>UDFj-39546284, </a:t>
            </a:r>
            <a:r>
              <a:rPr lang="ru-RU" dirty="0" err="1"/>
              <a:t>відстань</a:t>
            </a:r>
            <a:r>
              <a:rPr lang="ru-RU" dirty="0"/>
              <a:t> до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дорівнює</a:t>
            </a:r>
            <a:r>
              <a:rPr lang="ru-RU" dirty="0"/>
              <a:t> 13,2 млрд </a:t>
            </a:r>
            <a:r>
              <a:rPr lang="ru-RU" dirty="0" err="1"/>
              <a:t>св.р</a:t>
            </a:r>
            <a:r>
              <a:rPr lang="ru-RU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412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er\Desktop\wallpaper-18455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8918" y="-1"/>
            <a:ext cx="23418191" cy="740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err="1"/>
              <a:t>Теорії</a:t>
            </a:r>
            <a:r>
              <a:rPr lang="ru-RU" sz="2800" dirty="0"/>
              <a:t> </a:t>
            </a:r>
            <a:r>
              <a:rPr lang="ru-RU" sz="2800" dirty="0" err="1"/>
              <a:t>походження</a:t>
            </a:r>
            <a:r>
              <a:rPr lang="ru-RU" sz="2800" dirty="0"/>
              <a:t> </a:t>
            </a:r>
            <a:r>
              <a:rPr lang="ru-RU" sz="2800" dirty="0" err="1"/>
              <a:t>Всесвіту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4328" y="1556951"/>
            <a:ext cx="10734461" cy="5301049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/>
              <a:t>Теорія</a:t>
            </a:r>
            <a:r>
              <a:rPr lang="ru-RU" dirty="0"/>
              <a:t> Великого </a:t>
            </a:r>
            <a:r>
              <a:rPr lang="ru-RU" dirty="0" err="1" smtClean="0"/>
              <a:t>вибуху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</a:p>
          <a:p>
            <a:r>
              <a:rPr lang="ru-RU" dirty="0" err="1"/>
              <a:t>Існують</a:t>
            </a:r>
            <a:r>
              <a:rPr lang="ru-RU" dirty="0"/>
              <a:t> </a:t>
            </a:r>
            <a:r>
              <a:rPr lang="ru-RU" dirty="0" err="1"/>
              <a:t>різноманітні</a:t>
            </a:r>
            <a:r>
              <a:rPr lang="ru-RU" dirty="0"/>
              <a:t> </a:t>
            </a:r>
            <a:r>
              <a:rPr lang="ru-RU" dirty="0" err="1"/>
              <a:t>теорії</a:t>
            </a:r>
            <a:r>
              <a:rPr lang="ru-RU" dirty="0"/>
              <a:t> </a:t>
            </a:r>
            <a:r>
              <a:rPr lang="ru-RU" dirty="0" err="1"/>
              <a:t>виникнення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, </a:t>
            </a:r>
            <a:r>
              <a:rPr lang="ru-RU" dirty="0" err="1"/>
              <a:t>якими</a:t>
            </a:r>
            <a:r>
              <a:rPr lang="ru-RU" dirty="0"/>
              <a:t> </a:t>
            </a:r>
            <a:r>
              <a:rPr lang="ru-RU" dirty="0" err="1"/>
              <a:t>намагались</a:t>
            </a:r>
            <a:r>
              <a:rPr lang="ru-RU" dirty="0"/>
              <a:t> </a:t>
            </a:r>
            <a:r>
              <a:rPr lang="ru-RU" dirty="0" err="1"/>
              <a:t>обґрунтувати</a:t>
            </a:r>
            <a:r>
              <a:rPr lang="ru-RU" dirty="0"/>
              <a:t>, з </a:t>
            </a:r>
            <a:r>
              <a:rPr lang="ru-RU" dirty="0" err="1"/>
              <a:t>чого</a:t>
            </a:r>
            <a:r>
              <a:rPr lang="ru-RU" dirty="0"/>
              <a:t> </a:t>
            </a:r>
            <a:r>
              <a:rPr lang="ru-RU" dirty="0" err="1"/>
              <a:t>виник</a:t>
            </a:r>
            <a:r>
              <a:rPr lang="ru-RU" dirty="0"/>
              <a:t> </a:t>
            </a:r>
            <a:r>
              <a:rPr lang="ru-RU" dirty="0" err="1"/>
              <a:t>Всесвіт</a:t>
            </a:r>
            <a:r>
              <a:rPr lang="ru-RU" dirty="0"/>
              <a:t> і як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набув</a:t>
            </a:r>
            <a:r>
              <a:rPr lang="ru-RU" dirty="0"/>
              <a:t> </a:t>
            </a:r>
            <a:r>
              <a:rPr lang="ru-RU" dirty="0" err="1"/>
              <a:t>сучасних</a:t>
            </a:r>
            <a:r>
              <a:rPr lang="ru-RU" dirty="0"/>
              <a:t> </a:t>
            </a:r>
            <a:r>
              <a:rPr lang="ru-RU" dirty="0" err="1"/>
              <a:t>обрисів</a:t>
            </a:r>
            <a:r>
              <a:rPr lang="ru-RU" dirty="0"/>
              <a:t>.</a:t>
            </a:r>
          </a:p>
          <a:p>
            <a:r>
              <a:rPr lang="ru-RU" dirty="0" smtClean="0"/>
              <a:t>Основною </a:t>
            </a:r>
            <a:r>
              <a:rPr lang="ru-RU" dirty="0" err="1"/>
              <a:t>теорією</a:t>
            </a:r>
            <a:r>
              <a:rPr lang="ru-RU" dirty="0"/>
              <a:t> </a:t>
            </a:r>
            <a:r>
              <a:rPr lang="ru-RU" dirty="0" err="1"/>
              <a:t>виникнення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</a:t>
            </a:r>
            <a:r>
              <a:rPr lang="ru-RU" dirty="0" err="1"/>
              <a:t>вважається</a:t>
            </a:r>
            <a:r>
              <a:rPr lang="ru-RU" dirty="0"/>
              <a:t> </a:t>
            </a:r>
            <a:r>
              <a:rPr lang="ru-RU" dirty="0" err="1"/>
              <a:t>теорія</a:t>
            </a:r>
            <a:r>
              <a:rPr lang="ru-RU" dirty="0"/>
              <a:t> про Великий </a:t>
            </a:r>
            <a:r>
              <a:rPr lang="ru-RU" dirty="0" err="1"/>
              <a:t>вибух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відбувся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13,73 (± 0,12) млрд </a:t>
            </a:r>
            <a:r>
              <a:rPr lang="ru-RU" dirty="0" err="1"/>
              <a:t>років</a:t>
            </a:r>
            <a:r>
              <a:rPr lang="ru-RU" dirty="0"/>
              <a:t> тому з </a:t>
            </a:r>
            <a:r>
              <a:rPr lang="ru-RU" dirty="0" err="1"/>
              <a:t>подальшим</a:t>
            </a:r>
            <a:r>
              <a:rPr lang="ru-RU" dirty="0"/>
              <a:t> </a:t>
            </a:r>
            <a:r>
              <a:rPr lang="ru-RU" dirty="0" err="1"/>
              <a:t>розширенням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. У </a:t>
            </a:r>
            <a:r>
              <a:rPr lang="ru-RU" dirty="0" err="1"/>
              <a:t>результаті</a:t>
            </a:r>
            <a:r>
              <a:rPr lang="ru-RU" dirty="0"/>
              <a:t> Великого </a:t>
            </a:r>
            <a:r>
              <a:rPr lang="ru-RU" dirty="0" err="1"/>
              <a:t>вибуху</a:t>
            </a:r>
            <a:r>
              <a:rPr lang="ru-RU" dirty="0"/>
              <a:t> </a:t>
            </a:r>
            <a:r>
              <a:rPr lang="ru-RU" dirty="0" err="1"/>
              <a:t>виникла</a:t>
            </a:r>
            <a:r>
              <a:rPr lang="ru-RU" dirty="0"/>
              <a:t> </a:t>
            </a:r>
            <a:r>
              <a:rPr lang="ru-RU" dirty="0" err="1"/>
              <a:t>матерія</a:t>
            </a:r>
            <a:r>
              <a:rPr lang="ru-RU" dirty="0"/>
              <a:t>, </a:t>
            </a:r>
            <a:r>
              <a:rPr lang="ru-RU" dirty="0" err="1"/>
              <a:t>простір</a:t>
            </a:r>
            <a:r>
              <a:rPr lang="ru-RU" dirty="0"/>
              <a:t> і час. </a:t>
            </a:r>
            <a:r>
              <a:rPr lang="ru-RU" dirty="0" err="1"/>
              <a:t>Теорія</a:t>
            </a:r>
            <a:r>
              <a:rPr lang="ru-RU" dirty="0"/>
              <a:t> </a:t>
            </a:r>
            <a:r>
              <a:rPr lang="ru-RU" dirty="0" err="1"/>
              <a:t>вважає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Великого </a:t>
            </a:r>
            <a:r>
              <a:rPr lang="ru-RU" dirty="0" err="1"/>
              <a:t>вибуху</a:t>
            </a:r>
            <a:r>
              <a:rPr lang="ru-RU" dirty="0"/>
              <a:t> </a:t>
            </a:r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мав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високу</a:t>
            </a:r>
            <a:r>
              <a:rPr lang="ru-RU" dirty="0"/>
              <a:t> температуру. </a:t>
            </a:r>
            <a:r>
              <a:rPr lang="ru-RU" dirty="0" err="1"/>
              <a:t>Приблизно</a:t>
            </a:r>
            <a:r>
              <a:rPr lang="ru-RU" dirty="0"/>
              <a:t> через 10 секунд </a:t>
            </a:r>
            <a:r>
              <a:rPr lang="ru-RU" dirty="0" err="1"/>
              <a:t>сформувались</a:t>
            </a:r>
            <a:r>
              <a:rPr lang="ru-RU" dirty="0"/>
              <a:t> </a:t>
            </a:r>
            <a:r>
              <a:rPr lang="ru-RU" dirty="0" err="1"/>
              <a:t>атомні</a:t>
            </a:r>
            <a:r>
              <a:rPr lang="ru-RU" dirty="0"/>
              <a:t> </a:t>
            </a:r>
            <a:r>
              <a:rPr lang="ru-RU" dirty="0" err="1"/>
              <a:t>частинки</a:t>
            </a:r>
            <a:r>
              <a:rPr lang="ru-RU" dirty="0"/>
              <a:t> — </a:t>
            </a:r>
            <a:r>
              <a:rPr lang="ru-RU" dirty="0" err="1"/>
              <a:t>протони</a:t>
            </a:r>
            <a:r>
              <a:rPr lang="ru-RU" dirty="0"/>
              <a:t>, </a:t>
            </a:r>
            <a:r>
              <a:rPr lang="ru-RU" dirty="0" err="1"/>
              <a:t>електрони</a:t>
            </a:r>
            <a:r>
              <a:rPr lang="ru-RU" dirty="0"/>
              <a:t> і </a:t>
            </a:r>
            <a:r>
              <a:rPr lang="ru-RU" dirty="0" err="1"/>
              <a:t>нейтрони</a:t>
            </a:r>
            <a:r>
              <a:rPr lang="ru-RU" dirty="0"/>
              <a:t>. </a:t>
            </a:r>
            <a:r>
              <a:rPr lang="ru-RU" dirty="0" err="1"/>
              <a:t>Атоми</a:t>
            </a:r>
            <a:r>
              <a:rPr lang="ru-RU" dirty="0"/>
              <a:t> </a:t>
            </a:r>
            <a:r>
              <a:rPr lang="ru-RU" dirty="0" err="1"/>
              <a:t>Гідрогену</a:t>
            </a:r>
            <a:r>
              <a:rPr lang="ru-RU" dirty="0"/>
              <a:t> і </a:t>
            </a:r>
            <a:r>
              <a:rPr lang="ru-RU" dirty="0" err="1"/>
              <a:t>Гелію</a:t>
            </a:r>
            <a:r>
              <a:rPr lang="ru-RU" dirty="0"/>
              <a:t>, з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складаються</a:t>
            </a:r>
            <a:r>
              <a:rPr lang="ru-RU" dirty="0"/>
              <a:t> </a:t>
            </a:r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зірок</a:t>
            </a:r>
            <a:r>
              <a:rPr lang="ru-RU" dirty="0"/>
              <a:t>, </a:t>
            </a:r>
            <a:r>
              <a:rPr lang="ru-RU" dirty="0" err="1"/>
              <a:t>утворилися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через 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сотень</a:t>
            </a:r>
            <a:r>
              <a:rPr lang="ru-RU" dirty="0"/>
              <a:t>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Великого </a:t>
            </a:r>
            <a:r>
              <a:rPr lang="ru-RU" dirty="0" err="1"/>
              <a:t>вибуху</a:t>
            </a:r>
            <a:r>
              <a:rPr lang="ru-RU" dirty="0"/>
              <a:t>, коли </a:t>
            </a:r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розширився</a:t>
            </a:r>
            <a:r>
              <a:rPr lang="ru-RU" dirty="0"/>
              <a:t> в </a:t>
            </a:r>
            <a:r>
              <a:rPr lang="ru-RU" dirty="0" err="1"/>
              <a:t>розмірах</a:t>
            </a:r>
            <a:r>
              <a:rPr lang="ru-RU" dirty="0"/>
              <a:t> і </a:t>
            </a:r>
            <a:r>
              <a:rPr lang="ru-RU" dirty="0" err="1"/>
              <a:t>охолов</a:t>
            </a:r>
            <a:r>
              <a:rPr lang="ru-RU" dirty="0"/>
              <a:t>.</a:t>
            </a:r>
          </a:p>
          <a:p>
            <a:r>
              <a:rPr lang="ru-RU" dirty="0" err="1" smtClean="0"/>
              <a:t>Пропонувалися</a:t>
            </a:r>
            <a:r>
              <a:rPr lang="ru-RU" dirty="0" smtClean="0"/>
              <a:t> </a:t>
            </a:r>
            <a:r>
              <a:rPr lang="ru-RU" dirty="0" err="1"/>
              <a:t>також</a:t>
            </a:r>
            <a:r>
              <a:rPr lang="ru-RU" dirty="0"/>
              <a:t> і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теорії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 </a:t>
            </a:r>
            <a:r>
              <a:rPr lang="ru-RU" dirty="0" err="1"/>
              <a:t>теорія</a:t>
            </a:r>
            <a:r>
              <a:rPr lang="ru-RU" dirty="0"/>
              <a:t> </a:t>
            </a:r>
            <a:r>
              <a:rPr lang="ru-RU" dirty="0" err="1"/>
              <a:t>стаціонарного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, яка, </a:t>
            </a:r>
            <a:r>
              <a:rPr lang="ru-RU" dirty="0" err="1"/>
              <a:t>втім</a:t>
            </a:r>
            <a:r>
              <a:rPr lang="ru-RU" dirty="0"/>
              <a:t>, </a:t>
            </a:r>
            <a:r>
              <a:rPr lang="ru-RU" dirty="0" err="1"/>
              <a:t>втратила</a:t>
            </a:r>
            <a:r>
              <a:rPr lang="ru-RU" dirty="0"/>
              <a:t> </a:t>
            </a:r>
            <a:r>
              <a:rPr lang="ru-RU" dirty="0" err="1"/>
              <a:t>прихильників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відкриття</a:t>
            </a:r>
            <a:r>
              <a:rPr lang="ru-RU" dirty="0"/>
              <a:t> </a:t>
            </a:r>
            <a:r>
              <a:rPr lang="ru-RU" dirty="0" err="1"/>
              <a:t>реліктового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 в </a:t>
            </a:r>
            <a:r>
              <a:rPr lang="ru-RU" dirty="0" err="1"/>
              <a:t>середині</a:t>
            </a:r>
            <a:r>
              <a:rPr lang="ru-RU" dirty="0"/>
              <a:t> 1960-их.</a:t>
            </a:r>
          </a:p>
          <a:p>
            <a:r>
              <a:rPr lang="ru-RU" dirty="0" smtClean="0"/>
              <a:t>За </a:t>
            </a:r>
            <a:r>
              <a:rPr lang="ru-RU" dirty="0" err="1"/>
              <a:t>підрахунками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Великий </a:t>
            </a:r>
            <a:r>
              <a:rPr lang="ru-RU" dirty="0" err="1"/>
              <a:t>вибух</a:t>
            </a:r>
            <a:r>
              <a:rPr lang="ru-RU" dirty="0"/>
              <a:t> </a:t>
            </a:r>
            <a:r>
              <a:rPr lang="ru-RU" dirty="0" err="1"/>
              <a:t>відбувся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14 млрд </a:t>
            </a:r>
            <a:r>
              <a:rPr lang="ru-RU" dirty="0" err="1"/>
              <a:t>років</a:t>
            </a:r>
            <a:r>
              <a:rPr lang="ru-RU" dirty="0"/>
              <a:t> тому, </a:t>
            </a:r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мав</a:t>
            </a:r>
            <a:r>
              <a:rPr lang="ru-RU" dirty="0"/>
              <a:t> </a:t>
            </a:r>
            <a:r>
              <a:rPr lang="ru-RU" dirty="0" err="1"/>
              <a:t>охолонути</a:t>
            </a:r>
            <a:r>
              <a:rPr lang="ru-RU" dirty="0"/>
              <a:t> до </a:t>
            </a:r>
            <a:r>
              <a:rPr lang="ru-RU" dirty="0" err="1"/>
              <a:t>температури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градусів</a:t>
            </a:r>
            <a:r>
              <a:rPr lang="ru-RU" dirty="0"/>
              <a:t> </a:t>
            </a:r>
            <a:r>
              <a:rPr lang="ru-RU" dirty="0" err="1"/>
              <a:t>Кельвіна</a:t>
            </a:r>
            <a:r>
              <a:rPr lang="ru-RU" dirty="0"/>
              <a:t>.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радіотелескопів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зареєструвані</a:t>
            </a:r>
            <a:r>
              <a:rPr lang="ru-RU" dirty="0"/>
              <a:t> </a:t>
            </a:r>
            <a:r>
              <a:rPr lang="ru-RU" dirty="0" err="1"/>
              <a:t>радіошуми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відповідають</a:t>
            </a:r>
            <a:r>
              <a:rPr lang="ru-RU" dirty="0"/>
              <a:t> </a:t>
            </a:r>
            <a:r>
              <a:rPr lang="ru-RU" dirty="0" err="1"/>
              <a:t>даній</a:t>
            </a:r>
            <a:r>
              <a:rPr lang="ru-RU" dirty="0"/>
              <a:t> </a:t>
            </a:r>
            <a:r>
              <a:rPr lang="ru-RU" dirty="0" err="1"/>
              <a:t>температурі</a:t>
            </a:r>
            <a:r>
              <a:rPr lang="ru-RU" dirty="0"/>
              <a:t>, на </a:t>
            </a:r>
            <a:r>
              <a:rPr lang="ru-RU" dirty="0" err="1"/>
              <a:t>всьому</a:t>
            </a:r>
            <a:r>
              <a:rPr lang="ru-RU" dirty="0"/>
              <a:t> </a:t>
            </a:r>
            <a:r>
              <a:rPr lang="ru-RU" dirty="0" err="1"/>
              <a:t>зоряному</a:t>
            </a:r>
            <a:r>
              <a:rPr lang="ru-RU" dirty="0"/>
              <a:t> </a:t>
            </a:r>
            <a:r>
              <a:rPr lang="ru-RU" dirty="0" err="1"/>
              <a:t>небі</a:t>
            </a:r>
            <a:r>
              <a:rPr lang="ru-RU" dirty="0"/>
              <a:t>. Вони </a:t>
            </a:r>
            <a:r>
              <a:rPr lang="ru-RU" dirty="0" err="1"/>
              <a:t>вважаються</a:t>
            </a:r>
            <a:r>
              <a:rPr lang="ru-RU" dirty="0"/>
              <a:t> </a:t>
            </a:r>
            <a:r>
              <a:rPr lang="ru-RU" dirty="0" err="1"/>
              <a:t>відголосками</a:t>
            </a:r>
            <a:r>
              <a:rPr lang="ru-RU" dirty="0"/>
              <a:t> стану </a:t>
            </a:r>
            <a:r>
              <a:rPr lang="ru-RU" dirty="0" err="1"/>
              <a:t>Всесвіту</a:t>
            </a:r>
            <a:r>
              <a:rPr lang="ru-RU" dirty="0"/>
              <a:t> через </a:t>
            </a:r>
            <a:r>
              <a:rPr lang="ru-RU" dirty="0" err="1"/>
              <a:t>деякий</a:t>
            </a:r>
            <a:r>
              <a:rPr lang="ru-RU" dirty="0"/>
              <a:t> час </a:t>
            </a:r>
            <a:r>
              <a:rPr lang="ru-RU" dirty="0" err="1"/>
              <a:t>після</a:t>
            </a:r>
            <a:r>
              <a:rPr lang="ru-RU" dirty="0"/>
              <a:t> Великого </a:t>
            </a:r>
            <a:r>
              <a:rPr lang="ru-RU" dirty="0" err="1"/>
              <a:t>вибуху</a:t>
            </a:r>
            <a:r>
              <a:rPr lang="ru-RU" dirty="0"/>
              <a:t>, того часу, коли </a:t>
            </a:r>
            <a:r>
              <a:rPr lang="ru-RU" dirty="0" err="1"/>
              <a:t>відбулося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нейтральних</a:t>
            </a:r>
            <a:r>
              <a:rPr lang="ru-RU" dirty="0"/>
              <a:t> </a:t>
            </a:r>
            <a:r>
              <a:rPr lang="ru-RU" dirty="0" err="1"/>
              <a:t>атомів</a:t>
            </a:r>
            <a:r>
              <a:rPr lang="ru-RU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8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velikolepnaya_po_krasote_vselennaya_192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95152" cy="780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Інфляційна</a:t>
            </a:r>
            <a:r>
              <a:rPr lang="ru-RU" dirty="0"/>
              <a:t> модель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6748" y="2052917"/>
            <a:ext cx="10166051" cy="4347883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Теорії</a:t>
            </a:r>
            <a:r>
              <a:rPr lang="ru-RU" dirty="0"/>
              <a:t> </a:t>
            </a:r>
            <a:r>
              <a:rPr lang="ru-RU" dirty="0" err="1"/>
              <a:t>інфляції</a:t>
            </a:r>
            <a:r>
              <a:rPr lang="ru-RU" dirty="0"/>
              <a:t> </a:t>
            </a:r>
            <a:r>
              <a:rPr lang="ru-RU" dirty="0" err="1"/>
              <a:t>описують</a:t>
            </a:r>
            <a:r>
              <a:rPr lang="ru-RU" dirty="0"/>
              <a:t> </a:t>
            </a:r>
            <a:r>
              <a:rPr lang="ru-RU" dirty="0" err="1"/>
              <a:t>передбачувану</a:t>
            </a:r>
            <a:r>
              <a:rPr lang="ru-RU" dirty="0"/>
              <a:t> </a:t>
            </a:r>
            <a:r>
              <a:rPr lang="ru-RU" dirty="0" err="1"/>
              <a:t>стадію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почалася</a:t>
            </a:r>
            <a:r>
              <a:rPr lang="ru-RU" dirty="0"/>
              <a:t> через ~ 10−42 с </a:t>
            </a:r>
            <a:r>
              <a:rPr lang="ru-RU" dirty="0" err="1"/>
              <a:t>після</a:t>
            </a:r>
            <a:r>
              <a:rPr lang="ru-RU" dirty="0"/>
              <a:t> Великого </a:t>
            </a:r>
            <a:r>
              <a:rPr lang="ru-RU" dirty="0" err="1"/>
              <a:t>Вибуху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носить </a:t>
            </a:r>
            <a:r>
              <a:rPr lang="ru-RU" dirty="0" err="1"/>
              <a:t>назву</a:t>
            </a:r>
            <a:r>
              <a:rPr lang="ru-RU" dirty="0"/>
              <a:t> </a:t>
            </a:r>
            <a:r>
              <a:rPr lang="ru-RU" dirty="0" err="1"/>
              <a:t>інфляційної</a:t>
            </a:r>
            <a:r>
              <a:rPr lang="ru-RU" dirty="0"/>
              <a:t> </a:t>
            </a:r>
            <a:r>
              <a:rPr lang="ru-RU" dirty="0" err="1"/>
              <a:t>стадії</a:t>
            </a:r>
            <a:r>
              <a:rPr lang="ru-RU" dirty="0"/>
              <a:t>.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ідея</a:t>
            </a:r>
            <a:r>
              <a:rPr lang="ru-RU" dirty="0"/>
              <a:t>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пояснити</a:t>
            </a:r>
            <a:r>
              <a:rPr lang="ru-RU" dirty="0"/>
              <a:t> </a:t>
            </a:r>
            <a:r>
              <a:rPr lang="ru-RU" dirty="0" err="1"/>
              <a:t>плоску</a:t>
            </a:r>
            <a:r>
              <a:rPr lang="ru-RU" dirty="0"/>
              <a:t> </a:t>
            </a:r>
            <a:r>
              <a:rPr lang="ru-RU" dirty="0" err="1"/>
              <a:t>геометрію</a:t>
            </a:r>
            <a:r>
              <a:rPr lang="ru-RU" dirty="0"/>
              <a:t> простору.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теорія</a:t>
            </a:r>
            <a:r>
              <a:rPr lang="ru-RU" dirty="0"/>
              <a:t> </a:t>
            </a:r>
            <a:r>
              <a:rPr lang="ru-RU" dirty="0" err="1"/>
              <a:t>інфляції</a:t>
            </a:r>
            <a:r>
              <a:rPr lang="ru-RU" dirty="0"/>
              <a:t> </a:t>
            </a:r>
            <a:r>
              <a:rPr lang="ru-RU" dirty="0" err="1"/>
              <a:t>припускає</a:t>
            </a:r>
            <a:r>
              <a:rPr lang="ru-RU" dirty="0"/>
              <a:t> </a:t>
            </a:r>
            <a:r>
              <a:rPr lang="ru-RU" dirty="0" err="1"/>
              <a:t>народження</a:t>
            </a:r>
            <a:r>
              <a:rPr lang="ru-RU" dirty="0"/>
              <a:t> </a:t>
            </a:r>
            <a:r>
              <a:rPr lang="ru-RU" dirty="0" err="1"/>
              <a:t>спостережуваного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 з </a:t>
            </a:r>
            <a:r>
              <a:rPr lang="ru-RU" dirty="0" err="1"/>
              <a:t>маленької</a:t>
            </a:r>
            <a:r>
              <a:rPr lang="ru-RU" dirty="0"/>
              <a:t> </a:t>
            </a:r>
            <a:r>
              <a:rPr lang="ru-RU" dirty="0" err="1"/>
              <a:t>спочатку</a:t>
            </a:r>
            <a:r>
              <a:rPr lang="ru-RU" dirty="0"/>
              <a:t> причинно-</a:t>
            </a:r>
            <a:r>
              <a:rPr lang="ru-RU" dirty="0" err="1"/>
              <a:t>зв'язаної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пояснює</a:t>
            </a:r>
            <a:r>
              <a:rPr lang="ru-RU" dirty="0"/>
              <a:t> </a:t>
            </a:r>
            <a:r>
              <a:rPr lang="ru-RU" dirty="0" err="1"/>
              <a:t>однорідність</a:t>
            </a:r>
            <a:r>
              <a:rPr lang="ru-RU" dirty="0"/>
              <a:t> і </a:t>
            </a:r>
            <a:r>
              <a:rPr lang="ru-RU" dirty="0" err="1"/>
              <a:t>ізотропність</a:t>
            </a:r>
            <a:r>
              <a:rPr lang="ru-RU" dirty="0"/>
              <a:t> </a:t>
            </a:r>
            <a:r>
              <a:rPr lang="ru-RU" dirty="0" err="1"/>
              <a:t>Всесвіту</a:t>
            </a:r>
            <a:r>
              <a:rPr lang="ru-RU" dirty="0"/>
              <a:t>. </a:t>
            </a:r>
            <a:r>
              <a:rPr lang="ru-RU" dirty="0" err="1"/>
              <a:t>Габблове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є </a:t>
            </a:r>
            <a:r>
              <a:rPr lang="ru-RU" dirty="0" err="1"/>
              <a:t>рухом</a:t>
            </a:r>
            <a:r>
              <a:rPr lang="ru-RU" dirty="0"/>
              <a:t> по </a:t>
            </a:r>
            <a:r>
              <a:rPr lang="ru-RU" dirty="0" err="1"/>
              <a:t>інерції</a:t>
            </a:r>
            <a:r>
              <a:rPr lang="ru-RU" dirty="0"/>
              <a:t>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великій</a:t>
            </a:r>
            <a:r>
              <a:rPr lang="ru-RU" dirty="0"/>
              <a:t> </a:t>
            </a:r>
            <a:r>
              <a:rPr lang="ru-RU" dirty="0" err="1"/>
              <a:t>кінетичної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накопичена</a:t>
            </a:r>
            <a:r>
              <a:rPr lang="ru-RU" dirty="0"/>
              <a:t> в </a:t>
            </a:r>
            <a:r>
              <a:rPr lang="ru-RU" dirty="0" err="1"/>
              <a:t>ході</a:t>
            </a:r>
            <a:r>
              <a:rPr lang="ru-RU" dirty="0"/>
              <a:t> </a:t>
            </a:r>
            <a:r>
              <a:rPr lang="ru-RU" dirty="0" err="1"/>
              <a:t>інфляції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Будь-яке </a:t>
            </a:r>
            <a:r>
              <a:rPr lang="ru-RU" dirty="0" err="1"/>
              <a:t>інфляційне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починається</a:t>
            </a:r>
            <a:r>
              <a:rPr lang="ru-RU" dirty="0"/>
              <a:t> з </a:t>
            </a:r>
            <a:r>
              <a:rPr lang="ru-RU" dirty="0" err="1"/>
              <a:t>планківських</a:t>
            </a:r>
            <a:r>
              <a:rPr lang="ru-RU" dirty="0"/>
              <a:t> </a:t>
            </a:r>
            <a:r>
              <a:rPr lang="ru-RU" dirty="0" err="1"/>
              <a:t>розмірів</a:t>
            </a:r>
            <a:r>
              <a:rPr lang="ru-RU" dirty="0"/>
              <a:t> і </a:t>
            </a:r>
            <a:r>
              <a:rPr lang="ru-RU" dirty="0" err="1"/>
              <a:t>часів</a:t>
            </a:r>
            <a:r>
              <a:rPr lang="ru-RU" dirty="0"/>
              <a:t>, коли </a:t>
            </a:r>
            <a:r>
              <a:rPr lang="ru-RU" dirty="0" err="1"/>
              <a:t>сучасні</a:t>
            </a:r>
            <a:r>
              <a:rPr lang="ru-RU" dirty="0"/>
              <a:t> </a:t>
            </a:r>
            <a:r>
              <a:rPr lang="ru-RU" dirty="0" err="1"/>
              <a:t>закони</a:t>
            </a:r>
            <a:r>
              <a:rPr lang="ru-RU" dirty="0"/>
              <a:t> </a:t>
            </a:r>
            <a:r>
              <a:rPr lang="ru-RU" dirty="0" err="1"/>
              <a:t>фізики</a:t>
            </a:r>
            <a:r>
              <a:rPr lang="ru-RU" dirty="0"/>
              <a:t> </a:t>
            </a:r>
            <a:r>
              <a:rPr lang="ru-RU" dirty="0" err="1"/>
              <a:t>починають</a:t>
            </a:r>
            <a:r>
              <a:rPr lang="ru-RU" dirty="0"/>
              <a:t> адекватно </a:t>
            </a:r>
            <a:r>
              <a:rPr lang="ru-RU" dirty="0" err="1"/>
              <a:t>описувати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відбуваються</a:t>
            </a:r>
            <a:r>
              <a:rPr lang="ru-RU" dirty="0"/>
              <a:t> в </a:t>
            </a:r>
            <a:r>
              <a:rPr lang="ru-RU" dirty="0" err="1"/>
              <a:t>цей</a:t>
            </a:r>
            <a:r>
              <a:rPr lang="ru-RU" dirty="0"/>
              <a:t> момент. </a:t>
            </a:r>
            <a:r>
              <a:rPr lang="ru-RU" dirty="0" err="1"/>
              <a:t>Єдина</a:t>
            </a:r>
            <a:r>
              <a:rPr lang="ru-RU" dirty="0"/>
              <a:t> причина </a:t>
            </a:r>
            <a:r>
              <a:rPr lang="ru-RU" dirty="0" err="1"/>
              <a:t>прискореного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в рамках </a:t>
            </a:r>
            <a:r>
              <a:rPr lang="ru-RU" dirty="0" err="1"/>
              <a:t>загальної</a:t>
            </a:r>
            <a:r>
              <a:rPr lang="ru-RU" dirty="0"/>
              <a:t> </a:t>
            </a:r>
            <a:r>
              <a:rPr lang="ru-RU" dirty="0" err="1"/>
              <a:t>теорії</a:t>
            </a:r>
            <a:r>
              <a:rPr lang="ru-RU" dirty="0"/>
              <a:t> </a:t>
            </a:r>
            <a:r>
              <a:rPr lang="ru-RU" dirty="0" err="1"/>
              <a:t>відносності</a:t>
            </a:r>
            <a:r>
              <a:rPr lang="ru-RU" dirty="0"/>
              <a:t> 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негативний</a:t>
            </a:r>
            <a:r>
              <a:rPr lang="ru-RU" dirty="0"/>
              <a:t> </a:t>
            </a:r>
            <a:r>
              <a:rPr lang="ru-RU" dirty="0" err="1"/>
              <a:t>тиск</a:t>
            </a:r>
            <a:r>
              <a:rPr lang="ru-RU" dirty="0"/>
              <a:t>. </a:t>
            </a:r>
            <a:r>
              <a:rPr lang="ru-RU" dirty="0" err="1"/>
              <a:t>Такий</a:t>
            </a:r>
            <a:r>
              <a:rPr lang="ru-RU" dirty="0"/>
              <a:t> </a:t>
            </a:r>
            <a:r>
              <a:rPr lang="ru-RU" dirty="0" err="1"/>
              <a:t>тиск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описати</a:t>
            </a:r>
            <a:r>
              <a:rPr lang="ru-RU" dirty="0"/>
              <a:t> </a:t>
            </a:r>
            <a:r>
              <a:rPr lang="ru-RU" dirty="0" err="1"/>
              <a:t>скалярним</a:t>
            </a:r>
            <a:r>
              <a:rPr lang="ru-RU" dirty="0"/>
              <a:t> полем,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отримав</a:t>
            </a:r>
            <a:r>
              <a:rPr lang="ru-RU" dirty="0"/>
              <a:t> </a:t>
            </a:r>
            <a:r>
              <a:rPr lang="ru-RU" dirty="0" err="1"/>
              <a:t>назву</a:t>
            </a:r>
            <a:r>
              <a:rPr lang="ru-RU" dirty="0"/>
              <a:t> </a:t>
            </a:r>
            <a:r>
              <a:rPr lang="ru-RU" dirty="0" err="1"/>
              <a:t>інфлантона</a:t>
            </a:r>
            <a:r>
              <a:rPr lang="ru-RU" dirty="0"/>
              <a:t>. </a:t>
            </a:r>
            <a:r>
              <a:rPr lang="ru-RU" dirty="0" err="1"/>
              <a:t>Зокрема</a:t>
            </a:r>
            <a:r>
              <a:rPr lang="ru-RU" dirty="0"/>
              <a:t>, таким же чином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описати</a:t>
            </a:r>
            <a:r>
              <a:rPr lang="ru-RU" dirty="0"/>
              <a:t> і </a:t>
            </a:r>
            <a:r>
              <a:rPr lang="ru-RU" dirty="0" err="1"/>
              <a:t>тиск</a:t>
            </a:r>
            <a:r>
              <a:rPr lang="ru-RU" dirty="0"/>
              <a:t> </a:t>
            </a:r>
            <a:r>
              <a:rPr lang="ru-RU" dirty="0" err="1"/>
              <a:t>фізичного</a:t>
            </a:r>
            <a:r>
              <a:rPr lang="ru-RU" dirty="0"/>
              <a:t> вакууму (</a:t>
            </a:r>
            <a:r>
              <a:rPr lang="ru-RU" dirty="0" err="1"/>
              <a:t>космологічну</a:t>
            </a:r>
            <a:r>
              <a:rPr lang="ru-RU" dirty="0"/>
              <a:t> константу). В </a:t>
            </a:r>
            <a:r>
              <a:rPr lang="ru-RU" dirty="0" err="1"/>
              <a:t>кінці</a:t>
            </a:r>
            <a:r>
              <a:rPr lang="ru-RU" dirty="0"/>
              <a:t> </a:t>
            </a:r>
            <a:r>
              <a:rPr lang="ru-RU" dirty="0" err="1"/>
              <a:t>інфляційної</a:t>
            </a:r>
            <a:r>
              <a:rPr lang="ru-RU" dirty="0"/>
              <a:t> </a:t>
            </a:r>
            <a:r>
              <a:rPr lang="ru-RU" dirty="0" err="1"/>
              <a:t>стадії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поле </a:t>
            </a:r>
            <a:r>
              <a:rPr lang="ru-RU" dirty="0" err="1"/>
              <a:t>повинне</a:t>
            </a:r>
            <a:r>
              <a:rPr lang="ru-RU" dirty="0"/>
              <a:t> </a:t>
            </a:r>
            <a:r>
              <a:rPr lang="ru-RU" dirty="0" err="1"/>
              <a:t>розпадатися</a:t>
            </a:r>
            <a:r>
              <a:rPr lang="ru-RU" dirty="0"/>
              <a:t>, в </a:t>
            </a:r>
            <a:r>
              <a:rPr lang="ru-RU" dirty="0" err="1"/>
              <a:t>іншому</a:t>
            </a:r>
            <a:r>
              <a:rPr lang="ru-RU" dirty="0"/>
              <a:t> </a:t>
            </a:r>
            <a:r>
              <a:rPr lang="ru-RU" dirty="0" err="1"/>
              <a:t>випадку</a:t>
            </a:r>
            <a:r>
              <a:rPr lang="ru-RU" dirty="0"/>
              <a:t> </a:t>
            </a:r>
            <a:r>
              <a:rPr lang="ru-RU" dirty="0" err="1"/>
              <a:t>експоненціальне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ніколи</a:t>
            </a:r>
            <a:r>
              <a:rPr lang="ru-RU" dirty="0"/>
              <a:t> не </a:t>
            </a:r>
            <a:r>
              <a:rPr lang="ru-RU" dirty="0" err="1"/>
              <a:t>закінчиться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/>
              <a:t>Основний</a:t>
            </a:r>
            <a:r>
              <a:rPr lang="ru-RU" dirty="0" smtClean="0"/>
              <a:t> </a:t>
            </a:r>
            <a:r>
              <a:rPr lang="ru-RU" dirty="0" err="1"/>
              <a:t>клас</a:t>
            </a:r>
            <a:r>
              <a:rPr lang="ru-RU" dirty="0"/>
              <a:t> моделей </a:t>
            </a:r>
            <a:r>
              <a:rPr lang="ru-RU" dirty="0" err="1"/>
              <a:t>інфляції</a:t>
            </a:r>
            <a:r>
              <a:rPr lang="ru-RU" dirty="0"/>
              <a:t> </a:t>
            </a:r>
            <a:r>
              <a:rPr lang="ru-RU" dirty="0" err="1"/>
              <a:t>грунтується</a:t>
            </a:r>
            <a:r>
              <a:rPr lang="ru-RU" dirty="0"/>
              <a:t> на </a:t>
            </a:r>
            <a:r>
              <a:rPr lang="ru-RU" dirty="0" err="1"/>
              <a:t>припущенні</a:t>
            </a:r>
            <a:r>
              <a:rPr lang="ru-RU" dirty="0"/>
              <a:t> про </a:t>
            </a:r>
            <a:r>
              <a:rPr lang="ru-RU" dirty="0" err="1"/>
              <a:t>повільне</a:t>
            </a:r>
            <a:r>
              <a:rPr lang="ru-RU" dirty="0"/>
              <a:t> </a:t>
            </a:r>
            <a:r>
              <a:rPr lang="ru-RU" dirty="0" err="1"/>
              <a:t>скочування</a:t>
            </a:r>
            <a:r>
              <a:rPr lang="ru-RU" dirty="0"/>
              <a:t>: </a:t>
            </a:r>
            <a:r>
              <a:rPr lang="ru-RU" dirty="0" err="1"/>
              <a:t>потенціал</a:t>
            </a:r>
            <a:r>
              <a:rPr lang="ru-RU" dirty="0"/>
              <a:t> </a:t>
            </a:r>
            <a:r>
              <a:rPr lang="ru-RU" dirty="0" err="1"/>
              <a:t>інфлантона</a:t>
            </a:r>
            <a:r>
              <a:rPr lang="ru-RU" dirty="0"/>
              <a:t> </a:t>
            </a:r>
            <a:r>
              <a:rPr lang="ru-RU" dirty="0" err="1"/>
              <a:t>повільно</a:t>
            </a:r>
            <a:r>
              <a:rPr lang="ru-RU" dirty="0"/>
              <a:t> </a:t>
            </a:r>
            <a:r>
              <a:rPr lang="ru-RU" dirty="0" err="1"/>
              <a:t>зменшується</a:t>
            </a:r>
            <a:r>
              <a:rPr lang="ru-RU" dirty="0"/>
              <a:t> до </a:t>
            </a:r>
            <a:r>
              <a:rPr lang="ru-RU" dirty="0" err="1"/>
              <a:t>нульового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. </a:t>
            </a:r>
            <a:r>
              <a:rPr lang="ru-RU" dirty="0" err="1"/>
              <a:t>Початкове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задаватися</a:t>
            </a:r>
            <a:r>
              <a:rPr lang="ru-RU" dirty="0"/>
              <a:t> </a:t>
            </a:r>
            <a:r>
              <a:rPr lang="ru-RU" dirty="0" err="1"/>
              <a:t>по-різному</a:t>
            </a:r>
            <a:r>
              <a:rPr lang="ru-RU" dirty="0"/>
              <a:t>: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значення</a:t>
            </a:r>
            <a:r>
              <a:rPr lang="ru-RU" dirty="0"/>
              <a:t> </a:t>
            </a:r>
            <a:r>
              <a:rPr lang="ru-RU" dirty="0" err="1"/>
              <a:t>початкових</a:t>
            </a:r>
            <a:r>
              <a:rPr lang="ru-RU" dirty="0"/>
              <a:t> </a:t>
            </a:r>
            <a:r>
              <a:rPr lang="ru-RU" dirty="0" err="1"/>
              <a:t>квантових</a:t>
            </a:r>
            <a:r>
              <a:rPr lang="ru-RU" dirty="0"/>
              <a:t> </a:t>
            </a:r>
            <a:r>
              <a:rPr lang="ru-RU" dirty="0" err="1"/>
              <a:t>збурень</a:t>
            </a:r>
            <a:r>
              <a:rPr lang="ru-RU" dirty="0"/>
              <a:t>, а </a:t>
            </a:r>
            <a:r>
              <a:rPr lang="ru-RU" dirty="0" err="1"/>
              <a:t>може</a:t>
            </a:r>
            <a:r>
              <a:rPr lang="ru-RU" dirty="0"/>
              <a:t> бути строго </a:t>
            </a:r>
            <a:r>
              <a:rPr lang="ru-RU" dirty="0" err="1"/>
              <a:t>фіксованим</a:t>
            </a:r>
            <a:r>
              <a:rPr lang="ru-RU" dirty="0"/>
              <a:t>. </a:t>
            </a:r>
            <a:r>
              <a:rPr lang="ru-RU" dirty="0" err="1"/>
              <a:t>Конкретний</a:t>
            </a:r>
            <a:r>
              <a:rPr lang="ru-RU" dirty="0"/>
              <a:t> вид </a:t>
            </a:r>
            <a:r>
              <a:rPr lang="ru-RU" dirty="0" err="1"/>
              <a:t>потенціалу</a:t>
            </a:r>
            <a:r>
              <a:rPr lang="ru-RU" dirty="0"/>
              <a:t>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обраної</a:t>
            </a:r>
            <a:r>
              <a:rPr lang="ru-RU" dirty="0"/>
              <a:t> </a:t>
            </a:r>
            <a:r>
              <a:rPr lang="ru-RU" dirty="0" err="1"/>
              <a:t>теорії</a:t>
            </a:r>
            <a:r>
              <a:rPr lang="ru-RU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786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3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7278" y="850006"/>
            <a:ext cx="9569003" cy="5550794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err="1"/>
              <a:t>Теорії</a:t>
            </a:r>
            <a:r>
              <a:rPr lang="ru-RU" dirty="0"/>
              <a:t> </a:t>
            </a:r>
            <a:r>
              <a:rPr lang="ru-RU" dirty="0" err="1"/>
              <a:t>інфляції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діляться</a:t>
            </a:r>
            <a:r>
              <a:rPr lang="ru-RU" dirty="0"/>
              <a:t> на </a:t>
            </a:r>
            <a:r>
              <a:rPr lang="ru-RU" dirty="0" err="1"/>
              <a:t>нескінченні</a:t>
            </a:r>
            <a:r>
              <a:rPr lang="ru-RU" dirty="0"/>
              <a:t> і </a:t>
            </a:r>
            <a:r>
              <a:rPr lang="ru-RU" dirty="0" err="1"/>
              <a:t>скінченні</a:t>
            </a:r>
            <a:r>
              <a:rPr lang="ru-RU" dirty="0"/>
              <a:t> у </a:t>
            </a:r>
            <a:r>
              <a:rPr lang="ru-RU" dirty="0" err="1"/>
              <a:t>часі</a:t>
            </a:r>
            <a:r>
              <a:rPr lang="ru-RU" dirty="0"/>
              <a:t>. В </a:t>
            </a:r>
            <a:r>
              <a:rPr lang="ru-RU" dirty="0" err="1"/>
              <a:t>теорії</a:t>
            </a:r>
            <a:r>
              <a:rPr lang="ru-RU" dirty="0"/>
              <a:t> з </a:t>
            </a:r>
            <a:r>
              <a:rPr lang="ru-RU" dirty="0" err="1"/>
              <a:t>нескінченною</a:t>
            </a:r>
            <a:r>
              <a:rPr lang="ru-RU" dirty="0"/>
              <a:t> </a:t>
            </a:r>
            <a:r>
              <a:rPr lang="ru-RU" dirty="0" err="1"/>
              <a:t>інфляцією</a:t>
            </a:r>
            <a:r>
              <a:rPr lang="ru-RU" dirty="0"/>
              <a:t> </a:t>
            </a:r>
            <a:r>
              <a:rPr lang="ru-RU" dirty="0" err="1"/>
              <a:t>існують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 простору — </a:t>
            </a:r>
            <a:r>
              <a:rPr lang="ru-RU" dirty="0" err="1"/>
              <a:t>домени</a:t>
            </a:r>
            <a:r>
              <a:rPr lang="ru-RU" dirty="0"/>
              <a:t> — </a:t>
            </a:r>
            <a:r>
              <a:rPr lang="ru-RU" dirty="0" err="1"/>
              <a:t>які</a:t>
            </a:r>
            <a:r>
              <a:rPr lang="ru-RU" dirty="0"/>
              <a:t> почали </a:t>
            </a:r>
            <a:r>
              <a:rPr lang="ru-RU" dirty="0" err="1"/>
              <a:t>розширюватися</a:t>
            </a:r>
            <a:r>
              <a:rPr lang="ru-RU" dirty="0"/>
              <a:t>, але через </a:t>
            </a:r>
            <a:r>
              <a:rPr lang="ru-RU" dirty="0" err="1"/>
              <a:t>квантові</a:t>
            </a:r>
            <a:r>
              <a:rPr lang="ru-RU" dirty="0"/>
              <a:t> </a:t>
            </a:r>
            <a:r>
              <a:rPr lang="ru-RU" dirty="0" err="1"/>
              <a:t>флуктуації</a:t>
            </a:r>
            <a:r>
              <a:rPr lang="ru-RU" dirty="0"/>
              <a:t> </a:t>
            </a:r>
            <a:r>
              <a:rPr lang="ru-RU" dirty="0" err="1"/>
              <a:t>повернулися</a:t>
            </a:r>
            <a:r>
              <a:rPr lang="ru-RU" dirty="0"/>
              <a:t> в </a:t>
            </a:r>
            <a:r>
              <a:rPr lang="ru-RU" dirty="0" err="1"/>
              <a:t>початковий</a:t>
            </a:r>
            <a:r>
              <a:rPr lang="ru-RU" dirty="0"/>
              <a:t> стан, у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виникають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для </a:t>
            </a:r>
            <a:r>
              <a:rPr lang="ru-RU" dirty="0" err="1"/>
              <a:t>повторної</a:t>
            </a:r>
            <a:r>
              <a:rPr lang="ru-RU" dirty="0"/>
              <a:t> </a:t>
            </a:r>
            <a:r>
              <a:rPr lang="ru-RU" dirty="0" err="1"/>
              <a:t>інфляції</a:t>
            </a:r>
            <a:r>
              <a:rPr lang="ru-RU" dirty="0"/>
              <a:t>. До таких </a:t>
            </a:r>
            <a:r>
              <a:rPr lang="ru-RU" dirty="0" err="1"/>
              <a:t>теорій</a:t>
            </a:r>
            <a:r>
              <a:rPr lang="ru-RU" dirty="0"/>
              <a:t> </a:t>
            </a:r>
            <a:r>
              <a:rPr lang="ru-RU" dirty="0" err="1"/>
              <a:t>належить</a:t>
            </a:r>
            <a:r>
              <a:rPr lang="ru-RU" dirty="0"/>
              <a:t> будь-яка </a:t>
            </a:r>
            <a:r>
              <a:rPr lang="ru-RU" dirty="0" err="1"/>
              <a:t>теорія</a:t>
            </a:r>
            <a:r>
              <a:rPr lang="ru-RU" dirty="0"/>
              <a:t> з </a:t>
            </a:r>
            <a:r>
              <a:rPr lang="ru-RU" dirty="0" err="1"/>
              <a:t>нескінченним</a:t>
            </a:r>
            <a:r>
              <a:rPr lang="ru-RU" dirty="0"/>
              <a:t> </a:t>
            </a:r>
            <a:r>
              <a:rPr lang="ru-RU" dirty="0" err="1"/>
              <a:t>потенціалом</a:t>
            </a:r>
            <a:r>
              <a:rPr lang="ru-RU" dirty="0"/>
              <a:t> і хаотична </a:t>
            </a:r>
            <a:r>
              <a:rPr lang="ru-RU" dirty="0" err="1"/>
              <a:t>теорія</a:t>
            </a:r>
            <a:r>
              <a:rPr lang="ru-RU" dirty="0"/>
              <a:t> </a:t>
            </a:r>
            <a:r>
              <a:rPr lang="ru-RU" dirty="0" err="1"/>
              <a:t>інфляції</a:t>
            </a:r>
            <a:r>
              <a:rPr lang="ru-RU" dirty="0"/>
              <a:t> </a:t>
            </a:r>
            <a:r>
              <a:rPr lang="ru-RU" dirty="0" err="1"/>
              <a:t>Лінде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До </a:t>
            </a:r>
            <a:r>
              <a:rPr lang="ru-RU" dirty="0" err="1"/>
              <a:t>теорій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скінченним</a:t>
            </a:r>
            <a:r>
              <a:rPr lang="ru-RU" dirty="0"/>
              <a:t> часом </a:t>
            </a:r>
            <a:r>
              <a:rPr lang="ru-RU" dirty="0" err="1"/>
              <a:t>інфляції</a:t>
            </a:r>
            <a:r>
              <a:rPr lang="ru-RU" dirty="0"/>
              <a:t> </a:t>
            </a:r>
            <a:r>
              <a:rPr lang="ru-RU" dirty="0" err="1"/>
              <a:t>належить</a:t>
            </a:r>
            <a:r>
              <a:rPr lang="ru-RU" dirty="0"/>
              <a:t> </a:t>
            </a:r>
            <a:r>
              <a:rPr lang="ru-RU" dirty="0" err="1"/>
              <a:t>гібридна</a:t>
            </a:r>
            <a:r>
              <a:rPr lang="ru-RU" dirty="0"/>
              <a:t> модель. У </a:t>
            </a:r>
            <a:r>
              <a:rPr lang="ru-RU" dirty="0" err="1"/>
              <a:t>ній</a:t>
            </a:r>
            <a:r>
              <a:rPr lang="ru-RU" dirty="0"/>
              <a:t> </a:t>
            </a:r>
            <a:r>
              <a:rPr lang="ru-RU" dirty="0" err="1"/>
              <a:t>існує</a:t>
            </a:r>
            <a:r>
              <a:rPr lang="ru-RU" dirty="0"/>
              <a:t> два </a:t>
            </a:r>
            <a:r>
              <a:rPr lang="ru-RU" dirty="0" err="1"/>
              <a:t>види</a:t>
            </a:r>
            <a:r>
              <a:rPr lang="ru-RU" dirty="0"/>
              <a:t> поля: перше,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відповідає</a:t>
            </a:r>
            <a:r>
              <a:rPr lang="ru-RU" dirty="0"/>
              <a:t> за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(а, </a:t>
            </a:r>
            <a:r>
              <a:rPr lang="ru-RU" dirty="0" err="1"/>
              <a:t>отже</a:t>
            </a:r>
            <a:r>
              <a:rPr lang="ru-RU" dirty="0"/>
              <a:t>, за </a:t>
            </a:r>
            <a:r>
              <a:rPr lang="ru-RU" dirty="0" err="1"/>
              <a:t>швидкість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), а друге за </a:t>
            </a:r>
            <a:r>
              <a:rPr lang="ru-RU" dirty="0" err="1"/>
              <a:t>малі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визначають</a:t>
            </a:r>
            <a:r>
              <a:rPr lang="ru-RU" dirty="0"/>
              <a:t> момент </a:t>
            </a:r>
            <a:r>
              <a:rPr lang="ru-RU" dirty="0" err="1"/>
              <a:t>завершення</a:t>
            </a:r>
            <a:r>
              <a:rPr lang="ru-RU" dirty="0"/>
              <a:t> </a:t>
            </a:r>
            <a:r>
              <a:rPr lang="ru-RU" dirty="0" err="1"/>
              <a:t>інфляції</a:t>
            </a:r>
            <a:r>
              <a:rPr lang="ru-RU" dirty="0"/>
              <a:t>. У такому </a:t>
            </a:r>
            <a:r>
              <a:rPr lang="ru-RU" dirty="0" err="1"/>
              <a:t>випадку</a:t>
            </a:r>
            <a:r>
              <a:rPr lang="ru-RU" dirty="0"/>
              <a:t> </a:t>
            </a:r>
            <a:r>
              <a:rPr lang="ru-RU" dirty="0" err="1"/>
              <a:t>квантові</a:t>
            </a:r>
            <a:r>
              <a:rPr lang="ru-RU" dirty="0"/>
              <a:t> </a:t>
            </a:r>
            <a:r>
              <a:rPr lang="ru-RU" dirty="0" err="1"/>
              <a:t>флуктуації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вплинути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на перше поле, але не на друге, а значить і сам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інфляції</a:t>
            </a:r>
            <a:r>
              <a:rPr lang="ru-RU" dirty="0"/>
              <a:t> </a:t>
            </a:r>
            <a:r>
              <a:rPr lang="ru-RU" dirty="0" err="1"/>
              <a:t>скінченний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До </a:t>
            </a:r>
            <a:r>
              <a:rPr lang="ru-RU" dirty="0" err="1"/>
              <a:t>нерозв'язаних</a:t>
            </a:r>
            <a:r>
              <a:rPr lang="ru-RU" dirty="0"/>
              <a:t> проблем </a:t>
            </a:r>
            <a:r>
              <a:rPr lang="ru-RU" dirty="0" err="1"/>
              <a:t>інфляції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віднести</a:t>
            </a:r>
            <a:r>
              <a:rPr lang="ru-RU" dirty="0"/>
              <a:t> </a:t>
            </a:r>
            <a:r>
              <a:rPr lang="ru-RU" dirty="0" err="1"/>
              <a:t>стрибки</a:t>
            </a:r>
            <a:r>
              <a:rPr lang="ru-RU" dirty="0"/>
              <a:t> </a:t>
            </a:r>
            <a:r>
              <a:rPr lang="ru-RU" dirty="0" err="1"/>
              <a:t>температури</a:t>
            </a:r>
            <a:r>
              <a:rPr lang="ru-RU" dirty="0"/>
              <a:t> в </a:t>
            </a:r>
            <a:r>
              <a:rPr lang="ru-RU" dirty="0" err="1"/>
              <a:t>дуже</a:t>
            </a:r>
            <a:r>
              <a:rPr lang="ru-RU" dirty="0"/>
              <a:t> великому </a:t>
            </a:r>
            <a:r>
              <a:rPr lang="ru-RU" dirty="0" err="1"/>
              <a:t>діапазоні</a:t>
            </a:r>
            <a:r>
              <a:rPr lang="ru-RU" dirty="0"/>
              <a:t>, в </a:t>
            </a:r>
            <a:r>
              <a:rPr lang="ru-RU" dirty="0" err="1"/>
              <a:t>якийсь</a:t>
            </a:r>
            <a:r>
              <a:rPr lang="ru-RU" dirty="0"/>
              <a:t> момент вона </a:t>
            </a:r>
            <a:r>
              <a:rPr lang="ru-RU" dirty="0" err="1"/>
              <a:t>падає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до абсолютного нуля. У </a:t>
            </a:r>
            <a:r>
              <a:rPr lang="ru-RU" dirty="0" err="1"/>
              <a:t>кінці</a:t>
            </a:r>
            <a:r>
              <a:rPr lang="ru-RU" dirty="0"/>
              <a:t> </a:t>
            </a:r>
            <a:r>
              <a:rPr lang="ru-RU" dirty="0" err="1"/>
              <a:t>інфляції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повторний</a:t>
            </a:r>
            <a:r>
              <a:rPr lang="ru-RU" dirty="0"/>
              <a:t> </a:t>
            </a:r>
            <a:r>
              <a:rPr lang="ru-RU" dirty="0" err="1"/>
              <a:t>нагрів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до </a:t>
            </a:r>
            <a:r>
              <a:rPr lang="ru-RU" dirty="0" err="1"/>
              <a:t>високих</a:t>
            </a:r>
            <a:r>
              <a:rPr lang="ru-RU" dirty="0"/>
              <a:t> температур. На роль </a:t>
            </a:r>
            <a:r>
              <a:rPr lang="ru-RU" dirty="0" err="1"/>
              <a:t>можливого</a:t>
            </a:r>
            <a:r>
              <a:rPr lang="ru-RU" dirty="0"/>
              <a:t> </a:t>
            </a:r>
            <a:r>
              <a:rPr lang="ru-RU" dirty="0" err="1"/>
              <a:t>пояснення</a:t>
            </a:r>
            <a:r>
              <a:rPr lang="ru-RU" dirty="0"/>
              <a:t> </a:t>
            </a:r>
            <a:r>
              <a:rPr lang="ru-RU" dirty="0" err="1"/>
              <a:t>настільки</a:t>
            </a:r>
            <a:r>
              <a:rPr lang="ru-RU" dirty="0"/>
              <a:t> </a:t>
            </a:r>
            <a:r>
              <a:rPr lang="ru-RU" dirty="0" err="1"/>
              <a:t>дивної</a:t>
            </a:r>
            <a:r>
              <a:rPr lang="ru-RU" dirty="0"/>
              <a:t> </a:t>
            </a:r>
            <a:r>
              <a:rPr lang="ru-RU" dirty="0" err="1"/>
              <a:t>поведінки</a:t>
            </a:r>
            <a:r>
              <a:rPr lang="ru-RU" dirty="0"/>
              <a:t> </a:t>
            </a:r>
            <a:r>
              <a:rPr lang="ru-RU" dirty="0" err="1"/>
              <a:t>пропонується</a:t>
            </a:r>
            <a:r>
              <a:rPr lang="ru-RU" dirty="0"/>
              <a:t> «</a:t>
            </a:r>
            <a:r>
              <a:rPr lang="ru-RU" dirty="0" err="1"/>
              <a:t>параметричний</a:t>
            </a:r>
            <a:r>
              <a:rPr lang="ru-RU" dirty="0"/>
              <a:t> резонанс».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295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drugaya_vselennaya_192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1494"/>
            <a:ext cx="12789000" cy="82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Мультивсесвіт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0718" y="1606378"/>
            <a:ext cx="10264904" cy="493281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u="sng" dirty="0"/>
              <a:t>«</a:t>
            </a:r>
            <a:r>
              <a:rPr lang="ru-RU" u="sng" dirty="0" err="1"/>
              <a:t>Мультивсесвіт</a:t>
            </a:r>
            <a:r>
              <a:rPr lang="ru-RU" u="sng" dirty="0"/>
              <a:t>», «Великий </a:t>
            </a:r>
            <a:r>
              <a:rPr lang="ru-RU" u="sng" dirty="0" err="1"/>
              <a:t>Всесвіт</a:t>
            </a:r>
            <a:r>
              <a:rPr lang="ru-RU" u="sng" dirty="0"/>
              <a:t>», «</a:t>
            </a:r>
            <a:r>
              <a:rPr lang="ru-RU" u="sng" dirty="0" err="1"/>
              <a:t>Мультіверс</a:t>
            </a:r>
            <a:r>
              <a:rPr lang="ru-RU" u="sng" dirty="0"/>
              <a:t>», «</a:t>
            </a:r>
            <a:r>
              <a:rPr lang="ru-RU" u="sng" dirty="0" err="1"/>
              <a:t>Гіпервсесвіт</a:t>
            </a:r>
            <a:r>
              <a:rPr lang="ru-RU" u="sng" dirty="0"/>
              <a:t>», «</a:t>
            </a:r>
            <a:r>
              <a:rPr lang="ru-RU" u="sng" dirty="0" err="1"/>
              <a:t>надвсесвіт</a:t>
            </a:r>
            <a:r>
              <a:rPr lang="ru-RU" u="sng" dirty="0"/>
              <a:t>», — </a:t>
            </a:r>
            <a:r>
              <a:rPr lang="ru-RU" u="sng" dirty="0" err="1"/>
              <a:t>різні</a:t>
            </a:r>
            <a:r>
              <a:rPr lang="ru-RU" u="sng" dirty="0"/>
              <a:t> </a:t>
            </a:r>
            <a:r>
              <a:rPr lang="ru-RU" u="sng" dirty="0" err="1"/>
              <a:t>переклади</a:t>
            </a:r>
            <a:r>
              <a:rPr lang="ru-RU" u="sng" dirty="0"/>
              <a:t> </a:t>
            </a:r>
            <a:r>
              <a:rPr lang="ru-RU" u="sng" dirty="0" err="1"/>
              <a:t>англійського</a:t>
            </a:r>
            <a:r>
              <a:rPr lang="ru-RU" u="sng" dirty="0"/>
              <a:t> </a:t>
            </a:r>
            <a:r>
              <a:rPr lang="ru-RU" u="sng" dirty="0" err="1"/>
              <a:t>терміну</a:t>
            </a:r>
            <a:r>
              <a:rPr lang="ru-RU" u="sng" dirty="0"/>
              <a:t> </a:t>
            </a:r>
            <a:r>
              <a:rPr lang="en-US" u="sng" dirty="0"/>
              <a:t>multiverse. </a:t>
            </a:r>
            <a:r>
              <a:rPr lang="ru-RU" u="sng" dirty="0" err="1"/>
              <a:t>З'явився</a:t>
            </a:r>
            <a:r>
              <a:rPr lang="ru-RU" u="sng" dirty="0"/>
              <a:t> </a:t>
            </a:r>
            <a:r>
              <a:rPr lang="ru-RU" u="sng" dirty="0" err="1"/>
              <a:t>він</a:t>
            </a:r>
            <a:r>
              <a:rPr lang="ru-RU" u="sng" dirty="0"/>
              <a:t> у </a:t>
            </a:r>
            <a:r>
              <a:rPr lang="ru-RU" u="sng" dirty="0" err="1"/>
              <a:t>ході</a:t>
            </a:r>
            <a:r>
              <a:rPr lang="ru-RU" u="sng" dirty="0"/>
              <a:t> </a:t>
            </a:r>
            <a:r>
              <a:rPr lang="ru-RU" u="sng" dirty="0" err="1"/>
              <a:t>розвитку</a:t>
            </a:r>
            <a:r>
              <a:rPr lang="ru-RU" u="sng" dirty="0"/>
              <a:t> </a:t>
            </a:r>
            <a:r>
              <a:rPr lang="ru-RU" u="sng" dirty="0" err="1"/>
              <a:t>теорії</a:t>
            </a:r>
            <a:r>
              <a:rPr lang="ru-RU" u="sng" dirty="0"/>
              <a:t> </a:t>
            </a:r>
            <a:r>
              <a:rPr lang="ru-RU" u="sng" dirty="0" err="1"/>
              <a:t>інфляції</a:t>
            </a:r>
            <a:r>
              <a:rPr lang="ru-RU" u="sng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u="sng" dirty="0" err="1" smtClean="0"/>
              <a:t>Області</a:t>
            </a:r>
            <a:r>
              <a:rPr lang="ru-RU" u="sng" dirty="0" smtClean="0"/>
              <a:t> </a:t>
            </a:r>
            <a:r>
              <a:rPr lang="ru-RU" u="sng" dirty="0" err="1"/>
              <a:t>Всесвіту</a:t>
            </a:r>
            <a:r>
              <a:rPr lang="ru-RU" u="sng" dirty="0"/>
              <a:t>, </a:t>
            </a:r>
            <a:r>
              <a:rPr lang="ru-RU" u="sng" dirty="0" err="1"/>
              <a:t>розділені</a:t>
            </a:r>
            <a:r>
              <a:rPr lang="ru-RU" u="sng" dirty="0"/>
              <a:t> </a:t>
            </a:r>
            <a:r>
              <a:rPr lang="ru-RU" u="sng" dirty="0" err="1"/>
              <a:t>відстанями</a:t>
            </a:r>
            <a:r>
              <a:rPr lang="ru-RU" u="sng" dirty="0"/>
              <a:t> </a:t>
            </a:r>
            <a:r>
              <a:rPr lang="ru-RU" u="sng" dirty="0" err="1"/>
              <a:t>більшими</a:t>
            </a:r>
            <a:r>
              <a:rPr lang="ru-RU" u="sng" dirty="0"/>
              <a:t> за </a:t>
            </a:r>
            <a:r>
              <a:rPr lang="ru-RU" u="sng" dirty="0" err="1"/>
              <a:t>розмір</a:t>
            </a:r>
            <a:r>
              <a:rPr lang="ru-RU" u="sng" dirty="0"/>
              <a:t> горизонту </a:t>
            </a:r>
            <a:r>
              <a:rPr lang="ru-RU" u="sng" dirty="0" err="1"/>
              <a:t>подій</a:t>
            </a:r>
            <a:r>
              <a:rPr lang="ru-RU" u="sng" dirty="0"/>
              <a:t>, </a:t>
            </a:r>
            <a:r>
              <a:rPr lang="ru-RU" u="sng" dirty="0" err="1"/>
              <a:t>еволюціонують</a:t>
            </a:r>
            <a:r>
              <a:rPr lang="ru-RU" u="sng" dirty="0"/>
              <a:t> </a:t>
            </a:r>
            <a:r>
              <a:rPr lang="ru-RU" u="sng" dirty="0" err="1"/>
              <a:t>незалежно</a:t>
            </a:r>
            <a:r>
              <a:rPr lang="ru-RU" u="sng" dirty="0"/>
              <a:t> один </a:t>
            </a:r>
            <a:r>
              <a:rPr lang="ru-RU" u="sng" dirty="0" err="1"/>
              <a:t>від</a:t>
            </a:r>
            <a:r>
              <a:rPr lang="ru-RU" u="sng" dirty="0"/>
              <a:t> одного. Будь </a:t>
            </a:r>
            <a:r>
              <a:rPr lang="ru-RU" u="sng" dirty="0" err="1"/>
              <a:t>який</a:t>
            </a:r>
            <a:r>
              <a:rPr lang="ru-RU" u="sng" dirty="0"/>
              <a:t> </a:t>
            </a:r>
            <a:r>
              <a:rPr lang="ru-RU" u="sng" dirty="0" err="1"/>
              <a:t>спостерігач</a:t>
            </a:r>
            <a:r>
              <a:rPr lang="ru-RU" u="sng" dirty="0"/>
              <a:t> </a:t>
            </a:r>
            <a:r>
              <a:rPr lang="ru-RU" u="sng" dirty="0" err="1"/>
              <a:t>бачить</a:t>
            </a:r>
            <a:r>
              <a:rPr lang="ru-RU" u="sng" dirty="0"/>
              <a:t> </a:t>
            </a:r>
            <a:r>
              <a:rPr lang="ru-RU" u="sng" dirty="0" err="1"/>
              <a:t>тільки</a:t>
            </a:r>
            <a:r>
              <a:rPr lang="ru-RU" u="sng" dirty="0"/>
              <a:t> </a:t>
            </a:r>
            <a:r>
              <a:rPr lang="ru-RU" u="sng" dirty="0" err="1"/>
              <a:t>ті</a:t>
            </a:r>
            <a:r>
              <a:rPr lang="ru-RU" u="sng" dirty="0"/>
              <a:t> </a:t>
            </a:r>
            <a:r>
              <a:rPr lang="ru-RU" u="sng" dirty="0" err="1"/>
              <a:t>процеси</a:t>
            </a:r>
            <a:r>
              <a:rPr lang="ru-RU" u="sng" dirty="0"/>
              <a:t>, </a:t>
            </a:r>
            <a:r>
              <a:rPr lang="ru-RU" u="sng" dirty="0" err="1"/>
              <a:t>які</a:t>
            </a:r>
            <a:r>
              <a:rPr lang="ru-RU" u="sng" dirty="0"/>
              <a:t> </a:t>
            </a:r>
            <a:r>
              <a:rPr lang="ru-RU" u="sng" dirty="0" err="1"/>
              <a:t>відбуваються</a:t>
            </a:r>
            <a:r>
              <a:rPr lang="ru-RU" u="sng" dirty="0"/>
              <a:t> в </a:t>
            </a:r>
            <a:r>
              <a:rPr lang="ru-RU" u="sng" dirty="0" err="1"/>
              <a:t>домені</a:t>
            </a:r>
            <a:r>
              <a:rPr lang="ru-RU" u="sng" dirty="0"/>
              <a:t>, </a:t>
            </a:r>
            <a:r>
              <a:rPr lang="ru-RU" u="sng" dirty="0" err="1"/>
              <a:t>що</a:t>
            </a:r>
            <a:r>
              <a:rPr lang="ru-RU" u="sng" dirty="0"/>
              <a:t> </a:t>
            </a:r>
            <a:r>
              <a:rPr lang="ru-RU" u="sng" dirty="0" err="1"/>
              <a:t>дорівнює</a:t>
            </a:r>
            <a:r>
              <a:rPr lang="ru-RU" u="sng" dirty="0"/>
              <a:t> за </a:t>
            </a:r>
            <a:r>
              <a:rPr lang="ru-RU" u="sng" dirty="0" err="1"/>
              <a:t>обсягом</a:t>
            </a:r>
            <a:r>
              <a:rPr lang="ru-RU" u="sng" dirty="0"/>
              <a:t> </a:t>
            </a:r>
            <a:r>
              <a:rPr lang="ru-RU" u="sng" dirty="0" err="1"/>
              <a:t>сфері</a:t>
            </a:r>
            <a:r>
              <a:rPr lang="ru-RU" u="sng" dirty="0"/>
              <a:t> з </a:t>
            </a:r>
            <a:r>
              <a:rPr lang="ru-RU" u="sng" dirty="0" err="1"/>
              <a:t>радіусом</a:t>
            </a:r>
            <a:r>
              <a:rPr lang="ru-RU" u="sng" dirty="0"/>
              <a:t>, </a:t>
            </a:r>
            <a:r>
              <a:rPr lang="ru-RU" u="sng" dirty="0" err="1"/>
              <a:t>що</a:t>
            </a:r>
            <a:r>
              <a:rPr lang="ru-RU" u="sng" dirty="0"/>
              <a:t> становить </a:t>
            </a:r>
            <a:r>
              <a:rPr lang="ru-RU" u="sng" dirty="0" err="1"/>
              <a:t>відстань</a:t>
            </a:r>
            <a:r>
              <a:rPr lang="ru-RU" u="sng" dirty="0"/>
              <a:t> до горизонту </a:t>
            </a:r>
            <a:r>
              <a:rPr lang="ru-RU" u="sng" dirty="0" err="1"/>
              <a:t>подій</a:t>
            </a:r>
            <a:r>
              <a:rPr lang="ru-RU" u="sng" dirty="0"/>
              <a:t>. В </a:t>
            </a:r>
            <a:r>
              <a:rPr lang="ru-RU" u="sng" dirty="0" err="1"/>
              <a:t>епоху</a:t>
            </a:r>
            <a:r>
              <a:rPr lang="ru-RU" u="sng" dirty="0"/>
              <a:t> </a:t>
            </a:r>
            <a:r>
              <a:rPr lang="ru-RU" u="sng" dirty="0" err="1"/>
              <a:t>інфляції</a:t>
            </a:r>
            <a:r>
              <a:rPr lang="ru-RU" u="sng" dirty="0"/>
              <a:t> </a:t>
            </a:r>
            <a:r>
              <a:rPr lang="ru-RU" u="sng" dirty="0" err="1"/>
              <a:t>дві</a:t>
            </a:r>
            <a:r>
              <a:rPr lang="ru-RU" u="sng" dirty="0"/>
              <a:t> </a:t>
            </a:r>
            <a:r>
              <a:rPr lang="ru-RU" u="sng" dirty="0" err="1"/>
              <a:t>області</a:t>
            </a:r>
            <a:r>
              <a:rPr lang="ru-RU" u="sng" dirty="0"/>
              <a:t> </a:t>
            </a:r>
            <a:r>
              <a:rPr lang="ru-RU" u="sng" dirty="0" err="1"/>
              <a:t>розширення</a:t>
            </a:r>
            <a:r>
              <a:rPr lang="ru-RU" u="sng" dirty="0"/>
              <a:t>, </a:t>
            </a:r>
            <a:r>
              <a:rPr lang="ru-RU" u="sng" dirty="0" err="1"/>
              <a:t>розділені</a:t>
            </a:r>
            <a:r>
              <a:rPr lang="ru-RU" u="sng" dirty="0"/>
              <a:t> </a:t>
            </a:r>
            <a:r>
              <a:rPr lang="ru-RU" u="sng" dirty="0" err="1"/>
              <a:t>відстанню</a:t>
            </a:r>
            <a:r>
              <a:rPr lang="ru-RU" u="sng" dirty="0"/>
              <a:t> </a:t>
            </a:r>
            <a:r>
              <a:rPr lang="ru-RU" u="sng" dirty="0" err="1"/>
              <a:t>близько</a:t>
            </a:r>
            <a:r>
              <a:rPr lang="ru-RU" u="sng" dirty="0"/>
              <a:t> горизонту, не </a:t>
            </a:r>
            <a:r>
              <a:rPr lang="ru-RU" u="sng" dirty="0" err="1"/>
              <a:t>перетинаються</a:t>
            </a:r>
            <a:r>
              <a:rPr lang="ru-RU" u="sng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u="sng" dirty="0" err="1" smtClean="0"/>
              <a:t>Такі</a:t>
            </a:r>
            <a:r>
              <a:rPr lang="ru-RU" u="sng" dirty="0" smtClean="0"/>
              <a:t> </a:t>
            </a:r>
            <a:r>
              <a:rPr lang="ru-RU" u="sng" dirty="0" err="1"/>
              <a:t>домени</a:t>
            </a:r>
            <a:r>
              <a:rPr lang="ru-RU" u="sng" dirty="0"/>
              <a:t> </a:t>
            </a:r>
            <a:r>
              <a:rPr lang="ru-RU" u="sng" dirty="0" err="1"/>
              <a:t>можна</a:t>
            </a:r>
            <a:r>
              <a:rPr lang="ru-RU" u="sng" dirty="0"/>
              <a:t> </a:t>
            </a:r>
            <a:r>
              <a:rPr lang="ru-RU" u="sng" dirty="0" err="1"/>
              <a:t>розглядати</a:t>
            </a:r>
            <a:r>
              <a:rPr lang="ru-RU" u="sng" dirty="0"/>
              <a:t> як </a:t>
            </a:r>
            <a:r>
              <a:rPr lang="ru-RU" u="sng" dirty="0" err="1"/>
              <a:t>окремі</a:t>
            </a:r>
            <a:r>
              <a:rPr lang="ru-RU" u="sng" dirty="0"/>
              <a:t> </a:t>
            </a:r>
            <a:r>
              <a:rPr lang="ru-RU" u="sng" dirty="0" err="1"/>
              <a:t>всесвіти</a:t>
            </a:r>
            <a:r>
              <a:rPr lang="ru-RU" u="sng" dirty="0"/>
              <a:t>, </a:t>
            </a:r>
            <a:r>
              <a:rPr lang="ru-RU" u="sng" dirty="0" err="1"/>
              <a:t>подібні</a:t>
            </a:r>
            <a:r>
              <a:rPr lang="ru-RU" u="sng" dirty="0"/>
              <a:t> до </a:t>
            </a:r>
            <a:r>
              <a:rPr lang="ru-RU" u="sng" dirty="0" err="1"/>
              <a:t>нашого</a:t>
            </a:r>
            <a:r>
              <a:rPr lang="ru-RU" u="sng" dirty="0"/>
              <a:t>: вони точно так же </a:t>
            </a:r>
            <a:r>
              <a:rPr lang="ru-RU" u="sng" dirty="0" err="1"/>
              <a:t>однорідні</a:t>
            </a:r>
            <a:r>
              <a:rPr lang="ru-RU" u="sng" dirty="0"/>
              <a:t> й </a:t>
            </a:r>
            <a:r>
              <a:rPr lang="ru-RU" u="sng" dirty="0" err="1"/>
              <a:t>ізотропні</a:t>
            </a:r>
            <a:r>
              <a:rPr lang="ru-RU" u="sng" dirty="0"/>
              <a:t> на великих масштабах. Конгломерат таких </a:t>
            </a:r>
            <a:r>
              <a:rPr lang="ru-RU" u="sng" dirty="0" err="1"/>
              <a:t>утворень</a:t>
            </a:r>
            <a:r>
              <a:rPr lang="ru-RU" u="sng" dirty="0"/>
              <a:t> і є </a:t>
            </a:r>
            <a:r>
              <a:rPr lang="ru-RU" u="sng" dirty="0" err="1"/>
              <a:t>мультивсесвітом</a:t>
            </a:r>
            <a:r>
              <a:rPr lang="ru-RU" u="sng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u="sng" dirty="0" smtClean="0"/>
              <a:t>Хаотична </a:t>
            </a:r>
            <a:r>
              <a:rPr lang="ru-RU" u="sng" dirty="0" err="1"/>
              <a:t>теорія</a:t>
            </a:r>
            <a:r>
              <a:rPr lang="ru-RU" u="sng" dirty="0"/>
              <a:t> </a:t>
            </a:r>
            <a:r>
              <a:rPr lang="ru-RU" u="sng" dirty="0" err="1"/>
              <a:t>інфляції</a:t>
            </a:r>
            <a:r>
              <a:rPr lang="ru-RU" u="sng" dirty="0"/>
              <a:t> </a:t>
            </a:r>
            <a:r>
              <a:rPr lang="ru-RU" u="sng" dirty="0" err="1"/>
              <a:t>припускає</a:t>
            </a:r>
            <a:r>
              <a:rPr lang="ru-RU" u="sng" dirty="0"/>
              <a:t> </a:t>
            </a:r>
            <a:r>
              <a:rPr lang="ru-RU" u="sng" dirty="0" err="1"/>
              <a:t>нескінченну</a:t>
            </a:r>
            <a:r>
              <a:rPr lang="ru-RU" u="sng" dirty="0"/>
              <a:t> </a:t>
            </a:r>
            <a:r>
              <a:rPr lang="ru-RU" u="sng" dirty="0" err="1"/>
              <a:t>різноманітність</a:t>
            </a:r>
            <a:r>
              <a:rPr lang="ru-RU" u="sng" dirty="0"/>
              <a:t> </a:t>
            </a:r>
            <a:r>
              <a:rPr lang="ru-RU" u="sng" dirty="0" err="1"/>
              <a:t>Всесвітів</a:t>
            </a:r>
            <a:r>
              <a:rPr lang="ru-RU" u="sng" dirty="0"/>
              <a:t>, </a:t>
            </a:r>
            <a:r>
              <a:rPr lang="ru-RU" u="sng" dirty="0" err="1"/>
              <a:t>кожна</a:t>
            </a:r>
            <a:r>
              <a:rPr lang="ru-RU" u="sng" dirty="0"/>
              <a:t> з </a:t>
            </a:r>
            <a:r>
              <a:rPr lang="ru-RU" u="sng" dirty="0" err="1"/>
              <a:t>яких</a:t>
            </a:r>
            <a:r>
              <a:rPr lang="ru-RU" u="sng" dirty="0"/>
              <a:t> </a:t>
            </a:r>
            <a:r>
              <a:rPr lang="ru-RU" u="sng" dirty="0" err="1"/>
              <a:t>може</a:t>
            </a:r>
            <a:r>
              <a:rPr lang="ru-RU" u="sng" dirty="0"/>
              <a:t> </a:t>
            </a:r>
            <a:r>
              <a:rPr lang="ru-RU" u="sng" dirty="0" err="1"/>
              <a:t>мати</a:t>
            </a:r>
            <a:r>
              <a:rPr lang="ru-RU" u="sng" dirty="0"/>
              <a:t> </a:t>
            </a:r>
            <a:r>
              <a:rPr lang="ru-RU" u="sng" dirty="0" err="1"/>
              <a:t>відмінні</a:t>
            </a:r>
            <a:r>
              <a:rPr lang="ru-RU" u="sng" dirty="0"/>
              <a:t> </a:t>
            </a:r>
            <a:r>
              <a:rPr lang="ru-RU" u="sng" dirty="0" err="1"/>
              <a:t>від</a:t>
            </a:r>
            <a:r>
              <a:rPr lang="ru-RU" u="sng" dirty="0"/>
              <a:t> </a:t>
            </a:r>
            <a:r>
              <a:rPr lang="ru-RU" u="sng" dirty="0" err="1"/>
              <a:t>інших</a:t>
            </a:r>
            <a:r>
              <a:rPr lang="ru-RU" u="sng" dirty="0"/>
              <a:t> </a:t>
            </a:r>
            <a:r>
              <a:rPr lang="ru-RU" u="sng" dirty="0" err="1"/>
              <a:t>Всесвітів</a:t>
            </a:r>
            <a:r>
              <a:rPr lang="ru-RU" u="sng" dirty="0"/>
              <a:t> </a:t>
            </a:r>
            <a:r>
              <a:rPr lang="ru-RU" u="sng" dirty="0" err="1"/>
              <a:t>фізичні</a:t>
            </a:r>
            <a:r>
              <a:rPr lang="ru-RU" u="sng" dirty="0"/>
              <a:t> </a:t>
            </a:r>
            <a:r>
              <a:rPr lang="ru-RU" u="sng" dirty="0" err="1"/>
              <a:t>константи</a:t>
            </a:r>
            <a:r>
              <a:rPr lang="ru-RU" u="sng" dirty="0"/>
              <a:t>. В </a:t>
            </a:r>
            <a:r>
              <a:rPr lang="ru-RU" u="sng" dirty="0" err="1"/>
              <a:t>іншій</a:t>
            </a:r>
            <a:r>
              <a:rPr lang="ru-RU" u="sng" dirty="0"/>
              <a:t> </a:t>
            </a:r>
            <a:r>
              <a:rPr lang="ru-RU" u="sng" dirty="0" err="1"/>
              <a:t>теорії</a:t>
            </a:r>
            <a:r>
              <a:rPr lang="ru-RU" u="sng" dirty="0"/>
              <a:t> </a:t>
            </a:r>
            <a:r>
              <a:rPr lang="ru-RU" u="sng" dirty="0" err="1"/>
              <a:t>Всесвіти</a:t>
            </a:r>
            <a:r>
              <a:rPr lang="ru-RU" u="sng" dirty="0"/>
              <a:t> </a:t>
            </a:r>
            <a:r>
              <a:rPr lang="ru-RU" u="sng" dirty="0" err="1"/>
              <a:t>розрізняються</a:t>
            </a:r>
            <a:r>
              <a:rPr lang="ru-RU" u="sng" dirty="0"/>
              <a:t> за </a:t>
            </a:r>
            <a:r>
              <a:rPr lang="ru-RU" u="sng" dirty="0" err="1"/>
              <a:t>квантовим</a:t>
            </a:r>
            <a:r>
              <a:rPr lang="ru-RU" u="sng" dirty="0"/>
              <a:t> </a:t>
            </a:r>
            <a:r>
              <a:rPr lang="ru-RU" u="sng" dirty="0" err="1"/>
              <a:t>виміром</a:t>
            </a:r>
            <a:r>
              <a:rPr lang="ru-RU" u="sng" dirty="0"/>
              <a:t>. За </a:t>
            </a:r>
            <a:r>
              <a:rPr lang="ru-RU" u="sng" dirty="0" err="1"/>
              <a:t>визначенням</a:t>
            </a:r>
            <a:r>
              <a:rPr lang="ru-RU" u="sng" dirty="0"/>
              <a:t> </a:t>
            </a:r>
            <a:r>
              <a:rPr lang="ru-RU" u="sng" dirty="0" err="1"/>
              <a:t>ці</a:t>
            </a:r>
            <a:r>
              <a:rPr lang="ru-RU" u="sng" dirty="0"/>
              <a:t> </a:t>
            </a:r>
            <a:r>
              <a:rPr lang="ru-RU" u="sng" dirty="0" err="1"/>
              <a:t>припущення</a:t>
            </a:r>
            <a:r>
              <a:rPr lang="ru-RU" u="sng" dirty="0"/>
              <a:t> не </a:t>
            </a:r>
            <a:r>
              <a:rPr lang="ru-RU" u="sng" dirty="0" err="1"/>
              <a:t>можна</a:t>
            </a:r>
            <a:r>
              <a:rPr lang="ru-RU" u="sng" dirty="0"/>
              <a:t> </a:t>
            </a:r>
            <a:r>
              <a:rPr lang="ru-RU" u="sng" dirty="0" err="1"/>
              <a:t>експериментально</a:t>
            </a:r>
            <a:r>
              <a:rPr lang="ru-RU" u="sng" dirty="0"/>
              <a:t> </a:t>
            </a:r>
            <a:r>
              <a:rPr lang="ru-RU" u="sng" dirty="0" err="1"/>
              <a:t>перевірити</a:t>
            </a:r>
            <a:r>
              <a:rPr lang="ru-RU" u="sng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585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150</TotalTime>
  <Words>1736</Words>
  <Application>Microsoft Office PowerPoint</Application>
  <PresentationFormat>Произвольный</PresentationFormat>
  <Paragraphs>73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Ион</vt:lpstr>
      <vt:lpstr>Всесвіт</vt:lpstr>
      <vt:lpstr>Всесвіт</vt:lpstr>
      <vt:lpstr>Будова Всесвіту</vt:lpstr>
      <vt:lpstr>Склад</vt:lpstr>
      <vt:lpstr>Розширення</vt:lpstr>
      <vt:lpstr>Теорії походження Всесвіту</vt:lpstr>
      <vt:lpstr>Інфляційна модель</vt:lpstr>
      <vt:lpstr>Презентация PowerPoint</vt:lpstr>
      <vt:lpstr>Мультивсесвіт</vt:lpstr>
      <vt:lpstr>Спостереження</vt:lpstr>
      <vt:lpstr>Вивчення історії розвитку Всесвіту і його великомасштабної структури</vt:lpstr>
      <vt:lpstr>Презентация PowerPoint</vt:lpstr>
      <vt:lpstr>Теоретична доля Всесвіту</vt:lpstr>
      <vt:lpstr>Презентация PowerPoint</vt:lpstr>
      <vt:lpstr>Спасіба за 7 балов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Нафта і нафтопродукти</dc:title>
  <dc:creator>Пользователь Windows</dc:creator>
  <cp:lastModifiedBy>User</cp:lastModifiedBy>
  <cp:revision>15</cp:revision>
  <dcterms:created xsi:type="dcterms:W3CDTF">2013-11-26T16:32:04Z</dcterms:created>
  <dcterms:modified xsi:type="dcterms:W3CDTF">2013-12-16T17:01:04Z</dcterms:modified>
</cp:coreProperties>
</file>