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D"/>
    <a:srgbClr val="2B4B85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90C6-2345-49C9-86C4-F4A7C89EAAAD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58FF-02E9-44CC-B41F-859157AD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13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90C6-2345-49C9-86C4-F4A7C89EAAAD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58FF-02E9-44CC-B41F-859157AD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89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90C6-2345-49C9-86C4-F4A7C89EAAAD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58FF-02E9-44CC-B41F-859157AD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35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90C6-2345-49C9-86C4-F4A7C89EAAAD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58FF-02E9-44CC-B41F-859157AD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89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90C6-2345-49C9-86C4-F4A7C89EAAAD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58FF-02E9-44CC-B41F-859157AD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4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90C6-2345-49C9-86C4-F4A7C89EAAAD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58FF-02E9-44CC-B41F-859157AD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21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90C6-2345-49C9-86C4-F4A7C89EAAAD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58FF-02E9-44CC-B41F-859157AD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46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90C6-2345-49C9-86C4-F4A7C89EAAAD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58FF-02E9-44CC-B41F-859157AD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90C6-2345-49C9-86C4-F4A7C89EAAAD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58FF-02E9-44CC-B41F-859157AD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86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90C6-2345-49C9-86C4-F4A7C89EAAAD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58FF-02E9-44CC-B41F-859157AD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1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90C6-2345-49C9-86C4-F4A7C89EAAAD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158FF-02E9-44CC-B41F-859157AD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18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590C6-2345-49C9-86C4-F4A7C89EAAAD}" type="datetimeFigureOut">
              <a:rPr lang="ru-RU" smtClean="0"/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158FF-02E9-44CC-B41F-859157ADF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88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2783" y="403723"/>
            <a:ext cx="9144000" cy="2387600"/>
          </a:xfrm>
        </p:spPr>
        <p:txBody>
          <a:bodyPr>
            <a:normAutofit/>
          </a:bodyPr>
          <a:lstStyle/>
          <a:p>
            <a:r>
              <a:rPr lang="uk-UA" sz="66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Дисидентство</a:t>
            </a:r>
            <a:br>
              <a:rPr lang="uk-UA" sz="66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sz="66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 </a:t>
            </a:r>
            <a:r>
              <a:rPr lang="uk-UA" sz="66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</a:t>
            </a:r>
            <a:r>
              <a:rPr lang="uk-UA" sz="66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країні</a:t>
            </a:r>
            <a:endParaRPr lang="ru-RU" sz="6600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722648"/>
              </p:ext>
            </p:extLst>
          </p:nvPr>
        </p:nvGraphicFramePr>
        <p:xfrm>
          <a:off x="6355830" y="3845000"/>
          <a:ext cx="5254115" cy="261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4115"/>
              </a:tblGrid>
              <a:tr h="8026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Виконала: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Учениця 11-А класу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Павлова  Анастасія  Іванівна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ourier New" panose="02070309020205020404" pitchFamily="49" charset="0"/>
                        <a:ea typeface="Calibri" panose="020F0502020204030204" pitchFamily="34" charset="0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6000"/>
                      </a:schemeClr>
                    </a:solidFill>
                  </a:tcPr>
                </a:tc>
              </a:tr>
              <a:tr h="10013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Викладач</a:t>
                      </a: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: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Пелюх</a:t>
                      </a:r>
                      <a:r>
                        <a:rPr lang="uk-UA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Лариса Вікторівна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 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ourier New" panose="02070309020205020404" pitchFamily="49" charset="0"/>
                        <a:ea typeface="Calibri" panose="020F0502020204030204" pitchFamily="34" charset="0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41" y="747609"/>
            <a:ext cx="2545684" cy="2838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93" y="3759536"/>
            <a:ext cx="2652675" cy="2840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967">
            <a:off x="2273962" y="2798158"/>
            <a:ext cx="5169654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4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255"/>
          </a:xfrm>
          <a:solidFill>
            <a:schemeClr val="bg1">
              <a:alpha val="31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6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uk-UA" sz="36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sz="36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Самвидав</a:t>
            </a:r>
            <a:r>
              <a:rPr lang="ru-RU" u="sng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u="sng" dirty="0">
                <a:solidFill>
                  <a:schemeClr val="accent5">
                    <a:lumMod val="50000"/>
                  </a:schemeClr>
                </a:solidFill>
              </a:rPr>
            </a:br>
            <a:endParaRPr lang="ru-RU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666">
            <a:off x="8156625" y="3561719"/>
            <a:ext cx="3830375" cy="2796174"/>
          </a:xfrm>
        </p:spPr>
      </p:pic>
      <p:sp>
        <p:nvSpPr>
          <p:cNvPr id="5" name="TextBox 4"/>
          <p:cNvSpPr txBox="1"/>
          <p:nvPr/>
        </p:nvSpPr>
        <p:spPr>
          <a:xfrm>
            <a:off x="3882451" y="1247689"/>
            <a:ext cx="8058769" cy="1938992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  <a:alpha val="95000"/>
                </a:schemeClr>
              </a:gs>
              <a:gs pos="0">
                <a:schemeClr val="bg1">
                  <a:lumMod val="70000"/>
                  <a:alpha val="13000"/>
                </a:scheme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algn="r"/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Самвидав являв 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собою </a:t>
            </a:r>
            <a:r>
              <a:rPr lang="uk-UA" sz="2000" dirty="0" err="1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позацензурне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та нелегальне видання та поширення у 1960-1980-х альманахів, журналів, окремих творів, звернень, здійснюване машинописом, рукописом чи іншими способами. 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Він 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став найголовнішою формою вияву протесту шістдесятників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779" y="2874437"/>
            <a:ext cx="8113732" cy="3477875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95000"/>
                </a:schemeClr>
              </a:gs>
              <a:gs pos="100000">
                <a:schemeClr val="bg1">
                  <a:lumMod val="70000"/>
                  <a:alpha val="13000"/>
                </a:scheme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Український самвидав складав оригінальні твори написані українською мовою або перекладені з інших мов, що стосувалися нагальних проблем України в складі СРСР другої половини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XX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ст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 самвидаві шістдесятників домінували три теми: національна, духовно-культурна та громадська. Головним завданням було подання об’єктивної інформації про приховувані процеси та явища в тогочасному суспільстві. За основну ідею ставили пробудження національних настроїв інших поневолених народів і відкриття всесоюзній публіці проблеми </a:t>
            </a:r>
            <a:r>
              <a:rPr lang="uk-UA" sz="2000" dirty="0" err="1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деімперіалізації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СРСР.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45862"/>
            <a:ext cx="2702169" cy="17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8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126"/>
          </a:xfrm>
          <a:solidFill>
            <a:schemeClr val="bg1">
              <a:alpha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6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uk-UA" sz="36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sz="36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Дисиденти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36498" y="1558978"/>
            <a:ext cx="5807439" cy="4524315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Після десятиліть терору в атмосфері жорсткого контролю та ідеологічного впливу виникає унікальне явище, коли політику уряду починають відкрито критикувати групи людей. Збільшення кількості осіб які висловлювали незгоду з офіційною політикою в період 1960-80-х років дало підстави говорити про дисидентський рух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18" y="1460446"/>
            <a:ext cx="3444021" cy="46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7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18984" y="444109"/>
            <a:ext cx="5428177" cy="5909310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На розповсюдження дисидентства в Україні вплинули: десталінізація, бездержавний статус України, утиски національного культурно-духовного життя республіки, порушення конституційних норм щодо свободи совісті і віросповідань, </a:t>
            </a:r>
            <a:r>
              <a:rPr lang="uk-UA" sz="2400" dirty="0" err="1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антитоталітарні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виступи в країнах народної демократії та правозахисний рух, після прийняття Декларації прав людини у 1948 р.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" y="993312"/>
            <a:ext cx="5135380" cy="3851534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983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754" y="365126"/>
            <a:ext cx="11542426" cy="2318114"/>
          </a:xfrm>
          <a:solidFill>
            <a:schemeClr val="bg1">
              <a:alpha val="41000"/>
            </a:schemeClr>
          </a:solidFill>
        </p:spPr>
        <p:txBody>
          <a:bodyPr>
            <a:normAutofit/>
          </a:bodyPr>
          <a:lstStyle/>
          <a:p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Дисидентський рух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містячи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політичну складову, все ж таки ґрунтувався на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інтелектуально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-культурному русі. Українська інтелігенція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започаткувала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нову спробу національно-культурного відродження, названого рухом шістдесятників. Так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називали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представників творчої еліти, які намагалися підняти національну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культуру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на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вищий рівень та </a:t>
            </a:r>
            <a:r>
              <a:rPr lang="uk-UA" sz="2400" dirty="0" err="1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чинитиопір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владі.</a:t>
            </a:r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65" y="2878112"/>
            <a:ext cx="5247209" cy="3733014"/>
          </a:xfrm>
        </p:spPr>
      </p:pic>
      <p:sp>
        <p:nvSpPr>
          <p:cNvPr id="7" name="TextBox 6"/>
          <p:cNvSpPr txBox="1"/>
          <p:nvPr/>
        </p:nvSpPr>
        <p:spPr>
          <a:xfrm>
            <a:off x="374754" y="2795349"/>
            <a:ext cx="5681272" cy="406265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67000"/>
                </a:schemeClr>
              </a:gs>
              <a:gs pos="100000">
                <a:schemeClr val="bg1">
                  <a:lumMod val="70000"/>
                  <a:alpha val="15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Це призвело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до злиття </a:t>
            </a:r>
            <a:r>
              <a:rPr lang="uk-UA" sz="2400" dirty="0" err="1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інтелектуально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-культурного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руху з громадсько-політичною дією, задля боротьби проти комуністичного тоталітаризму. У центрі мислення учасників Руху опору була людина, її гідність, право вільно розвиватися, право особи та нації на самовизначення.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734" y="365126"/>
            <a:ext cx="11497456" cy="2213182"/>
          </a:xfrm>
          <a:solidFill>
            <a:schemeClr val="bg1">
              <a:alpha val="46000"/>
            </a:schemeClr>
          </a:solidFill>
        </p:spPr>
        <p:txBody>
          <a:bodyPr>
            <a:normAutofit fontScale="90000"/>
          </a:bodyPr>
          <a:lstStyle/>
          <a:p>
            <a:r>
              <a:rPr lang="uk-UA" sz="2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uk-UA" sz="22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Українські </a:t>
            </a: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дисиденти переважно закликали до проведення реформ в СРСР а не до революції чи відокремлення. Так, вони виступали проти національних репресій та за громадські права в Радянському Союзі</a:t>
            </a: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Дисидентський рух засуджував шовінізм та імперіалізм, таким чином підносячи ідеї шанування прав інших народів та співпрацю з ними. Такий курс забезпечив солідарність представників різних націй в дисидентському русі, серед них були євреї, кримські татари та білоруси.</a:t>
            </a:r>
            <a:r>
              <a:rPr lang="ru-RU" dirty="0"/>
              <a:t/>
            </a:r>
            <a:br>
              <a:rPr lang="ru-RU" dirty="0"/>
            </a:b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233">
            <a:off x="8465964" y="2917047"/>
            <a:ext cx="3310080" cy="2289472"/>
          </a:xfrm>
          <a:effectLst/>
        </p:spPr>
      </p:pic>
      <p:sp>
        <p:nvSpPr>
          <p:cNvPr id="5" name="TextBox 4"/>
          <p:cNvSpPr txBox="1"/>
          <p:nvPr/>
        </p:nvSpPr>
        <p:spPr>
          <a:xfrm>
            <a:off x="404734" y="2708342"/>
            <a:ext cx="7781950" cy="3477875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81000"/>
                </a:schemeClr>
              </a:gs>
              <a:gs pos="99000">
                <a:schemeClr val="bg1">
                  <a:lumMod val="70000"/>
                  <a:alpha val="15000"/>
                </a:scheme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Серед активних представників Руху опору сформувались дві групи. Перша, критикувала офіційну політику та ідеологію усно або письмово, а друга виготовляла, переховувала та поширювала поза цензурну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літературу.</a:t>
            </a:r>
          </a:p>
          <a:p>
            <a:r>
              <a:rPr lang="uk-UA" sz="20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Протестні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акції набували активного поширення і приймати участь у них почали різні прошарки населення. Масштаби руху не могли не турбувати керівну верхівку. Ідеологічний та адміністративний тиск влади на шістдесятників вже не давав результату, і вона перейшла до репресій.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4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09899"/>
            <a:ext cx="10515600" cy="1325563"/>
          </a:xfrm>
          <a:solidFill>
            <a:schemeClr val="bg1">
              <a:alpha val="31000"/>
            </a:schemeClr>
          </a:solidFill>
        </p:spPr>
        <p:txBody>
          <a:bodyPr>
            <a:normAutofit/>
          </a:bodyPr>
          <a:lstStyle/>
          <a:p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 серпня середини 1960-х  рр. прокотилася перша, а згодом і друга хвиля арештів. Політв’язнями стала найстійкіша частина шістдесятників</a:t>
            </a:r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1" y="2669812"/>
            <a:ext cx="4425559" cy="3156899"/>
          </a:xfrm>
        </p:spPr>
      </p:pic>
      <p:sp>
        <p:nvSpPr>
          <p:cNvPr id="5" name="TextBox 4"/>
          <p:cNvSpPr txBox="1"/>
          <p:nvPr/>
        </p:nvSpPr>
        <p:spPr>
          <a:xfrm>
            <a:off x="5863367" y="2429987"/>
            <a:ext cx="5985110" cy="4247317"/>
          </a:xfrm>
          <a:prstGeom prst="rect">
            <a:avLst/>
          </a:prstGeom>
          <a:solidFill>
            <a:schemeClr val="bg1">
              <a:alpha val="1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Несподіваною відповіддю на дії влади стало поширення дисидентського політичного самвидаву, листів протесту, акти самоспалення. Зламати національно-свідомий дух української інтелігенції виявилось задачею не з легких. 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73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4"/>
            <a:ext cx="5727492" cy="5091295"/>
          </a:xfrm>
          <a:solidFill>
            <a:schemeClr val="bg1">
              <a:alpha val="28000"/>
            </a:schemeClr>
          </a:solidFill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Масові репресії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на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деякий час паралізували активність дисидентів, проте у 1975 році вони отримали новий імпульс до діяльності. В цей час СРСР підписує Гельсінську угоду й офіційно погоджується шанувати громадські права. Дисиденти по всій території союзу засновують, на їх думку, легальні спілки завданням яких було слідкувати за дотриманням владою громадських прав, затверджених угодою.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720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15" y="265651"/>
            <a:ext cx="4745231" cy="1749408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51" y="2497810"/>
            <a:ext cx="4937760" cy="35112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28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9136"/>
          </a:xfrm>
          <a:solidFill>
            <a:schemeClr val="bg1">
              <a:alpha val="3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6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uk-UA" sz="36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sz="36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Релігійне </a:t>
            </a:r>
            <a:r>
              <a:rPr lang="uk-UA" sz="3600" u="sng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дисидентство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4307"/>
            <a:ext cx="2170801" cy="29138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16" y="3688130"/>
            <a:ext cx="3587958" cy="26227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1675" y="1335277"/>
            <a:ext cx="8679305" cy="2246769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Хрущовська відлига не торкнулася церкви. Більше того, тиск на неї значно посилився. У січні 1960 р. уряд СРСР затвердив постанову «про заходи по ліквідації порушень духовенством радянського законодавства про культ». Вся ця антицерковна кампанія з втручанням влади у діяльність релігійних організацій викликала появи релігійного дисидентства.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042" y="4345308"/>
            <a:ext cx="7167834" cy="2246769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Скажене переслідування  Української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греко-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католицької церкви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не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змогло цілком знищити її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В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останні десятиліття таємні відправи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для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віруючих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проводили на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Західній Україні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300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350 греко-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католицьких священиків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на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чолі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з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кількома єпископами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Існували навіть підпільні монастирі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й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таємні друкарні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7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9196"/>
          </a:xfrm>
          <a:solidFill>
            <a:schemeClr val="bg1">
              <a:alpha val="23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6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uk-UA" sz="3600" u="sng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sz="36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Придушення </a:t>
            </a:r>
            <a:r>
              <a:rPr lang="uk-UA" sz="3600" u="sng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дисидентства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4696" y="1258056"/>
            <a:ext cx="5576340" cy="378565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Після усунення </a:t>
            </a:r>
            <a:r>
              <a:rPr lang="uk-UA" sz="24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 посади першого секретаря ЦК </a:t>
            </a: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КПРС Хрущова, до </a:t>
            </a:r>
            <a:r>
              <a:rPr lang="uk-UA" sz="24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влади прийшла консервативна частина партійної верхівки на чолі з Брежнєвим і </a:t>
            </a:r>
            <a:r>
              <a:rPr lang="uk-UA" sz="2400" dirty="0" err="1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Суловим</a:t>
            </a:r>
            <a:r>
              <a:rPr lang="uk-UA" sz="24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Нова влада в Україні, а відразу перейшла до дій по приборканню проявів дисидентства.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1761" y="1258056"/>
            <a:ext cx="4512039" cy="5170646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Перша хвиля арештів </a:t>
            </a: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прокотилася у 1965 р.. </a:t>
            </a: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Листи-звернення та листи-петиції стали на той час однією з найпоширеніших форм протесту. Не отримавши бажаного результату керівництво вдалося до другої хвилі репресій. У 1972 р. були арештовані сотні осіб, їх </a:t>
            </a:r>
            <a:r>
              <a:rPr lang="uk-UA" sz="2200" dirty="0" err="1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вироки</a:t>
            </a:r>
            <a:r>
              <a:rPr lang="uk-UA" sz="22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ставали суворішими. Крім того, було залучено систему «каральної медицини</a:t>
            </a:r>
            <a:r>
              <a:rPr lang="uk-UA" sz="22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».</a:t>
            </a:r>
            <a:endParaRPr lang="ru-RU" sz="2200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696" y="5214494"/>
            <a:ext cx="6145966" cy="1261884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9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Побоюючись </a:t>
            </a:r>
            <a:r>
              <a:rPr lang="uk-UA" sz="19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українського націоналізму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режим проводив в </a:t>
            </a:r>
            <a:r>
              <a:rPr lang="uk-UA" sz="19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Україні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особливо </a:t>
            </a:r>
            <a:r>
              <a:rPr lang="uk-UA" sz="19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жорстокі репресії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Ось </a:t>
            </a:r>
            <a:r>
              <a:rPr lang="uk-UA" sz="19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чому київський 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</a:t>
            </a:r>
            <a:r>
              <a:rPr lang="uk-UA" sz="19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ДБ мав репутацію найбрутальнішого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в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СРСР.</a:t>
            </a:r>
            <a:endParaRPr lang="ru-RU" sz="1900" dirty="0">
              <a:solidFill>
                <a:schemeClr val="tx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5125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uk-UA" sz="3200" dirty="0" err="1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Отже,дисидентський</a:t>
            </a:r>
            <a:r>
              <a:rPr lang="uk-UA" sz="32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uk-UA" sz="32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рух в Україні з самого початку супроводжувався утисками та арештами. Людей переслідували та жорстоко карали за будь-які вияви власної думки а тим часом з потужних радіостанцій лунало:</a:t>
            </a:r>
            <a: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3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32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sz="2800" i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Широк</a:t>
            </a: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 страна моя родная,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Много в ней лесов, полей и рек,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Я другой такой страны не знаю,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Где так вольно дышит человек</a:t>
            </a:r>
            <a:r>
              <a:rPr lang="ru-RU" sz="2800" i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" y="365125"/>
            <a:ext cx="5902715" cy="398761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38" y="2133663"/>
            <a:ext cx="5797333" cy="42559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17" y="2025453"/>
            <a:ext cx="5497057" cy="43641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38" y="801381"/>
            <a:ext cx="5306517" cy="39890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93" y="974361"/>
            <a:ext cx="5476581" cy="37875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03" y="1783831"/>
            <a:ext cx="5880746" cy="376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1898"/>
            <a:ext cx="12192001" cy="6877137"/>
          </a:xfr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397" y="350135"/>
            <a:ext cx="10515600" cy="2617918"/>
          </a:xfrm>
          <a:solidFill>
            <a:schemeClr val="bg1">
              <a:alpha val="32000"/>
            </a:schemeClr>
          </a:solidFill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Виникнення в другій половині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XX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ст. спочатку шістдесятництва, потім – самвидаву, а ще далі – Дисидентського руху, спричинило політику перебудови всього українського суспільства. Можна констатувати, що саме така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причиново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-наслідкова послідовність стала підґрунтям проголошення 24 серпня 1991 р. незалежності України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7915" y="3557818"/>
            <a:ext cx="8229600" cy="2246769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accent5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Інтерес до теми «Дисидентство» обумовлюється, перш за все, тим, що боротьба громадськості та влади, завжди була і буде боротьбою за права людини, за волю та свободу слова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6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232">
            <a:off x="282493" y="4248080"/>
            <a:ext cx="3639365" cy="2122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34">
            <a:off x="8439472" y="4088309"/>
            <a:ext cx="3464155" cy="25981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479" y="559998"/>
            <a:ext cx="9009089" cy="407196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Дисиденти 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зайняли помітне місце у світогляді населення. Завдяки їх самовідданій боротьбі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у 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свідомості громадськості стверджувалася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думка, 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що український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народ є не просто придатком до «великого брата», 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що можливе створення самостійної та незалежної держави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Так, крок за кроком долаючи утиски та арешти, Дисидентський рух став основою для проголошення незалежної України</a:t>
            </a: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3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411" y="393928"/>
            <a:ext cx="10515385" cy="5693866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Мета: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«Популяризація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знань про Дисидентство в Україні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»</a:t>
            </a:r>
          </a:p>
          <a:p>
            <a:pPr lvl="0" algn="ctr"/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Завдання: </a:t>
            </a:r>
            <a:r>
              <a:rPr lang="uk-UA" sz="2800" b="1" i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 Висвітлення передумов формування Дисидентського руху »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ctr"/>
            <a:r>
              <a:rPr lang="uk-UA" sz="2800" b="1" i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 Визначення ролі шістдесятників в Радянській Україні »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ctr"/>
            <a:r>
              <a:rPr lang="uk-UA" sz="2800" b="1" i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 З’ясування ролі самвидаву в розвитку Дисидентства »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ctr"/>
            <a:r>
              <a:rPr lang="uk-UA" sz="2800" b="1" i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 Характеристика релігійного дисидентства. Паралель протистояння »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ctr"/>
            <a:r>
              <a:rPr lang="uk-UA" sz="2800" b="1" i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 Розкриття значення правозахисного руху в Україні »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78874" y="1978874"/>
            <a:ext cx="6045018" cy="20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743" y="449706"/>
            <a:ext cx="11332564" cy="764498"/>
          </a:xfrm>
          <a:solidFill>
            <a:schemeClr val="bg1">
              <a:alpha val="31000"/>
            </a:schemeClr>
          </a:solidFill>
        </p:spPr>
        <p:txBody>
          <a:bodyPr>
            <a:normAutofit fontScale="90000"/>
          </a:bodyPr>
          <a:lstStyle/>
          <a:p>
            <a:r>
              <a:rPr lang="uk-UA" sz="40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uk-UA" sz="40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sz="4000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Зародження </a:t>
            </a:r>
            <a:r>
              <a:rPr lang="uk-UA" sz="4000" u="sng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дисидентського руху в Україні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9743" y="1558977"/>
            <a:ext cx="6745575" cy="3046988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36000"/>
                </a:schemeClr>
              </a:gs>
              <a:gs pos="100000">
                <a:schemeClr val="bg1">
                  <a:lumMod val="70000"/>
                  <a:alpha val="14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Відхил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від принципів «казарменого» соціалізму,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трансформація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владного механізму в СРСР в бік лібералізації суспільного, політичного та культурного життя, відхід від масового терору як методу державного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управління - </a:t>
            </a:r>
            <a:r>
              <a:rPr lang="uk-UA" sz="2400" b="1" i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</a:t>
            </a:r>
            <a:r>
              <a:rPr lang="uk-UA" sz="2400" b="1" i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хрущовська відлига»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119" y="1594295"/>
            <a:ext cx="4428188" cy="353449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019330" y="5314014"/>
            <a:ext cx="9518753" cy="1200329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Перші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роки перебування при владі Хрущова були позначені найвищим піднесенням автономного курсу українського керівництва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8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4049"/>
          </a:xfrm>
          <a:solidFill>
            <a:schemeClr val="bg1">
              <a:alpha val="18000"/>
            </a:schemeClr>
          </a:solidFill>
        </p:spPr>
        <p:txBody>
          <a:bodyPr/>
          <a:lstStyle/>
          <a:p>
            <a:pPr algn="ctr"/>
            <a:r>
              <a:rPr lang="uk-UA" u="sng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Верхівка</a:t>
            </a:r>
            <a:r>
              <a:rPr lang="uk-UA" u="sng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uk-UA" u="sng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УРСР</a:t>
            </a:r>
            <a:endParaRPr lang="ru-RU" u="sng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52" y="1259174"/>
            <a:ext cx="2630116" cy="4076680"/>
          </a:xfr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659568" y="1558977"/>
            <a:ext cx="7450112" cy="3046988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36000"/>
                </a:schemeClr>
              </a:gs>
              <a:gs pos="100000">
                <a:schemeClr val="bg1">
                  <a:lumMod val="70000"/>
                  <a:alpha val="14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ерший секретар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ЦК КПУ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 липня 1963 р.</a:t>
            </a:r>
          </a:p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Був обраний на посаду за сприянням Хрущова. Проте, потім посприяв його усуненню від влади.</a:t>
            </a:r>
            <a:b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Відстоювати 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економічні інтереси України вів політику на підвищення статусу української мови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цінував пам'ятки історії та культури.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8864" y="5319398"/>
            <a:ext cx="9136505" cy="132343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Але залишався </a:t>
            </a:r>
            <a:r>
              <a:rPr lang="uk-UA" sz="20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типовим представником радянської командно-адміністративної системи. За час його правління відбулися масові каральні операції, спрямовані проти націоналістичного 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руху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49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9077"/>
          </a:xfrm>
          <a:solidFill>
            <a:schemeClr val="bg1">
              <a:alpha val="3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uk-UA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Перші </a:t>
            </a:r>
            <a:r>
              <a:rPr lang="uk-UA" u="sng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проукраїнські спілки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09" y="1214203"/>
            <a:ext cx="3047792" cy="4197246"/>
          </a:xfr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60784" y="1512332"/>
            <a:ext cx="7513983" cy="3785652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36000"/>
                </a:schemeClr>
              </a:gs>
              <a:gs pos="100000">
                <a:schemeClr val="bg1">
                  <a:lumMod val="70000"/>
                  <a:alpha val="14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Українська робітничо-селянська спілка одна з перших правозахисних організацій в Радянському союзі. Її організатор, Лев Лук’яненко говорив, що вже тоді, усвідомлював, що двадцятий з’їзд - це критика у межах тієї самої системи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За мету в програмі спілки ставилось створення альтернативної КПРС партії, яка б мирним шляхом домоглась виходу України зі складу СРСР.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2492" y="5709578"/>
            <a:ext cx="7773459" cy="830997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Ледь проіснувавши рік, організацію викрили, всіх членів арештували</a:t>
            </a:r>
            <a:endParaRPr lang="ru-R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9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126"/>
          </a:xfrm>
          <a:solidFill>
            <a:schemeClr val="bg1">
              <a:alpha val="37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uk-UA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uk-UA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uk-UA" u="sng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Шістдесятники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2990" y="1215402"/>
            <a:ext cx="10826020" cy="5016758"/>
          </a:xfrm>
          <a:prstGeom prst="rect">
            <a:avLst/>
          </a:prstGeom>
          <a:gradFill>
            <a:gsLst>
              <a:gs pos="0">
                <a:schemeClr val="bg1">
                  <a:lumMod val="95000"/>
                  <a:alpha val="72000"/>
                </a:schemeClr>
              </a:gs>
              <a:gs pos="100000">
                <a:schemeClr val="bg1">
                  <a:lumMod val="70000"/>
                  <a:alpha val="24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Нове </a:t>
            </a:r>
            <a:r>
              <a:rPr lang="uk-UA" sz="32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покоління української інтелігенції, свідомість якого меншою мірою було отруєна радянською </a:t>
            </a:r>
            <a:r>
              <a:rPr lang="uk-UA" sz="32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ідеологією. </a:t>
            </a:r>
            <a:r>
              <a:rPr lang="uk-UA" sz="32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 в його системі цінностей </a:t>
            </a:r>
            <a:r>
              <a:rPr lang="uk-UA" sz="32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з’явилися </a:t>
            </a:r>
            <a:r>
              <a:rPr lang="uk-UA" sz="32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індивідуалізм, культ свободи </a:t>
            </a:r>
            <a:r>
              <a:rPr lang="uk-UA" sz="32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самовираження та деякий скептицизм.</a:t>
            </a:r>
          </a:p>
          <a:p>
            <a:pPr algn="ctr"/>
            <a:r>
              <a:rPr lang="uk-UA" sz="3200" dirty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Важливим моментом був вплив західної культури. Через переклади до України потрапляли твори Хемінгуея, Камю, Сент-Екзюпері, Кафки та </a:t>
            </a:r>
            <a:r>
              <a:rPr lang="uk-UA" sz="32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ін. </a:t>
            </a:r>
          </a:p>
          <a:p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4" y="1139252"/>
            <a:ext cx="2536461" cy="4058337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38" y="2358273"/>
            <a:ext cx="2711582" cy="39591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51" y="1657013"/>
            <a:ext cx="2790951" cy="41335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970965" y="5197589"/>
            <a:ext cx="187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Л. Костенко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589" y="5790550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І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Драч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4175" y="6159882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Г. Тютюнник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767" y="1611992"/>
            <a:ext cx="11482466" cy="378565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Після зустрічі Хрущова з мистецькою інтелігенцією у Москві, влада відчула небажану хвилю волелюбства що своєю силою була здатна захлиснути та повалити весь режим. Почалось цькування шістдесятників. Їх звинувачували у «формалізмі», «відході від марксизму-ленінізму». Верхівка обмежувала їх публікації у літературних журналах, газетах – скрізь, де вони мали трибуну. </a:t>
            </a:r>
            <a:endParaRPr lang="uk-UA" sz="2400" dirty="0" smtClean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Вони наважились кинути виклик існуючому режиму. В країні, паралізованій страхом та всевладдям КДБ, це був акт громадської мужності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87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8" grpId="0"/>
      <p:bldP spid="8" grpId="1"/>
      <p:bldP spid="9" grpId="0"/>
      <p:bldP spid="9" grpId="1"/>
      <p:bldP spid="10" grpId="2"/>
      <p:bldP spid="10" grpId="3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547687"/>
            <a:ext cx="7315200" cy="2667000"/>
          </a:xfrm>
          <a:solidFill>
            <a:schemeClr val="bg1">
              <a:alpha val="32000"/>
            </a:schemeClr>
          </a:solidFill>
        </p:spPr>
        <p:txBody>
          <a:bodyPr>
            <a:noAutofit/>
          </a:bodyPr>
          <a:lstStyle/>
          <a:p>
            <a:r>
              <a:rPr lang="uk-UA" sz="32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Перша відкрита акція протесту проти арештів пройшла восени 1965 р. </a:t>
            </a: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 кінотеатрі 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«Україна» на прем’єрі стрічки С. Параджанова «Тіні забутих предків». 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37" y="442756"/>
            <a:ext cx="4036414" cy="3027311"/>
          </a:xfr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3260048" y="3470067"/>
            <a:ext cx="8529403" cy="353943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  <a:alpha val="95000"/>
                </a:schemeClr>
              </a:gs>
              <a:gs pos="0">
                <a:schemeClr val="bg1">
                  <a:lumMod val="70000"/>
                  <a:alpha val="13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Перед початком сеансу режисер виступив із розповіддю про створення картини а потім за участю декількох кінокритиків заявив, що нажаль, свято від фільму потьмарюється арештами серед української інтелігенції. Зал заціпенів.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0" y="3357797"/>
            <a:ext cx="3102572" cy="310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0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9349" y="3402769"/>
            <a:ext cx="6325850" cy="3157563"/>
          </a:xfrm>
          <a:solidFill>
            <a:schemeClr val="bg1">
              <a:alpha val="33000"/>
            </a:schemeClr>
          </a:solidFill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 той час І. Дзюба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пише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книгу «Інтернаціоналізм чи русифікація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».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 ній він відверто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викриває 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політику придушення інтересів України, показав ущемлення українського народу в економічній, політичній, культурній, </a:t>
            </a:r>
            <a:r>
              <a:rPr lang="uk-UA" sz="2400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мовній</a:t>
            </a:r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та інших сферах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200" y="3372788"/>
            <a:ext cx="2293849" cy="3417836"/>
          </a:xfr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2893102" y="485157"/>
            <a:ext cx="5959513" cy="193899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В. Чорновіл видає книжку «Лихо з розуму», яка виводить Рух опору на світову арену. Світ дізнається про шістдесятників з програм радіо «Свобода»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6">
            <a:off x="604655" y="3999732"/>
            <a:ext cx="1767840" cy="2558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5" y="321407"/>
            <a:ext cx="2181945" cy="32583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122">
            <a:off x="9682812" y="369665"/>
            <a:ext cx="1703832" cy="264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6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1344</Words>
  <Application>Microsoft Office PowerPoint</Application>
  <PresentationFormat>Широкоэкранный</PresentationFormat>
  <Paragraphs>61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Тема Office</vt:lpstr>
      <vt:lpstr>Дисидентство в Україні</vt:lpstr>
      <vt:lpstr>Виникнення в другій половині XX ст. спочатку шістдесятництва, потім – самвидаву, а ще далі – Дисидентського руху, спричинило політику перебудови всього українського суспільства. Можна констатувати, що саме така причиново-наслідкова послідовність стала підґрунтям проголошення 24 серпня 1991 р. незалежності України</vt:lpstr>
      <vt:lpstr>Презентация PowerPoint</vt:lpstr>
      <vt:lpstr> Зародження дисидентського руху в Україні </vt:lpstr>
      <vt:lpstr>Верхівка УРСР</vt:lpstr>
      <vt:lpstr> Перші проукраїнські спілки </vt:lpstr>
      <vt:lpstr> Шістдесятники </vt:lpstr>
      <vt:lpstr>Перша відкрита акція протесту проти арештів пройшла восени 1965 р. в кінотеатрі «Україна» на прем’єрі стрічки С. Параджанова «Тіні забутих предків». </vt:lpstr>
      <vt:lpstr>В той час І. Дзюба пише книгу «Інтернаціоналізм чи русифікація». В ній він відверто викриває політику придушення інтересів України, показав ущемлення українського народу в економічній, політичній, культурній, мовній та інших сферах.</vt:lpstr>
      <vt:lpstr> Самвидав </vt:lpstr>
      <vt:lpstr> Дисиденти </vt:lpstr>
      <vt:lpstr>Презентация PowerPoint</vt:lpstr>
      <vt:lpstr>Дисидентський рух містячи політичну складову, все ж таки ґрунтувався на інтелектуально-культурному русі. Українська інтелігенція започаткувала нову спробу національно-культурного відродження, названого рухом шістдесятників. Так називали представників творчої еліти, які намагалися підняти національну культуру на вищий рівень та чинитиопір владі.</vt:lpstr>
      <vt:lpstr> Українські дисиденти переважно закликали до проведення реформ в СРСР а не до революції чи відокремлення. Так, вони виступали проти національних репресій та за громадські права в Радянському Союзі. Дисидентський рух засуджував шовінізм та імперіалізм, таким чином підносячи ідеї шанування прав інших народів та співпрацю з ними. Такий курс забезпечив солідарність представників різних націй в дисидентському русі, серед них були євреї, кримські татари та білоруси.  </vt:lpstr>
      <vt:lpstr>З серпня середини 1960-х  рр. прокотилася перша, а згодом і друга хвиля арештів. Політв’язнями стала найстійкіша частина шістдесятників. </vt:lpstr>
      <vt:lpstr>Масові репресії на деякий час паралізували активність дисидентів, проте у 1975 році вони отримали новий імпульс до діяльності. В цей час СРСР підписує Гельсінську угоду й офіційно погоджується шанувати громадські права. Дисиденти по всій території союзу засновують, на їх думку, легальні спілки завданням яких було слідкувати за дотриманням владою громадських прав, затверджених угодою. </vt:lpstr>
      <vt:lpstr> Релігійне дисидентство </vt:lpstr>
      <vt:lpstr> Придушення дисидентства </vt:lpstr>
      <vt:lpstr>Отже,дисидентський рух в Україні з самого початку супроводжувався утисками та арештами. Людей переслідували та жорстоко карали за будь-які вияви власної думки а тим часом з потужних радіостанцій лунало:  Широка страна моя родная, Много в ней лесов, полей и рек, Я другой такой страны не знаю, Где так вольно дышит человек…</vt:lpstr>
      <vt:lpstr>Дисиденти зайняли помітне місце у світогляді населення. Завдяки їх самовідданій боротьбі у свідомості громадськості стверджувалася думка, що український народ є не просто придатком до «великого брата», що можливе створення самостійної та незалежної держави. Так, крок за кроком долаючи утиски та арешти, Дисидентський рух став основою для проголошення незалежної України.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Дисидентство в Україні</dc:title>
  <dc:creator>па</dc:creator>
  <cp:lastModifiedBy>па</cp:lastModifiedBy>
  <cp:revision>24</cp:revision>
  <dcterms:created xsi:type="dcterms:W3CDTF">2014-11-24T15:52:35Z</dcterms:created>
  <dcterms:modified xsi:type="dcterms:W3CDTF">2014-11-24T20:18:46Z</dcterms:modified>
</cp:coreProperties>
</file>