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091D9-7F31-4544-B843-BE7ABF27A01F}" type="datetimeFigureOut">
              <a:rPr lang="ru-RU" smtClean="0"/>
              <a:pPr/>
              <a:t>16.04.2013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7D350D8-7C40-4651-8569-81F1F727A2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091D9-7F31-4544-B843-BE7ABF27A01F}" type="datetimeFigureOut">
              <a:rPr lang="ru-RU" smtClean="0"/>
              <a:pPr/>
              <a:t>16.04.2013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350D8-7C40-4651-8569-81F1F727A2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091D9-7F31-4544-B843-BE7ABF27A01F}" type="datetimeFigureOut">
              <a:rPr lang="ru-RU" smtClean="0"/>
              <a:pPr/>
              <a:t>16.04.2013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350D8-7C40-4651-8569-81F1F727A2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091D9-7F31-4544-B843-BE7ABF27A01F}" type="datetimeFigureOut">
              <a:rPr lang="ru-RU" smtClean="0"/>
              <a:pPr/>
              <a:t>16.04.2013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7D350D8-7C40-4651-8569-81F1F727A2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091D9-7F31-4544-B843-BE7ABF27A01F}" type="datetimeFigureOut">
              <a:rPr lang="ru-RU" smtClean="0"/>
              <a:pPr/>
              <a:t>16.04.2013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350D8-7C40-4651-8569-81F1F727A2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091D9-7F31-4544-B843-BE7ABF27A01F}" type="datetimeFigureOut">
              <a:rPr lang="ru-RU" smtClean="0"/>
              <a:pPr/>
              <a:t>16.04.2013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350D8-7C40-4651-8569-81F1F727A2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091D9-7F31-4544-B843-BE7ABF27A01F}" type="datetimeFigureOut">
              <a:rPr lang="ru-RU" smtClean="0"/>
              <a:pPr/>
              <a:t>16.04.2013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67D350D8-7C40-4651-8569-81F1F727A2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091D9-7F31-4544-B843-BE7ABF27A01F}" type="datetimeFigureOut">
              <a:rPr lang="ru-RU" smtClean="0"/>
              <a:pPr/>
              <a:t>16.04.2013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350D8-7C40-4651-8569-81F1F727A2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091D9-7F31-4544-B843-BE7ABF27A01F}" type="datetimeFigureOut">
              <a:rPr lang="ru-RU" smtClean="0"/>
              <a:pPr/>
              <a:t>16.04.2013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350D8-7C40-4651-8569-81F1F727A2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091D9-7F31-4544-B843-BE7ABF27A01F}" type="datetimeFigureOut">
              <a:rPr lang="ru-RU" smtClean="0"/>
              <a:pPr/>
              <a:t>16.04.2013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350D8-7C40-4651-8569-81F1F727A2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091D9-7F31-4544-B843-BE7ABF27A01F}" type="datetimeFigureOut">
              <a:rPr lang="ru-RU" smtClean="0"/>
              <a:pPr/>
              <a:t>16.04.2013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350D8-7C40-4651-8569-81F1F727A2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1B091D9-7F31-4544-B843-BE7ABF27A01F}" type="datetimeFigureOut">
              <a:rPr lang="ru-RU" smtClean="0"/>
              <a:pPr/>
              <a:t>16.04.2013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7D350D8-7C40-4651-8569-81F1F727A2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285728"/>
            <a:ext cx="8458200" cy="1222375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 err="1" smtClean="0"/>
              <a:t>Розстр</a:t>
            </a:r>
            <a:r>
              <a:rPr lang="uk-UA" sz="4800" b="1" dirty="0" err="1" smtClean="0"/>
              <a:t>іляне</a:t>
            </a:r>
            <a:r>
              <a:rPr lang="uk-UA" sz="4800" b="1" dirty="0" smtClean="0"/>
              <a:t> відродження</a:t>
            </a:r>
            <a:endParaRPr lang="ru-RU" sz="4800" b="1" dirty="0"/>
          </a:p>
        </p:txBody>
      </p:sp>
      <p:pic>
        <p:nvPicPr>
          <p:cNvPr id="1026" name="Picture 2" descr="E:\Інна\long_ArticlePortletImage_2576.jpg"/>
          <p:cNvPicPr>
            <a:picLocks noChangeAspect="1" noChangeArrowheads="1"/>
          </p:cNvPicPr>
          <p:nvPr/>
        </p:nvPicPr>
        <p:blipFill>
          <a:blip r:embed="rId2">
            <a:lum bright="-7000" contrast="9000"/>
          </a:blip>
          <a:srcRect/>
          <a:stretch>
            <a:fillRect/>
          </a:stretch>
        </p:blipFill>
        <p:spPr bwMode="auto">
          <a:xfrm>
            <a:off x="214282" y="1571612"/>
            <a:ext cx="3085264" cy="4357718"/>
          </a:xfrm>
          <a:prstGeom prst="rect">
            <a:avLst/>
          </a:prstGeom>
          <a:noFill/>
          <a:effectLst>
            <a:outerShdw blurRad="596900" dist="50800" dir="5400000" algn="ctr" rotWithShape="0">
              <a:srgbClr val="000000"/>
            </a:outerShdw>
          </a:effectLst>
        </p:spPr>
      </p:pic>
      <p:pic>
        <p:nvPicPr>
          <p:cNvPr id="1027" name="Picture 3" descr="E:\Інна\4154-8-1.jpg"/>
          <p:cNvPicPr>
            <a:picLocks noChangeAspect="1" noChangeArrowheads="1"/>
          </p:cNvPicPr>
          <p:nvPr/>
        </p:nvPicPr>
        <p:blipFill>
          <a:blip r:embed="rId3">
            <a:grayscl/>
          </a:blip>
          <a:srcRect/>
          <a:stretch>
            <a:fillRect/>
          </a:stretch>
        </p:blipFill>
        <p:spPr bwMode="auto">
          <a:xfrm>
            <a:off x="3357554" y="1214421"/>
            <a:ext cx="3015770" cy="2071703"/>
          </a:xfrm>
          <a:prstGeom prst="rect">
            <a:avLst/>
          </a:prstGeom>
        </p:spPr>
      </p:pic>
      <p:pic>
        <p:nvPicPr>
          <p:cNvPr id="1028" name="Picture 4" descr="E:\Інна\ArticleImage_1_77319.jpg"/>
          <p:cNvPicPr>
            <a:picLocks noChangeAspect="1" noChangeArrowheads="1"/>
          </p:cNvPicPr>
          <p:nvPr/>
        </p:nvPicPr>
        <p:blipFill>
          <a:blip r:embed="rId4">
            <a:grayscl/>
          </a:blip>
          <a:srcRect/>
          <a:stretch>
            <a:fillRect/>
          </a:stretch>
        </p:blipFill>
        <p:spPr bwMode="auto">
          <a:xfrm>
            <a:off x="6500826" y="1142984"/>
            <a:ext cx="2500330" cy="250033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3571875" y="3714752"/>
            <a:ext cx="4857745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err="1" smtClean="0"/>
              <a:t>Із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забуття</a:t>
            </a:r>
            <a:r>
              <a:rPr lang="ru-RU" sz="2400" b="1" dirty="0" smtClean="0"/>
              <a:t> - в </a:t>
            </a:r>
            <a:r>
              <a:rPr lang="ru-RU" sz="2400" b="1" dirty="0" err="1" smtClean="0"/>
              <a:t>безсмертя</a:t>
            </a:r>
            <a:r>
              <a:rPr lang="ru-RU" sz="2400" b="1" dirty="0" smtClean="0"/>
              <a:t>: </a:t>
            </a:r>
            <a:r>
              <a:rPr lang="ru-RU" sz="2400" b="1" dirty="0" err="1" smtClean="0"/>
              <a:t>письменники</a:t>
            </a:r>
            <a:r>
              <a:rPr lang="ru-RU" sz="2400" b="1" dirty="0" smtClean="0"/>
              <a:t> "</a:t>
            </a:r>
            <a:r>
              <a:rPr lang="ru-RU" sz="2400" b="1" dirty="0" err="1" smtClean="0"/>
              <a:t>розстріляного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відродження</a:t>
            </a:r>
            <a:r>
              <a:rPr lang="ru-RU" sz="2400" b="1" dirty="0" smtClean="0"/>
              <a:t>". </a:t>
            </a:r>
          </a:p>
          <a:p>
            <a:endParaRPr lang="ru-RU" dirty="0" smtClean="0"/>
          </a:p>
          <a:p>
            <a:pPr algn="just"/>
            <a:r>
              <a:rPr lang="ru-RU" dirty="0" smtClean="0"/>
              <a:t>"</a:t>
            </a:r>
            <a:r>
              <a:rPr lang="ru-RU" dirty="0" err="1" smtClean="0"/>
              <a:t>Розстріляне</a:t>
            </a:r>
            <a:r>
              <a:rPr lang="ru-RU" dirty="0" smtClean="0"/>
              <a:t> </a:t>
            </a:r>
            <a:r>
              <a:rPr lang="ru-RU" dirty="0" err="1" smtClean="0"/>
              <a:t>відродження</a:t>
            </a:r>
            <a:r>
              <a:rPr lang="ru-RU" dirty="0" smtClean="0"/>
              <a:t>" -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літературно-мистецьке</a:t>
            </a:r>
            <a:r>
              <a:rPr lang="ru-RU" dirty="0" smtClean="0"/>
              <a:t> </a:t>
            </a:r>
            <a:r>
              <a:rPr lang="ru-RU" dirty="0" err="1" smtClean="0"/>
              <a:t>покоління</a:t>
            </a:r>
            <a:r>
              <a:rPr lang="ru-RU" dirty="0" smtClean="0"/>
              <a:t> 20-х - початку 30-х </a:t>
            </a:r>
            <a:r>
              <a:rPr lang="ru-RU" dirty="0" err="1" smtClean="0"/>
              <a:t>рр</a:t>
            </a:r>
            <a:r>
              <a:rPr lang="ru-RU" dirty="0" smtClean="0"/>
              <a:t>., яке дало </a:t>
            </a:r>
            <a:r>
              <a:rPr lang="ru-RU" dirty="0" err="1" smtClean="0"/>
              <a:t>високохудожні</a:t>
            </a:r>
            <a:r>
              <a:rPr lang="ru-RU" dirty="0" smtClean="0"/>
              <a:t> твори у </a:t>
            </a:r>
            <a:r>
              <a:rPr lang="ru-RU" dirty="0" err="1" smtClean="0"/>
              <a:t>галузі</a:t>
            </a:r>
            <a:r>
              <a:rPr lang="ru-RU" dirty="0" smtClean="0"/>
              <a:t> </a:t>
            </a:r>
            <a:r>
              <a:rPr lang="ru-RU" dirty="0" err="1" smtClean="0"/>
              <a:t>літератури</a:t>
            </a:r>
            <a:r>
              <a:rPr lang="ru-RU" dirty="0" smtClean="0"/>
              <a:t> </a:t>
            </a:r>
            <a:r>
              <a:rPr lang="ru-RU" dirty="0" err="1" smtClean="0"/>
              <a:t>живопису</a:t>
            </a:r>
            <a:r>
              <a:rPr lang="ru-RU" dirty="0" smtClean="0"/>
              <a:t>, </a:t>
            </a:r>
            <a:r>
              <a:rPr lang="ru-RU" dirty="0" err="1" smtClean="0"/>
              <a:t>музики</a:t>
            </a:r>
            <a:r>
              <a:rPr lang="ru-RU" dirty="0" smtClean="0"/>
              <a:t>, театру </a:t>
            </a:r>
            <a:r>
              <a:rPr lang="ru-RU" dirty="0" err="1" smtClean="0"/>
              <a:t>і</a:t>
            </a:r>
            <a:r>
              <a:rPr lang="ru-RU" dirty="0" smtClean="0"/>
              <a:t> яке </a:t>
            </a:r>
            <a:r>
              <a:rPr lang="ru-RU" dirty="0" err="1" smtClean="0"/>
              <a:t>було</a:t>
            </a:r>
            <a:r>
              <a:rPr lang="ru-RU" dirty="0" smtClean="0"/>
              <a:t>       </a:t>
            </a:r>
            <a:r>
              <a:rPr lang="ru-RU" dirty="0" err="1" smtClean="0"/>
              <a:t>знищене</a:t>
            </a:r>
            <a:r>
              <a:rPr lang="ru-RU" dirty="0" smtClean="0"/>
              <a:t> </a:t>
            </a:r>
            <a:r>
              <a:rPr lang="ru-RU" dirty="0" err="1" smtClean="0"/>
              <a:t>більшовицьким</a:t>
            </a:r>
            <a:r>
              <a:rPr lang="ru-RU" dirty="0" smtClean="0"/>
              <a:t> </a:t>
            </a:r>
            <a:r>
              <a:rPr lang="ru-RU" dirty="0" err="1" smtClean="0"/>
              <a:t>тоталітаризмом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smtClean="0"/>
              <a:t>Презентацію виконала</a:t>
            </a:r>
            <a:br>
              <a:rPr lang="uk-UA" smtClean="0"/>
            </a:br>
            <a:r>
              <a:rPr lang="uk-UA" smtClean="0"/>
              <a:t> Нижня Інна, учениця 10-В класу</a:t>
            </a:r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b="1" dirty="0" err="1" smtClean="0">
                <a:latin typeface="Times New Roman" pitchFamily="18" charset="0"/>
                <a:cs typeface="Times New Roman" pitchFamily="18" charset="0"/>
              </a:rPr>
              <a:t>Історичні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err="1" smtClean="0">
                <a:latin typeface="Times New Roman" pitchFamily="18" charset="0"/>
                <a:cs typeface="Times New Roman" pitchFamily="18" charset="0"/>
              </a:rPr>
              <a:t>передумови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Створення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українські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митцями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умовах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замовчування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заборони (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Емський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указ)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текстів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гідних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світового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поціновування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(П.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Куліш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, І. Франко, М.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Коцюбинський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), </a:t>
            </a:r>
          </a:p>
          <a:p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Набуттям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Україною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своєї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державності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українізація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різнобічні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свободи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обіцяних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революціями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1905—1917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рр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Нове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покоління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української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еліти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часто не мало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можливості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здобути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систематичну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освіту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через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війну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, голод та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необхідність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заробляти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насущний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хліб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. Але,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працюючи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«на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грані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»,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намагаючись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використати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всяку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можливість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ознайомитися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світовою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культурою, вони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просякалися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найсучаснішими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тенденціями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творили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дійсно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актуальне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мистецтво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4400" dirty="0" err="1" smtClean="0"/>
              <a:t>ПРедставники</a:t>
            </a:r>
            <a:endParaRPr lang="ru-RU" sz="4400" dirty="0"/>
          </a:p>
        </p:txBody>
      </p:sp>
      <p:pic>
        <p:nvPicPr>
          <p:cNvPr id="2050" name="Picture 2" descr="E:\Інна\img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17200" y="1357298"/>
            <a:ext cx="7026700" cy="51635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4800" b="1" dirty="0" smtClean="0">
                <a:latin typeface="Times New Roman" pitchFamily="18" charset="0"/>
                <a:cs typeface="Times New Roman" pitchFamily="18" charset="0"/>
              </a:rPr>
              <a:t>Літературні об’єднання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4267200" cy="501811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Головними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літературними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об'єднаннями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були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«Ланка» (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пізніше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«МАРС»), «Плуг»,</a:t>
            </a:r>
          </a:p>
          <a:p>
            <a:pPr>
              <a:buNone/>
            </a:pP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неокласики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«Молодняк», «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Спілка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письменників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західної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», ЛОЧАФ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об'єднання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армії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та флоту).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Найвпливовішим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був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«Гарт»,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пізніше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був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перейменований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на «ВАПЛІТЕ» («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Вільну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Академію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Пролетарської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Літератури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»).</a:t>
            </a: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Саме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ВАПЛІТЕ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особі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Миколи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Хвильового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розпочало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славетну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літературну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дискусію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1925—1928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рр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перемогло в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ній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довівши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наявність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необхідність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національної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>
              <a:buNone/>
            </a:pP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специфічної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української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літератури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>
              <a:buNone/>
            </a:pP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орієнтованої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Європу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а не на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Росію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E:\Інна\x_e39f334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28" y="1453089"/>
            <a:ext cx="3429023" cy="2336238"/>
          </a:xfrm>
          <a:prstGeom prst="rect">
            <a:avLst/>
          </a:prstGeom>
          <a:noFill/>
        </p:spPr>
      </p:pic>
      <p:pic>
        <p:nvPicPr>
          <p:cNvPr id="3077" name="Picture 5" descr="E:\Інна\x_fb69c80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76" y="3929066"/>
            <a:ext cx="3876773" cy="25289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42852"/>
            <a:ext cx="8686800" cy="841248"/>
          </a:xfrm>
        </p:spPr>
        <p:txBody>
          <a:bodyPr>
            <a:normAutofit/>
          </a:bodyPr>
          <a:lstStyle/>
          <a:p>
            <a:pPr algn="ctr"/>
            <a:r>
              <a:rPr lang="uk-UA" sz="4800" b="1" dirty="0" err="1" smtClean="0">
                <a:latin typeface="Times New Roman" pitchFamily="18" charset="0"/>
                <a:cs typeface="Times New Roman" pitchFamily="18" charset="0"/>
              </a:rPr>
              <a:t>ПИсьменники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04800" y="1285860"/>
            <a:ext cx="4191000" cy="503874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2400" dirty="0" smtClean="0"/>
              <a:t>  </a:t>
            </a:r>
          </a:p>
          <a:p>
            <a:pPr algn="ctr">
              <a:buNone/>
            </a:pPr>
            <a:endParaRPr lang="ru-RU" sz="2400" dirty="0" smtClean="0"/>
          </a:p>
          <a:p>
            <a:pPr algn="ctr">
              <a:buNone/>
            </a:pPr>
            <a:endParaRPr lang="ru-RU" sz="2400" dirty="0" smtClean="0"/>
          </a:p>
          <a:p>
            <a:pPr algn="ctr">
              <a:buNone/>
            </a:pPr>
            <a:endParaRPr lang="ru-RU" sz="2400" dirty="0" smtClean="0"/>
          </a:p>
          <a:p>
            <a:pPr algn="ctr">
              <a:buNone/>
            </a:pPr>
            <a:r>
              <a:rPr lang="ru-RU" sz="2400" dirty="0" smtClean="0"/>
              <a:t> </a:t>
            </a:r>
            <a:r>
              <a:rPr lang="ru-RU" sz="1800" b="1" dirty="0" err="1" smtClean="0"/>
              <a:t>Микола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Хвильовий</a:t>
            </a:r>
            <a:endParaRPr lang="ru-RU" sz="1800" b="1" dirty="0" smtClean="0"/>
          </a:p>
          <a:p>
            <a:pPr>
              <a:buNone/>
            </a:pPr>
            <a:endParaRPr lang="ru-RU" sz="1200" dirty="0" smtClean="0"/>
          </a:p>
          <a:p>
            <a:pPr>
              <a:buNone/>
            </a:pPr>
            <a:r>
              <a:rPr lang="ru-RU" sz="1200" dirty="0" err="1" smtClean="0"/>
              <a:t>Микола</a:t>
            </a:r>
            <a:r>
              <a:rPr lang="ru-RU" sz="1200" dirty="0" smtClean="0"/>
              <a:t> </a:t>
            </a:r>
            <a:r>
              <a:rPr lang="ru-RU" sz="1200" dirty="0" err="1" smtClean="0"/>
              <a:t>Хвильовий</a:t>
            </a:r>
            <a:r>
              <a:rPr lang="ru-RU" sz="1200" dirty="0" smtClean="0"/>
              <a:t> — </a:t>
            </a:r>
            <a:r>
              <a:rPr lang="ru-RU" sz="1200" dirty="0" err="1" smtClean="0"/>
              <a:t>український</a:t>
            </a:r>
            <a:r>
              <a:rPr lang="ru-RU" sz="1200" dirty="0" smtClean="0"/>
              <a:t> </a:t>
            </a:r>
            <a:r>
              <a:rPr lang="ru-RU" sz="1200" dirty="0" err="1" smtClean="0"/>
              <a:t>прозаїк</a:t>
            </a:r>
            <a:r>
              <a:rPr lang="ru-RU" sz="1200" dirty="0" smtClean="0"/>
              <a:t>, поет,</a:t>
            </a:r>
          </a:p>
          <a:p>
            <a:pPr>
              <a:buNone/>
            </a:pPr>
            <a:r>
              <a:rPr lang="ru-RU" sz="1200" dirty="0" err="1" smtClean="0"/>
              <a:t>публіцист</a:t>
            </a:r>
            <a:r>
              <a:rPr lang="ru-RU" sz="1200" dirty="0" smtClean="0"/>
              <a:t>, один </a:t>
            </a:r>
            <a:r>
              <a:rPr lang="ru-RU" sz="1200" dirty="0" err="1" smtClean="0"/>
              <a:t>з</a:t>
            </a:r>
            <a:r>
              <a:rPr lang="ru-RU" sz="1200" dirty="0" smtClean="0"/>
              <a:t> </a:t>
            </a:r>
            <a:r>
              <a:rPr lang="ru-RU" sz="1200" dirty="0" err="1" smtClean="0"/>
              <a:t>основоположників</a:t>
            </a:r>
            <a:endParaRPr lang="ru-RU" sz="1200" dirty="0" smtClean="0"/>
          </a:p>
          <a:p>
            <a:pPr>
              <a:buNone/>
            </a:pPr>
            <a:r>
              <a:rPr lang="ru-RU" sz="1200" dirty="0" err="1" smtClean="0"/>
              <a:t>пореволюційної</a:t>
            </a:r>
            <a:r>
              <a:rPr lang="ru-RU" sz="1200" dirty="0" smtClean="0"/>
              <a:t> </a:t>
            </a:r>
            <a:r>
              <a:rPr lang="ru-RU" sz="1200" dirty="0" err="1" smtClean="0"/>
              <a:t>української</a:t>
            </a:r>
            <a:r>
              <a:rPr lang="ru-RU" sz="1200" dirty="0" smtClean="0"/>
              <a:t> </a:t>
            </a:r>
            <a:r>
              <a:rPr lang="ru-RU" sz="1200" dirty="0" err="1" smtClean="0"/>
              <a:t>прози</a:t>
            </a:r>
            <a:r>
              <a:rPr lang="ru-RU" sz="1200" dirty="0" smtClean="0"/>
              <a:t>. Брав участь у </a:t>
            </a:r>
            <a:r>
              <a:rPr lang="ru-RU" sz="1200" dirty="0" err="1" smtClean="0"/>
              <a:t>першій</a:t>
            </a:r>
            <a:endParaRPr lang="ru-RU" sz="1200" dirty="0" smtClean="0"/>
          </a:p>
          <a:p>
            <a:pPr>
              <a:buNone/>
            </a:pPr>
            <a:r>
              <a:rPr lang="ru-RU" sz="1200" dirty="0" err="1" smtClean="0"/>
              <a:t>світовій</a:t>
            </a:r>
            <a:r>
              <a:rPr lang="ru-RU" sz="1200" dirty="0" smtClean="0"/>
              <a:t> та </a:t>
            </a:r>
            <a:r>
              <a:rPr lang="ru-RU" sz="1200" dirty="0" err="1" smtClean="0"/>
              <a:t>громадянській</a:t>
            </a:r>
            <a:r>
              <a:rPr lang="ru-RU" sz="1200" dirty="0" smtClean="0"/>
              <a:t> </a:t>
            </a:r>
            <a:r>
              <a:rPr lang="ru-RU" sz="1200" dirty="0" err="1" smtClean="0"/>
              <a:t>війнах</a:t>
            </a:r>
            <a:r>
              <a:rPr lang="ru-RU" sz="1200" dirty="0" smtClean="0"/>
              <a:t>, </a:t>
            </a:r>
            <a:r>
              <a:rPr lang="ru-RU" sz="1200" dirty="0" err="1" smtClean="0"/>
              <a:t>з</a:t>
            </a:r>
            <a:r>
              <a:rPr lang="ru-RU" sz="1200" dirty="0" smtClean="0"/>
              <a:t> 1921</a:t>
            </a:r>
            <a:r>
              <a:rPr lang="en-US" sz="1200" dirty="0" smtClean="0"/>
              <a:t>p. — </a:t>
            </a:r>
            <a:r>
              <a:rPr lang="ru-RU" sz="1200" dirty="0" err="1" smtClean="0"/>
              <a:t>живе</a:t>
            </a:r>
            <a:r>
              <a:rPr lang="ru-RU" sz="1200" dirty="0" smtClean="0"/>
              <a:t> </a:t>
            </a:r>
            <a:r>
              <a:rPr lang="ru-RU" sz="1200" dirty="0" err="1" smtClean="0"/>
              <a:t>й</a:t>
            </a:r>
            <a:r>
              <a:rPr lang="ru-RU" sz="1200" dirty="0" smtClean="0"/>
              <a:t> </a:t>
            </a:r>
            <a:r>
              <a:rPr lang="ru-RU" sz="1200" dirty="0" err="1" smtClean="0"/>
              <a:t>працює</a:t>
            </a:r>
            <a:endParaRPr lang="ru-RU" sz="1200" dirty="0" smtClean="0"/>
          </a:p>
          <a:p>
            <a:pPr>
              <a:buNone/>
            </a:pPr>
            <a:r>
              <a:rPr lang="ru-RU" sz="1200" dirty="0" smtClean="0"/>
              <a:t>в </a:t>
            </a:r>
            <a:r>
              <a:rPr lang="ru-RU" sz="1200" dirty="0" err="1" smtClean="0"/>
              <a:t>Харкові,де</a:t>
            </a:r>
            <a:r>
              <a:rPr lang="ru-RU" sz="1200" dirty="0" smtClean="0"/>
              <a:t> активно заявив про себе як один </a:t>
            </a:r>
            <a:r>
              <a:rPr lang="ru-RU" sz="1200" dirty="0" err="1" smtClean="0"/>
              <a:t>з</a:t>
            </a:r>
            <a:endParaRPr lang="ru-RU" sz="1200" dirty="0" smtClean="0"/>
          </a:p>
          <a:p>
            <a:pPr>
              <a:buNone/>
            </a:pPr>
            <a:r>
              <a:rPr lang="ru-RU" sz="1200" dirty="0" err="1" smtClean="0"/>
              <a:t>літературно-художнього</a:t>
            </a:r>
            <a:r>
              <a:rPr lang="ru-RU" sz="1200" dirty="0" smtClean="0"/>
              <a:t> </a:t>
            </a:r>
            <a:r>
              <a:rPr lang="ru-RU" sz="1200" dirty="0" err="1" smtClean="0"/>
              <a:t>життя</a:t>
            </a:r>
            <a:r>
              <a:rPr lang="ru-RU" sz="1200" dirty="0" smtClean="0"/>
              <a:t>, </a:t>
            </a:r>
            <a:r>
              <a:rPr lang="ru-RU" sz="1200" dirty="0" err="1" smtClean="0"/>
              <a:t>член-засновник</a:t>
            </a:r>
            <a:r>
              <a:rPr lang="ru-RU" sz="1200" dirty="0" smtClean="0"/>
              <a:t> </a:t>
            </a:r>
            <a:r>
              <a:rPr lang="ru-RU" sz="1200" dirty="0" err="1" smtClean="0"/>
              <a:t>багатьох</a:t>
            </a:r>
            <a:endParaRPr lang="ru-RU" sz="1200" dirty="0" smtClean="0"/>
          </a:p>
          <a:p>
            <a:pPr>
              <a:buNone/>
            </a:pPr>
            <a:r>
              <a:rPr lang="ru-RU" sz="1200" dirty="0" err="1" smtClean="0"/>
              <a:t>тогочасних</a:t>
            </a:r>
            <a:r>
              <a:rPr lang="ru-RU" sz="1200" dirty="0" smtClean="0"/>
              <a:t> </a:t>
            </a:r>
            <a:r>
              <a:rPr lang="ru-RU" sz="1200" dirty="0" err="1" smtClean="0"/>
              <a:t>літературних</a:t>
            </a:r>
            <a:r>
              <a:rPr lang="ru-RU" sz="1200" dirty="0" smtClean="0"/>
              <a:t> </a:t>
            </a:r>
            <a:r>
              <a:rPr lang="ru-RU" sz="1200" dirty="0" err="1" smtClean="0"/>
              <a:t>організацій</a:t>
            </a:r>
            <a:r>
              <a:rPr lang="ru-RU" sz="1200" dirty="0" smtClean="0"/>
              <a:t> — “Гарту”,</a:t>
            </a:r>
          </a:p>
          <a:p>
            <a:pPr>
              <a:buNone/>
            </a:pPr>
            <a:r>
              <a:rPr lang="ru-RU" sz="1200" dirty="0" smtClean="0"/>
              <a:t>“ВАПЛІТЕ”,“</a:t>
            </a:r>
            <a:r>
              <a:rPr lang="ru-RU" sz="1200" dirty="0" err="1" smtClean="0"/>
              <a:t>Пролітфронту</a:t>
            </a:r>
            <a:r>
              <a:rPr lang="ru-RU" sz="1200" dirty="0" smtClean="0"/>
              <a:t>”. Центральною для </a:t>
            </a:r>
            <a:r>
              <a:rPr lang="ru-RU" sz="1200" dirty="0" err="1" smtClean="0"/>
              <a:t>Хвильового</a:t>
            </a:r>
            <a:r>
              <a:rPr lang="ru-RU" sz="1200" dirty="0" smtClean="0"/>
              <a:t> —</a:t>
            </a:r>
          </a:p>
          <a:p>
            <a:pPr>
              <a:buNone/>
            </a:pPr>
            <a:r>
              <a:rPr lang="ru-RU" sz="1200" dirty="0" err="1" smtClean="0"/>
              <a:t>полеміста</a:t>
            </a:r>
            <a:r>
              <a:rPr lang="ru-RU" sz="1200" dirty="0" smtClean="0"/>
              <a:t> та </a:t>
            </a:r>
            <a:r>
              <a:rPr lang="ru-RU" sz="1200" dirty="0" err="1" smtClean="0"/>
              <a:t>публіциста</a:t>
            </a:r>
            <a:r>
              <a:rPr lang="ru-RU" sz="1200" dirty="0" smtClean="0"/>
              <a:t> — </a:t>
            </a:r>
            <a:r>
              <a:rPr lang="ru-RU" sz="1200" dirty="0" err="1" smtClean="0"/>
              <a:t>була</a:t>
            </a:r>
            <a:r>
              <a:rPr lang="ru-RU" sz="1200" dirty="0" smtClean="0"/>
              <a:t> проблема </a:t>
            </a:r>
            <a:r>
              <a:rPr lang="ru-RU" sz="1200" dirty="0" err="1" smtClean="0"/>
              <a:t>історичного</a:t>
            </a:r>
            <a:r>
              <a:rPr lang="ru-RU" sz="1200" dirty="0" smtClean="0"/>
              <a:t> </a:t>
            </a:r>
            <a:r>
              <a:rPr lang="ru-RU" sz="1200" dirty="0" err="1" smtClean="0"/>
              <a:t>буття</a:t>
            </a:r>
            <a:endParaRPr lang="ru-RU" sz="1200" dirty="0" smtClean="0"/>
          </a:p>
          <a:p>
            <a:pPr>
              <a:buNone/>
            </a:pPr>
            <a:r>
              <a:rPr lang="ru-RU" sz="1200" dirty="0" err="1" smtClean="0"/>
              <a:t>України</a:t>
            </a:r>
            <a:r>
              <a:rPr lang="ru-RU" sz="1200" dirty="0" smtClean="0"/>
              <a:t>, </a:t>
            </a:r>
            <a:r>
              <a:rPr lang="ru-RU" sz="1200" dirty="0" err="1" smtClean="0"/>
              <a:t>української</a:t>
            </a:r>
            <a:r>
              <a:rPr lang="ru-RU" sz="1200" dirty="0" smtClean="0"/>
              <a:t> </a:t>
            </a:r>
            <a:r>
              <a:rPr lang="ru-RU" sz="1200" dirty="0" err="1" smtClean="0"/>
              <a:t>культури</a:t>
            </a:r>
            <a:r>
              <a:rPr lang="ru-RU" sz="1200" dirty="0" smtClean="0"/>
              <a:t>. </a:t>
            </a:r>
            <a:r>
              <a:rPr lang="ru-RU" sz="1200" dirty="0" err="1" smtClean="0"/>
              <a:t>Хвильового</a:t>
            </a:r>
            <a:r>
              <a:rPr lang="ru-RU" sz="1200" dirty="0" smtClean="0"/>
              <a:t> </a:t>
            </a:r>
            <a:r>
              <a:rPr lang="ru-RU" sz="1200" dirty="0" err="1" smtClean="0"/>
              <a:t>звинувачували</a:t>
            </a:r>
            <a:r>
              <a:rPr lang="ru-RU" sz="1200" dirty="0" smtClean="0"/>
              <a:t> в</a:t>
            </a:r>
          </a:p>
          <a:p>
            <a:pPr>
              <a:buNone/>
            </a:pPr>
            <a:r>
              <a:rPr lang="ru-RU" sz="1200" dirty="0" err="1" smtClean="0"/>
              <a:t>антипартійності</a:t>
            </a:r>
            <a:r>
              <a:rPr lang="ru-RU" sz="1200" dirty="0" smtClean="0"/>
              <a:t>, “</a:t>
            </a:r>
            <a:r>
              <a:rPr lang="ru-RU" sz="1200" dirty="0" err="1" smtClean="0"/>
              <a:t>українському</a:t>
            </a:r>
            <a:r>
              <a:rPr lang="ru-RU" sz="1200" dirty="0" smtClean="0"/>
              <a:t> буржуазному </a:t>
            </a:r>
            <a:r>
              <a:rPr lang="ru-RU" sz="1200" dirty="0" err="1" smtClean="0"/>
              <a:t>націоналізмі</a:t>
            </a:r>
            <a:r>
              <a:rPr lang="ru-RU" sz="1200" dirty="0" smtClean="0"/>
              <a:t>”,</a:t>
            </a:r>
          </a:p>
          <a:p>
            <a:pPr>
              <a:buNone/>
            </a:pPr>
            <a:r>
              <a:rPr lang="ru-RU" sz="1200" dirty="0" smtClean="0"/>
              <a:t>“</a:t>
            </a:r>
            <a:r>
              <a:rPr lang="ru-RU" sz="1200" dirty="0" err="1" smtClean="0"/>
              <a:t>намаганні</a:t>
            </a:r>
            <a:r>
              <a:rPr lang="ru-RU" sz="1200" dirty="0" smtClean="0"/>
              <a:t> </a:t>
            </a:r>
            <a:r>
              <a:rPr lang="ru-RU" sz="1200" dirty="0" err="1" smtClean="0"/>
              <a:t>відірвати</a:t>
            </a:r>
            <a:r>
              <a:rPr lang="ru-RU" sz="1200" dirty="0" smtClean="0"/>
              <a:t> </a:t>
            </a:r>
            <a:r>
              <a:rPr lang="ru-RU" sz="1200" dirty="0" err="1" smtClean="0"/>
              <a:t>українську</a:t>
            </a:r>
            <a:r>
              <a:rPr lang="ru-RU" sz="1200" dirty="0" smtClean="0"/>
              <a:t> культуру та </a:t>
            </a:r>
            <a:r>
              <a:rPr lang="ru-RU" sz="1200" dirty="0" err="1" smtClean="0"/>
              <a:t>літературу</a:t>
            </a:r>
            <a:r>
              <a:rPr lang="ru-RU" sz="1200" dirty="0" smtClean="0"/>
              <a:t> </a:t>
            </a:r>
            <a:r>
              <a:rPr lang="ru-RU" sz="1200" dirty="0" err="1" smtClean="0"/>
              <a:t>від</a:t>
            </a:r>
            <a:endParaRPr lang="ru-RU" sz="1200" dirty="0" smtClean="0"/>
          </a:p>
          <a:p>
            <a:pPr>
              <a:buNone/>
            </a:pPr>
            <a:r>
              <a:rPr lang="ru-RU" sz="1200" dirty="0" err="1" smtClean="0"/>
              <a:t>культури</a:t>
            </a:r>
            <a:r>
              <a:rPr lang="ru-RU" sz="1200" dirty="0" smtClean="0"/>
              <a:t> </a:t>
            </a:r>
            <a:r>
              <a:rPr lang="ru-RU" sz="1200" dirty="0" err="1" smtClean="0"/>
              <a:t>російської</a:t>
            </a:r>
            <a:r>
              <a:rPr lang="ru-RU" sz="1200" dirty="0" smtClean="0"/>
              <a:t>”.</a:t>
            </a:r>
            <a:endParaRPr lang="ru-RU" sz="1200" dirty="0"/>
          </a:p>
        </p:txBody>
      </p:sp>
      <p:pic>
        <p:nvPicPr>
          <p:cNvPr id="4099" name="Picture 3" descr="E:\Інна\1320654452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285860"/>
            <a:ext cx="2450319" cy="1633546"/>
          </a:xfrm>
          <a:prstGeom prst="rect">
            <a:avLst/>
          </a:prstGeom>
          <a:noFill/>
        </p:spPr>
      </p:pic>
      <p:sp>
        <p:nvSpPr>
          <p:cNvPr id="5" name="Содержимое 2"/>
          <p:cNvSpPr txBox="1">
            <a:spLocks/>
          </p:cNvSpPr>
          <p:nvPr/>
        </p:nvSpPr>
        <p:spPr>
          <a:xfrm>
            <a:off x="4643438" y="1071546"/>
            <a:ext cx="4357718" cy="292895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26" name="Picture 2" descr="E:\Інна\1326255194_2012-01-11_08111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7752" y="1142984"/>
            <a:ext cx="1976438" cy="2643206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4714876" y="3857629"/>
            <a:ext cx="428628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000" dirty="0" smtClean="0"/>
              <a:t>Валер'ян Підмоги́льний </a:t>
            </a:r>
            <a:r>
              <a:rPr lang="vi-VN" sz="1250" dirty="0" smtClean="0"/>
              <a:t>— український письменник і перекладач, один з найвидатніших прозаїків українського «розстріляного відродження».</a:t>
            </a:r>
            <a:r>
              <a:rPr lang="ru-RU" sz="1250" dirty="0" smtClean="0"/>
              <a:t> 11 </a:t>
            </a:r>
            <a:r>
              <a:rPr lang="ru-RU" sz="1250" dirty="0" err="1" smtClean="0"/>
              <a:t>січня</a:t>
            </a:r>
            <a:r>
              <a:rPr lang="ru-RU" sz="1250" dirty="0" smtClean="0"/>
              <a:t> 1935 </a:t>
            </a:r>
            <a:r>
              <a:rPr lang="ru-RU" sz="1250" dirty="0" err="1" smtClean="0"/>
              <a:t>визнав</a:t>
            </a:r>
            <a:r>
              <a:rPr lang="ru-RU" sz="1250" dirty="0" smtClean="0"/>
              <a:t>, </a:t>
            </a:r>
            <a:r>
              <a:rPr lang="ru-RU" sz="1250" dirty="0" err="1" smtClean="0"/>
              <a:t>що</a:t>
            </a:r>
            <a:r>
              <a:rPr lang="ru-RU" sz="1250" dirty="0" smtClean="0"/>
              <a:t> належав до «</a:t>
            </a:r>
            <a:r>
              <a:rPr lang="ru-RU" sz="1250" dirty="0" err="1" smtClean="0"/>
              <a:t>групи</a:t>
            </a:r>
            <a:r>
              <a:rPr lang="ru-RU" sz="1250" dirty="0" smtClean="0"/>
              <a:t> </a:t>
            </a:r>
            <a:r>
              <a:rPr lang="ru-RU" sz="1250" dirty="0" err="1" smtClean="0"/>
              <a:t>письменників-націоналістів</a:t>
            </a:r>
            <a:r>
              <a:rPr lang="ru-RU" sz="1250" dirty="0" smtClean="0"/>
              <a:t> </a:t>
            </a:r>
            <a:r>
              <a:rPr lang="ru-RU" sz="1250" dirty="0" err="1" smtClean="0"/>
              <a:t>з</a:t>
            </a:r>
            <a:r>
              <a:rPr lang="ru-RU" sz="1250" dirty="0" smtClean="0"/>
              <a:t> </a:t>
            </a:r>
            <a:r>
              <a:rPr lang="ru-RU" sz="1250" dirty="0" err="1" smtClean="0"/>
              <a:t>терористичними</a:t>
            </a:r>
            <a:r>
              <a:rPr lang="ru-RU" sz="1250" dirty="0" smtClean="0"/>
              <a:t> настроями у </a:t>
            </a:r>
            <a:r>
              <a:rPr lang="ru-RU" sz="1250" dirty="0" err="1" smtClean="0"/>
              <a:t>ставленні</a:t>
            </a:r>
            <a:r>
              <a:rPr lang="ru-RU" sz="1250" dirty="0" smtClean="0"/>
              <a:t> до </a:t>
            </a:r>
            <a:r>
              <a:rPr lang="ru-RU" sz="1250" dirty="0" err="1" smtClean="0"/>
              <a:t>вождів</a:t>
            </a:r>
            <a:r>
              <a:rPr lang="ru-RU" sz="1250" dirty="0" smtClean="0"/>
              <a:t> </a:t>
            </a:r>
            <a:r>
              <a:rPr lang="ru-RU" sz="1250" dirty="0" err="1" smtClean="0"/>
              <a:t>партії</a:t>
            </a:r>
            <a:r>
              <a:rPr lang="ru-RU" sz="1250" dirty="0" smtClean="0"/>
              <a:t>». </a:t>
            </a:r>
            <a:r>
              <a:rPr lang="ru-RU" sz="1250" dirty="0" err="1" smtClean="0"/>
              <a:t>Визнав</a:t>
            </a:r>
            <a:r>
              <a:rPr lang="ru-RU" sz="1250" dirty="0" smtClean="0"/>
              <a:t> тому, </a:t>
            </a:r>
            <a:r>
              <a:rPr lang="ru-RU" sz="1250" dirty="0" err="1" smtClean="0"/>
              <a:t>що</a:t>
            </a:r>
            <a:r>
              <a:rPr lang="ru-RU" sz="1250" dirty="0" smtClean="0"/>
              <a:t>, на </a:t>
            </a:r>
            <a:r>
              <a:rPr lang="ru-RU" sz="1250" dirty="0" err="1" smtClean="0"/>
              <a:t>його</a:t>
            </a:r>
            <a:r>
              <a:rPr lang="ru-RU" sz="1250" dirty="0" smtClean="0"/>
              <a:t> думку, «</a:t>
            </a:r>
            <a:r>
              <a:rPr lang="ru-RU" sz="1250" dirty="0" err="1" smtClean="0"/>
              <a:t>політика</a:t>
            </a:r>
            <a:r>
              <a:rPr lang="ru-RU" sz="1250" dirty="0" smtClean="0"/>
              <a:t> </a:t>
            </a:r>
            <a:r>
              <a:rPr lang="ru-RU" sz="1250" dirty="0" err="1" smtClean="0"/>
              <a:t>колективізації</a:t>
            </a:r>
            <a:r>
              <a:rPr lang="ru-RU" sz="1250" dirty="0" smtClean="0"/>
              <a:t> привела </a:t>
            </a:r>
            <a:r>
              <a:rPr lang="ru-RU" sz="1250" dirty="0" err="1" smtClean="0"/>
              <a:t>українське</a:t>
            </a:r>
            <a:r>
              <a:rPr lang="ru-RU" sz="1250" dirty="0" smtClean="0"/>
              <a:t> село до голоду». </a:t>
            </a:r>
            <a:r>
              <a:rPr lang="ru-RU" sz="1250" dirty="0" err="1" smtClean="0"/>
              <a:t>Закритий</a:t>
            </a:r>
            <a:r>
              <a:rPr lang="ru-RU" sz="1250" dirty="0" smtClean="0"/>
              <a:t> суд </a:t>
            </a:r>
            <a:r>
              <a:rPr lang="ru-RU" sz="1250" dirty="0" err="1" smtClean="0"/>
              <a:t>позбавив</a:t>
            </a:r>
            <a:r>
              <a:rPr lang="ru-RU" sz="1250" dirty="0" smtClean="0"/>
              <a:t> </a:t>
            </a:r>
            <a:r>
              <a:rPr lang="ru-RU" sz="1250" dirty="0" err="1" smtClean="0"/>
              <a:t>волі</a:t>
            </a:r>
            <a:r>
              <a:rPr lang="ru-RU" sz="1250" dirty="0" smtClean="0"/>
              <a:t> «</a:t>
            </a:r>
            <a:r>
              <a:rPr lang="ru-RU" sz="1250" dirty="0" err="1" smtClean="0"/>
              <a:t>терміном</a:t>
            </a:r>
            <a:r>
              <a:rPr lang="ru-RU" sz="1250" dirty="0" smtClean="0"/>
              <a:t> на десять </a:t>
            </a:r>
            <a:r>
              <a:rPr lang="ru-RU" sz="1250" dirty="0" err="1" smtClean="0"/>
              <a:t>років</a:t>
            </a:r>
            <a:r>
              <a:rPr lang="ru-RU" sz="1250" dirty="0" smtClean="0"/>
              <a:t> </a:t>
            </a:r>
            <a:r>
              <a:rPr lang="ru-RU" sz="1250" dirty="0" err="1" smtClean="0"/>
              <a:t>з</a:t>
            </a:r>
            <a:r>
              <a:rPr lang="ru-RU" sz="1250" dirty="0" smtClean="0"/>
              <a:t> </a:t>
            </a:r>
            <a:r>
              <a:rPr lang="ru-RU" sz="1250" dirty="0" err="1" smtClean="0"/>
              <a:t>конфіскацією</a:t>
            </a:r>
            <a:r>
              <a:rPr lang="ru-RU" sz="1250" dirty="0" smtClean="0"/>
              <a:t> </a:t>
            </a:r>
            <a:r>
              <a:rPr lang="ru-RU" sz="1250" dirty="0" err="1" smtClean="0"/>
              <a:t>особистого</a:t>
            </a:r>
            <a:r>
              <a:rPr lang="ru-RU" sz="1250" dirty="0" smtClean="0"/>
              <a:t> майна». 1937 р. особливою </a:t>
            </a:r>
            <a:r>
              <a:rPr lang="ru-RU" sz="1250" dirty="0" err="1" smtClean="0"/>
              <a:t>трійкою</a:t>
            </a:r>
            <a:r>
              <a:rPr lang="ru-RU" sz="1250" dirty="0" smtClean="0"/>
              <a:t> УНКВД </a:t>
            </a:r>
            <a:r>
              <a:rPr lang="ru-RU" sz="1250" dirty="0" err="1" smtClean="0"/>
              <a:t>Ленінградської</a:t>
            </a:r>
            <a:r>
              <a:rPr lang="ru-RU" sz="1250" dirty="0" smtClean="0"/>
              <a:t> обл. </a:t>
            </a:r>
            <a:r>
              <a:rPr lang="ru-RU" sz="1250" dirty="0" err="1" smtClean="0"/>
              <a:t>засуджено</a:t>
            </a:r>
            <a:r>
              <a:rPr lang="ru-RU" sz="1250" dirty="0" smtClean="0"/>
              <a:t> до </a:t>
            </a:r>
            <a:r>
              <a:rPr lang="ru-RU" sz="1250" dirty="0" err="1" smtClean="0"/>
              <a:t>розстрілу</a:t>
            </a:r>
            <a:r>
              <a:rPr lang="ru-RU" sz="1250" dirty="0" smtClean="0"/>
              <a:t>.                      </a:t>
            </a:r>
          </a:p>
          <a:p>
            <a:endParaRPr lang="ru-RU" sz="1250" dirty="0" smtClean="0"/>
          </a:p>
          <a:p>
            <a:endParaRPr lang="ru-RU" sz="1250" dirty="0" smtClean="0"/>
          </a:p>
          <a:p>
            <a:endParaRPr lang="ru-RU" sz="1250" dirty="0" smtClean="0"/>
          </a:p>
          <a:p>
            <a:endParaRPr lang="ru-RU" sz="1250" dirty="0" smtClean="0"/>
          </a:p>
          <a:p>
            <a:endParaRPr lang="ru-RU" sz="1250" dirty="0" smtClean="0"/>
          </a:p>
          <a:p>
            <a:endParaRPr lang="ru-RU" sz="125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686800" cy="841248"/>
          </a:xfrm>
        </p:spPr>
        <p:txBody>
          <a:bodyPr/>
          <a:lstStyle/>
          <a:p>
            <a:pPr algn="ctr"/>
            <a:r>
              <a:rPr lang="uk-UA" sz="4800" b="1" dirty="0" err="1" smtClean="0">
                <a:latin typeface="Times New Roman" pitchFamily="18" charset="0"/>
                <a:cs typeface="Times New Roman" pitchFamily="18" charset="0"/>
              </a:rPr>
              <a:t>ПИсьменники</a:t>
            </a: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23518" y="1149768"/>
            <a:ext cx="4281518" cy="564357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    </a:t>
            </a:r>
          </a:p>
          <a:p>
            <a:pPr algn="ctr">
              <a:buNone/>
            </a:pPr>
            <a:endParaRPr lang="ru-RU" sz="2000" b="1" dirty="0" smtClean="0"/>
          </a:p>
          <a:p>
            <a:pPr algn="ctr">
              <a:buNone/>
            </a:pPr>
            <a:endParaRPr lang="ru-RU" sz="2000" b="1" dirty="0" smtClean="0"/>
          </a:p>
          <a:p>
            <a:pPr algn="ctr">
              <a:buNone/>
            </a:pPr>
            <a:r>
              <a:rPr lang="ru-RU" sz="2000" b="1" dirty="0" smtClean="0"/>
              <a:t>      Михайло </a:t>
            </a:r>
            <a:r>
              <a:rPr lang="ru-RU" sz="2000" b="1" i="1" dirty="0" err="1" smtClean="0"/>
              <a:t>Яловий</a:t>
            </a:r>
            <a:endParaRPr lang="ru-RU" sz="2000" b="1" i="1" dirty="0" smtClean="0"/>
          </a:p>
          <a:p>
            <a:pPr algn="ctr">
              <a:buNone/>
            </a:pPr>
            <a:r>
              <a:rPr lang="ru-RU" sz="1200" dirty="0" err="1" smtClean="0"/>
              <a:t>Яловий</a:t>
            </a:r>
            <a:r>
              <a:rPr lang="ru-RU" sz="1200" dirty="0" smtClean="0"/>
              <a:t> </a:t>
            </a:r>
            <a:r>
              <a:rPr lang="ru-RU" sz="1200" dirty="0" smtClean="0"/>
              <a:t>Михайло </a:t>
            </a:r>
            <a:r>
              <a:rPr lang="ru-RU" sz="1200" dirty="0" err="1" smtClean="0"/>
              <a:t>Омелянович</a:t>
            </a:r>
            <a:r>
              <a:rPr lang="ru-RU" sz="1200" dirty="0" smtClean="0"/>
              <a:t> (</a:t>
            </a:r>
            <a:r>
              <a:rPr lang="ru-RU" sz="1200" dirty="0" err="1" smtClean="0"/>
              <a:t>літ</a:t>
            </a:r>
            <a:r>
              <a:rPr lang="ru-RU" sz="1200" dirty="0" smtClean="0"/>
              <a:t>. </a:t>
            </a:r>
            <a:r>
              <a:rPr lang="ru-RU" sz="1200" dirty="0" err="1" smtClean="0"/>
              <a:t>псевдоніми</a:t>
            </a:r>
            <a:r>
              <a:rPr lang="ru-RU" sz="1200" dirty="0" smtClean="0"/>
              <a:t>— </a:t>
            </a:r>
            <a:r>
              <a:rPr lang="ru-RU" sz="1200" dirty="0" err="1" smtClean="0"/>
              <a:t>Юліан</a:t>
            </a:r>
            <a:r>
              <a:rPr lang="ru-RU" sz="1200" dirty="0" smtClean="0"/>
              <a:t> </a:t>
            </a:r>
            <a:r>
              <a:rPr lang="ru-RU" sz="1200" dirty="0" err="1" smtClean="0"/>
              <a:t>Шпол</a:t>
            </a:r>
            <a:r>
              <a:rPr lang="ru-RU" sz="1200" dirty="0" smtClean="0"/>
              <a:t>,</a:t>
            </a:r>
          </a:p>
          <a:p>
            <a:pPr>
              <a:buNone/>
            </a:pPr>
            <a:r>
              <a:rPr lang="ru-RU" sz="1200" dirty="0" smtClean="0"/>
              <a:t>Михайло </a:t>
            </a:r>
            <a:r>
              <a:rPr lang="ru-RU" sz="1200" dirty="0" err="1" smtClean="0"/>
              <a:t>Красний</a:t>
            </a:r>
            <a:r>
              <a:rPr lang="ru-RU" sz="1200" dirty="0" smtClean="0"/>
              <a:t> та </a:t>
            </a:r>
            <a:r>
              <a:rPr lang="ru-RU" sz="1200" dirty="0" err="1" smtClean="0"/>
              <a:t>ін</a:t>
            </a:r>
            <a:r>
              <a:rPr lang="ru-RU" sz="1200" dirty="0" smtClean="0"/>
              <a:t>. ) – </a:t>
            </a:r>
            <a:r>
              <a:rPr lang="ru-RU" sz="1200" dirty="0" err="1" smtClean="0"/>
              <a:t>письменник</a:t>
            </a:r>
            <a:r>
              <a:rPr lang="ru-RU" sz="1200" dirty="0" smtClean="0"/>
              <a:t>, поет, </a:t>
            </a:r>
            <a:r>
              <a:rPr lang="ru-RU" sz="1200" dirty="0" err="1" smtClean="0"/>
              <a:t>журналіст</a:t>
            </a:r>
            <a:r>
              <a:rPr lang="ru-RU" sz="1200" dirty="0" smtClean="0"/>
              <a:t>.</a:t>
            </a:r>
          </a:p>
          <a:p>
            <a:pPr>
              <a:buNone/>
            </a:pPr>
            <a:r>
              <a:rPr lang="ru-RU" sz="1200" dirty="0" err="1" smtClean="0"/>
              <a:t>Звинувачено</a:t>
            </a:r>
            <a:r>
              <a:rPr lang="ru-RU" sz="1200" dirty="0" smtClean="0"/>
              <a:t> </a:t>
            </a:r>
            <a:r>
              <a:rPr lang="ru-RU" sz="1200" dirty="0" smtClean="0"/>
              <a:t>в </a:t>
            </a:r>
            <a:r>
              <a:rPr lang="ru-RU" sz="1200" dirty="0" err="1" smtClean="0"/>
              <a:t>шпигунській</a:t>
            </a:r>
            <a:r>
              <a:rPr lang="ru-RU" sz="1200" dirty="0" smtClean="0"/>
              <a:t> </a:t>
            </a:r>
            <a:r>
              <a:rPr lang="ru-RU" sz="1200" dirty="0" err="1" smtClean="0"/>
              <a:t>діяльності</a:t>
            </a:r>
            <a:r>
              <a:rPr lang="ru-RU" sz="1200" dirty="0" smtClean="0"/>
              <a:t> та</a:t>
            </a:r>
            <a:r>
              <a:rPr lang="ru-RU" sz="1200" dirty="0" smtClean="0"/>
              <a:t> </a:t>
            </a:r>
            <a:r>
              <a:rPr lang="ru-RU" sz="1200" dirty="0" err="1" smtClean="0"/>
              <a:t>підготовці</a:t>
            </a:r>
            <a:r>
              <a:rPr lang="ru-RU" sz="1200" dirty="0" smtClean="0"/>
              <a:t> замаху на</a:t>
            </a:r>
          </a:p>
          <a:p>
            <a:pPr>
              <a:buNone/>
            </a:pPr>
            <a:r>
              <a:rPr lang="ru-RU" sz="1200" dirty="0" smtClean="0"/>
              <a:t>П</a:t>
            </a:r>
            <a:r>
              <a:rPr lang="ru-RU" sz="1200" dirty="0" smtClean="0"/>
              <a:t>. </a:t>
            </a:r>
            <a:r>
              <a:rPr lang="ru-RU" sz="1200" dirty="0" err="1" smtClean="0"/>
              <a:t>Постишева</a:t>
            </a:r>
            <a:r>
              <a:rPr lang="ru-RU" sz="1200" dirty="0" smtClean="0"/>
              <a:t>, </a:t>
            </a:r>
            <a:r>
              <a:rPr lang="ru-RU" sz="1200" dirty="0" err="1" smtClean="0"/>
              <a:t>засуджено</a:t>
            </a:r>
            <a:r>
              <a:rPr lang="ru-RU" sz="1200" dirty="0" smtClean="0"/>
              <a:t> до 10 </a:t>
            </a:r>
            <a:r>
              <a:rPr lang="ru-RU" sz="1200" dirty="0" err="1" smtClean="0"/>
              <a:t>років</a:t>
            </a:r>
            <a:r>
              <a:rPr lang="ru-RU" sz="1200" dirty="0" smtClean="0"/>
              <a:t> </a:t>
            </a:r>
            <a:r>
              <a:rPr lang="ru-RU" sz="1200" dirty="0" err="1" smtClean="0"/>
              <a:t>таборів</a:t>
            </a:r>
            <a:r>
              <a:rPr lang="ru-RU" sz="1200" dirty="0" smtClean="0"/>
              <a:t>. 9 </a:t>
            </a:r>
            <a:r>
              <a:rPr lang="ru-RU" sz="1200" dirty="0" err="1" smtClean="0"/>
              <a:t>жовтня</a:t>
            </a:r>
            <a:r>
              <a:rPr lang="ru-RU" sz="1200" dirty="0" smtClean="0"/>
              <a:t> </a:t>
            </a:r>
            <a:r>
              <a:rPr lang="ru-RU" sz="1200" dirty="0" smtClean="0"/>
              <a:t>1937</a:t>
            </a:r>
          </a:p>
          <a:p>
            <a:pPr>
              <a:buNone/>
            </a:pPr>
            <a:r>
              <a:rPr lang="ru-RU" sz="1200" dirty="0" smtClean="0"/>
              <a:t>р</a:t>
            </a:r>
            <a:r>
              <a:rPr lang="ru-RU" sz="1200" dirty="0" smtClean="0"/>
              <a:t>. особливою </a:t>
            </a:r>
            <a:r>
              <a:rPr lang="ru-RU" sz="1200" dirty="0" err="1" smtClean="0"/>
              <a:t>трійкою</a:t>
            </a:r>
            <a:r>
              <a:rPr lang="ru-RU" sz="1200" dirty="0" smtClean="0"/>
              <a:t> </a:t>
            </a:r>
            <a:r>
              <a:rPr lang="ru-RU" sz="1200" dirty="0" smtClean="0"/>
              <a:t>УНКВД  </a:t>
            </a:r>
            <a:r>
              <a:rPr lang="ru-RU" sz="1200" dirty="0" err="1" smtClean="0"/>
              <a:t>Ленінградської</a:t>
            </a:r>
            <a:r>
              <a:rPr lang="ru-RU" sz="1200" dirty="0" smtClean="0"/>
              <a:t> обл. </a:t>
            </a:r>
            <a:r>
              <a:rPr lang="ru-RU" sz="1200" dirty="0" err="1" smtClean="0"/>
              <a:t>засуджено</a:t>
            </a:r>
            <a:endParaRPr lang="ru-RU" sz="1200" dirty="0" smtClean="0"/>
          </a:p>
          <a:p>
            <a:pPr>
              <a:buNone/>
            </a:pPr>
            <a:r>
              <a:rPr lang="ru-RU" sz="1200" dirty="0" smtClean="0"/>
              <a:t>до </a:t>
            </a:r>
            <a:r>
              <a:rPr lang="ru-RU" sz="1200" dirty="0" err="1" smtClean="0"/>
              <a:t>розстрілу</a:t>
            </a:r>
            <a:r>
              <a:rPr lang="ru-RU" sz="1200" dirty="0" smtClean="0"/>
              <a:t>.</a:t>
            </a:r>
          </a:p>
          <a:p>
            <a:pPr>
              <a:buNone/>
            </a:pPr>
            <a:endParaRPr lang="ru-RU" sz="1200" dirty="0" smtClean="0"/>
          </a:p>
          <a:p>
            <a:pPr algn="ctr">
              <a:buNone/>
            </a:pPr>
            <a:endParaRPr lang="ru-RU" sz="2000" b="1" i="1" dirty="0" smtClean="0"/>
          </a:p>
          <a:p>
            <a:pPr algn="ctr">
              <a:buNone/>
            </a:pPr>
            <a:endParaRPr lang="ru-RU" sz="2000" b="1" i="1" dirty="0" smtClean="0"/>
          </a:p>
          <a:p>
            <a:pPr algn="ctr">
              <a:buNone/>
            </a:pPr>
            <a:r>
              <a:rPr lang="ru-RU" sz="2000" b="1" i="1" dirty="0" smtClean="0"/>
              <a:t>Остап Вишня</a:t>
            </a:r>
          </a:p>
          <a:p>
            <a:pPr>
              <a:buNone/>
            </a:pPr>
            <a:endParaRPr lang="ru-RU" sz="1200" dirty="0" smtClean="0"/>
          </a:p>
          <a:p>
            <a:pPr>
              <a:buNone/>
            </a:pPr>
            <a:r>
              <a:rPr lang="ru-RU" sz="1200" dirty="0" err="1" smtClean="0"/>
              <a:t>Оста́п</a:t>
            </a:r>
            <a:r>
              <a:rPr lang="ru-RU" sz="1200" dirty="0" smtClean="0"/>
              <a:t> </a:t>
            </a:r>
            <a:r>
              <a:rPr lang="ru-RU" sz="1200" dirty="0" err="1" smtClean="0"/>
              <a:t>Ви́шня</a:t>
            </a:r>
            <a:r>
              <a:rPr lang="ru-RU" sz="1200" dirty="0" smtClean="0"/>
              <a:t>— </a:t>
            </a:r>
            <a:r>
              <a:rPr lang="ru-RU" sz="1200" dirty="0" err="1" smtClean="0"/>
              <a:t>український</a:t>
            </a:r>
            <a:r>
              <a:rPr lang="ru-RU" sz="1200" dirty="0" smtClean="0"/>
              <a:t> </a:t>
            </a:r>
            <a:r>
              <a:rPr lang="ru-RU" sz="1200" dirty="0" err="1" smtClean="0"/>
              <a:t>письменник</a:t>
            </a:r>
            <a:r>
              <a:rPr lang="ru-RU" sz="1200" dirty="0" smtClean="0"/>
              <a:t>, </a:t>
            </a:r>
            <a:r>
              <a:rPr lang="ru-RU" sz="1200" dirty="0" err="1" smtClean="0"/>
              <a:t>новеліст</a:t>
            </a:r>
            <a:r>
              <a:rPr lang="ru-RU" sz="1200" dirty="0" smtClean="0"/>
              <a:t>, </a:t>
            </a:r>
            <a:r>
              <a:rPr lang="ru-RU" sz="1200" dirty="0" err="1" smtClean="0"/>
              <a:t>класик</a:t>
            </a:r>
            <a:endParaRPr lang="ru-RU" sz="1200" dirty="0" smtClean="0"/>
          </a:p>
          <a:p>
            <a:pPr>
              <a:buNone/>
            </a:pPr>
            <a:r>
              <a:rPr lang="ru-RU" sz="1200" dirty="0" err="1" smtClean="0"/>
              <a:t>сатиричної</a:t>
            </a:r>
            <a:r>
              <a:rPr lang="ru-RU" sz="1200" dirty="0" smtClean="0"/>
              <a:t> </a:t>
            </a:r>
            <a:r>
              <a:rPr lang="ru-RU" sz="1200" dirty="0" err="1" smtClean="0"/>
              <a:t>прози</a:t>
            </a:r>
            <a:r>
              <a:rPr lang="ru-RU" sz="1200" dirty="0" smtClean="0"/>
              <a:t> ХХ ст. 1933 </a:t>
            </a:r>
            <a:r>
              <a:rPr lang="ru-RU" sz="1200" dirty="0" err="1" smtClean="0"/>
              <a:t>популярний</a:t>
            </a:r>
            <a:r>
              <a:rPr lang="ru-RU" sz="1200" dirty="0" smtClean="0"/>
              <a:t> </a:t>
            </a:r>
            <a:r>
              <a:rPr lang="ru-RU" sz="1200" dirty="0" err="1" smtClean="0"/>
              <a:t>письменник</a:t>
            </a:r>
            <a:r>
              <a:rPr lang="ru-RU" sz="1200" dirty="0" smtClean="0"/>
              <a:t> </a:t>
            </a:r>
            <a:r>
              <a:rPr lang="ru-RU" sz="1200" dirty="0" err="1" smtClean="0"/>
              <a:t>був</a:t>
            </a:r>
            <a:endParaRPr lang="ru-RU" sz="1200" dirty="0" smtClean="0"/>
          </a:p>
          <a:p>
            <a:pPr>
              <a:buNone/>
            </a:pPr>
            <a:r>
              <a:rPr lang="ru-RU" sz="1200" dirty="0" smtClean="0"/>
              <a:t>превентивно </a:t>
            </a:r>
            <a:r>
              <a:rPr lang="ru-RU" sz="1200" dirty="0" err="1" smtClean="0"/>
              <a:t>звинувачений</a:t>
            </a:r>
            <a:r>
              <a:rPr lang="ru-RU" sz="1200" dirty="0" smtClean="0"/>
              <a:t> в </a:t>
            </a:r>
            <a:r>
              <a:rPr lang="ru-RU" sz="1200" dirty="0" err="1" smtClean="0"/>
              <a:t>контрреволюційній</a:t>
            </a:r>
            <a:r>
              <a:rPr lang="ru-RU" sz="1200" dirty="0" smtClean="0"/>
              <a:t> </a:t>
            </a:r>
            <a:r>
              <a:rPr lang="ru-RU" sz="1200" dirty="0" err="1" smtClean="0"/>
              <a:t>діяльності</a:t>
            </a:r>
            <a:r>
              <a:rPr lang="ru-RU" sz="1200" dirty="0" smtClean="0"/>
              <a:t> </a:t>
            </a:r>
            <a:r>
              <a:rPr lang="ru-RU" sz="1200" dirty="0" err="1" smtClean="0"/>
              <a:t>й</a:t>
            </a:r>
            <a:endParaRPr lang="ru-RU" sz="1200" dirty="0" smtClean="0"/>
          </a:p>
          <a:p>
            <a:pPr>
              <a:buNone/>
            </a:pPr>
            <a:r>
              <a:rPr lang="ru-RU" sz="1200" dirty="0" err="1" smtClean="0"/>
              <a:t>тероризмі</a:t>
            </a:r>
            <a:r>
              <a:rPr lang="ru-RU" sz="1200" dirty="0" smtClean="0"/>
              <a:t>, </a:t>
            </a:r>
            <a:r>
              <a:rPr lang="ru-RU" sz="1200" dirty="0" err="1" smtClean="0"/>
              <a:t>зокрема</a:t>
            </a:r>
            <a:r>
              <a:rPr lang="ru-RU" sz="1200" dirty="0" smtClean="0"/>
              <a:t> в замаху на </a:t>
            </a:r>
            <a:r>
              <a:rPr lang="ru-RU" sz="1200" dirty="0" err="1" smtClean="0"/>
              <a:t>товариша</a:t>
            </a:r>
            <a:r>
              <a:rPr lang="ru-RU" sz="1200" dirty="0" smtClean="0"/>
              <a:t> </a:t>
            </a:r>
            <a:r>
              <a:rPr lang="ru-RU" sz="1200" dirty="0" err="1" smtClean="0"/>
              <a:t>Постишева</a:t>
            </a:r>
            <a:r>
              <a:rPr lang="ru-RU" sz="1200" dirty="0" smtClean="0"/>
              <a:t> </a:t>
            </a:r>
            <a:r>
              <a:rPr lang="ru-RU" sz="1200" dirty="0" err="1" smtClean="0"/>
              <a:t>під</a:t>
            </a:r>
            <a:r>
              <a:rPr lang="ru-RU" sz="1200" dirty="0" smtClean="0"/>
              <a:t> </a:t>
            </a:r>
            <a:r>
              <a:rPr lang="ru-RU" sz="1200" dirty="0" smtClean="0"/>
              <a:t>час</a:t>
            </a:r>
          </a:p>
          <a:p>
            <a:pPr>
              <a:buNone/>
            </a:pPr>
            <a:r>
              <a:rPr lang="ru-RU" sz="1200" dirty="0" err="1" smtClean="0"/>
              <a:t>жовтневої</a:t>
            </a:r>
            <a:r>
              <a:rPr lang="ru-RU" sz="1200" dirty="0" smtClean="0"/>
              <a:t> </a:t>
            </a:r>
            <a:r>
              <a:rPr lang="ru-RU" sz="1200" dirty="0" err="1" smtClean="0"/>
              <a:t>демонстрації</a:t>
            </a:r>
            <a:r>
              <a:rPr lang="ru-RU" sz="1200" dirty="0" smtClean="0"/>
              <a:t>. </a:t>
            </a:r>
            <a:r>
              <a:rPr lang="ru-RU" sz="1200" dirty="0" err="1" smtClean="0"/>
              <a:t>Запроторений</a:t>
            </a:r>
            <a:r>
              <a:rPr lang="ru-RU" sz="1200" dirty="0" smtClean="0"/>
              <a:t> до </a:t>
            </a:r>
            <a:r>
              <a:rPr lang="ru-RU" sz="1200" dirty="0" err="1" smtClean="0"/>
              <a:t>таборів</a:t>
            </a:r>
            <a:r>
              <a:rPr lang="ru-RU" sz="1200" dirty="0" smtClean="0"/>
              <a:t> </a:t>
            </a:r>
            <a:r>
              <a:rPr lang="ru-RU" sz="1200" dirty="0" err="1" smtClean="0"/>
              <a:t>ГУЛАГу</a:t>
            </a:r>
            <a:r>
              <a:rPr lang="ru-RU" sz="1200" dirty="0" smtClean="0"/>
              <a:t>. </a:t>
            </a:r>
            <a:endParaRPr lang="ru-RU" sz="1200" dirty="0"/>
          </a:p>
        </p:txBody>
      </p:sp>
      <p:pic>
        <p:nvPicPr>
          <p:cNvPr id="2053" name="Picture 5" descr="E:\Інна\200px-Яловий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1071546"/>
            <a:ext cx="1143008" cy="1577352"/>
          </a:xfrm>
          <a:prstGeom prst="rect">
            <a:avLst/>
          </a:prstGeom>
          <a:noFill/>
        </p:spPr>
      </p:pic>
      <p:pic>
        <p:nvPicPr>
          <p:cNvPr id="2055" name="Picture 7" descr="E:\Інна\vishni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3" y="4143380"/>
            <a:ext cx="1071570" cy="1500198"/>
          </a:xfrm>
          <a:prstGeom prst="rect">
            <a:avLst/>
          </a:prstGeom>
          <a:noFill/>
        </p:spPr>
      </p:pic>
      <p:sp>
        <p:nvSpPr>
          <p:cNvPr id="12" name="Содержимое 2"/>
          <p:cNvSpPr txBox="1">
            <a:spLocks/>
          </p:cNvSpPr>
          <p:nvPr/>
        </p:nvSpPr>
        <p:spPr>
          <a:xfrm>
            <a:off x="4714876" y="1357298"/>
            <a:ext cx="4191000" cy="503874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572000" y="1285860"/>
            <a:ext cx="4286281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b="1" i="1" dirty="0" smtClean="0"/>
          </a:p>
          <a:p>
            <a:pPr algn="ctr"/>
            <a:endParaRPr lang="ru-RU" b="1" i="1" dirty="0" smtClean="0"/>
          </a:p>
          <a:p>
            <a:pPr algn="ctr"/>
            <a:endParaRPr lang="ru-RU" b="1" i="1" dirty="0" smtClean="0"/>
          </a:p>
          <a:p>
            <a:pPr algn="ctr"/>
            <a:endParaRPr lang="ru-RU" b="1" i="1" dirty="0" smtClean="0"/>
          </a:p>
          <a:p>
            <a:pPr algn="ctr"/>
            <a:r>
              <a:rPr lang="ru-RU" b="1" i="1" dirty="0" smtClean="0"/>
              <a:t>                 Борис </a:t>
            </a:r>
            <a:r>
              <a:rPr lang="ru-RU" b="1" i="1" dirty="0" err="1" smtClean="0"/>
              <a:t>Антоненко-Давидович</a:t>
            </a:r>
            <a:endParaRPr lang="ru-RU" b="1" i="1" dirty="0" smtClean="0"/>
          </a:p>
          <a:p>
            <a:pPr algn="ctr"/>
            <a:r>
              <a:rPr lang="ru-RU" b="1" i="1" dirty="0" smtClean="0"/>
              <a:t>             </a:t>
            </a:r>
            <a:endParaRPr lang="ru-RU" b="1" i="1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</p:txBody>
      </p:sp>
      <p:sp>
        <p:nvSpPr>
          <p:cNvPr id="18" name="Прямоугольник 17"/>
          <p:cNvSpPr/>
          <p:nvPr/>
        </p:nvSpPr>
        <p:spPr>
          <a:xfrm>
            <a:off x="4572000" y="1857364"/>
            <a:ext cx="4572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200" dirty="0" smtClean="0"/>
          </a:p>
          <a:p>
            <a:endParaRPr lang="ru-RU" sz="1200" dirty="0" smtClean="0"/>
          </a:p>
          <a:p>
            <a:endParaRPr lang="ru-RU" sz="1200" dirty="0" smtClean="0"/>
          </a:p>
          <a:p>
            <a:endParaRPr lang="ru-RU" sz="1200" dirty="0" smtClean="0"/>
          </a:p>
          <a:p>
            <a:endParaRPr lang="ru-RU" sz="1200" dirty="0" smtClean="0"/>
          </a:p>
          <a:p>
            <a:r>
              <a:rPr lang="vi-VN" sz="1200" dirty="0" smtClean="0"/>
              <a:t>Бори́с Антоне́нко-Давидо́вич— </a:t>
            </a:r>
            <a:r>
              <a:rPr lang="vi-VN" sz="1200" dirty="0" smtClean="0"/>
              <a:t>український письменник, перекладач; член літературної організації Ланка-МАРС</a:t>
            </a:r>
            <a:r>
              <a:rPr lang="vi-VN" sz="1200" dirty="0" smtClean="0"/>
              <a:t>; дослідник проблем розвитку й культури української мови. Жертва Сталінських репресій, звільнений та реабілітований у 1957 року. Похований на Лісовому кладовищі.</a:t>
            </a:r>
            <a:endParaRPr lang="ru-RU" sz="1200" dirty="0"/>
          </a:p>
        </p:txBody>
      </p:sp>
      <p:pic>
        <p:nvPicPr>
          <p:cNvPr id="2056" name="Picture 8" descr="E:\Інна\3839d33-------------------------------------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0" y="1285860"/>
            <a:ext cx="1124543" cy="1473036"/>
          </a:xfrm>
          <a:prstGeom prst="rect">
            <a:avLst/>
          </a:prstGeom>
          <a:noFill/>
        </p:spPr>
      </p:pic>
      <p:sp>
        <p:nvSpPr>
          <p:cNvPr id="20" name="Прямоугольник 19"/>
          <p:cNvSpPr/>
          <p:nvPr/>
        </p:nvSpPr>
        <p:spPr>
          <a:xfrm>
            <a:off x="4786314" y="3962400"/>
            <a:ext cx="4357686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b="1" i="1" dirty="0" smtClean="0"/>
          </a:p>
          <a:p>
            <a:pPr algn="ctr"/>
            <a:endParaRPr lang="ru-RU" b="1" i="1" dirty="0" smtClean="0"/>
          </a:p>
          <a:p>
            <a:pPr algn="ctr"/>
            <a:endParaRPr lang="ru-RU" b="1" i="1" dirty="0" smtClean="0"/>
          </a:p>
          <a:p>
            <a:pPr algn="ctr"/>
            <a:endParaRPr lang="ru-RU" b="1" i="1" dirty="0" smtClean="0"/>
          </a:p>
          <a:p>
            <a:pPr algn="ctr"/>
            <a:endParaRPr lang="ru-RU" b="1" i="1" dirty="0" smtClean="0"/>
          </a:p>
          <a:p>
            <a:pPr algn="ctr"/>
            <a:r>
              <a:rPr lang="ru-RU" b="1" i="1" dirty="0" err="1" smtClean="0"/>
              <a:t>Григорій</a:t>
            </a:r>
            <a:r>
              <a:rPr lang="ru-RU" b="1" i="1" dirty="0" smtClean="0"/>
              <a:t> Косинка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4438072" y="4399063"/>
            <a:ext cx="4572000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200" dirty="0" smtClean="0"/>
          </a:p>
          <a:p>
            <a:endParaRPr lang="ru-RU" sz="1200" dirty="0" smtClean="0"/>
          </a:p>
          <a:p>
            <a:endParaRPr lang="ru-RU" sz="1200" dirty="0" smtClean="0"/>
          </a:p>
          <a:p>
            <a:endParaRPr lang="ru-RU" sz="1200" dirty="0" smtClean="0"/>
          </a:p>
          <a:p>
            <a:endParaRPr lang="ru-RU" sz="1200" dirty="0" smtClean="0"/>
          </a:p>
          <a:p>
            <a:endParaRPr lang="ru-RU" sz="1200" dirty="0" smtClean="0"/>
          </a:p>
          <a:p>
            <a:endParaRPr lang="ru-RU" sz="1200" dirty="0" smtClean="0"/>
          </a:p>
          <a:p>
            <a:r>
              <a:rPr lang="vi-VN" sz="1200" dirty="0" smtClean="0"/>
              <a:t>Григо́рій </a:t>
            </a:r>
            <a:r>
              <a:rPr lang="vi-VN" sz="1200" dirty="0" smtClean="0"/>
              <a:t>Миха́йлович Стрілець (прибране ім'я — </a:t>
            </a:r>
            <a:r>
              <a:rPr lang="vi-VN" sz="1200" dirty="0" smtClean="0"/>
              <a:t>Коси́нка</a:t>
            </a:r>
            <a:r>
              <a:rPr lang="ru-RU" sz="1200" dirty="0" smtClean="0"/>
              <a:t>)</a:t>
            </a:r>
            <a:r>
              <a:rPr lang="vi-VN" sz="1200" dirty="0" smtClean="0"/>
              <a:t> </a:t>
            </a:r>
            <a:r>
              <a:rPr lang="vi-VN" sz="1200" dirty="0" smtClean="0"/>
              <a:t>— український </a:t>
            </a:r>
            <a:r>
              <a:rPr lang="vi-VN" sz="1200" dirty="0" smtClean="0"/>
              <a:t>письменник-новеліст</a:t>
            </a:r>
            <a:r>
              <a:rPr lang="ru-RU" sz="1200" dirty="0" smtClean="0"/>
              <a:t>. На </a:t>
            </a:r>
            <a:r>
              <a:rPr lang="ru-RU" sz="1200" dirty="0" err="1" smtClean="0"/>
              <a:t>поч</a:t>
            </a:r>
            <a:r>
              <a:rPr lang="ru-RU" sz="1200" dirty="0" smtClean="0"/>
              <a:t>. 1930-х </a:t>
            </a:r>
            <a:r>
              <a:rPr lang="ru-RU" sz="1200" dirty="0" err="1" smtClean="0"/>
              <a:t>рр</a:t>
            </a:r>
            <a:r>
              <a:rPr lang="ru-RU" sz="1200" dirty="0" smtClean="0"/>
              <a:t>. </a:t>
            </a:r>
            <a:r>
              <a:rPr lang="ru-RU" sz="1200" dirty="0" err="1" smtClean="0"/>
              <a:t>видання</a:t>
            </a:r>
            <a:r>
              <a:rPr lang="ru-RU" sz="1200" dirty="0" smtClean="0"/>
              <a:t> </a:t>
            </a:r>
            <a:r>
              <a:rPr lang="ru-RU" sz="1200" dirty="0" err="1" smtClean="0"/>
              <a:t>творів</a:t>
            </a:r>
            <a:r>
              <a:rPr lang="ru-RU" sz="1200" dirty="0" smtClean="0"/>
              <a:t> </a:t>
            </a:r>
            <a:r>
              <a:rPr lang="ru-RU" sz="1200" dirty="0" err="1" smtClean="0"/>
              <a:t>було</a:t>
            </a:r>
            <a:r>
              <a:rPr lang="ru-RU" sz="1200" dirty="0" smtClean="0"/>
              <a:t> заборонено. В </a:t>
            </a:r>
            <a:r>
              <a:rPr lang="ru-RU" sz="1200" dirty="0" err="1" smtClean="0"/>
              <a:t>листопаді</a:t>
            </a:r>
            <a:r>
              <a:rPr lang="ru-RU" sz="1200" dirty="0" smtClean="0"/>
              <a:t> 1934 </a:t>
            </a:r>
            <a:r>
              <a:rPr lang="ru-RU" sz="1200" dirty="0" err="1" smtClean="0"/>
              <a:t>заарештований</a:t>
            </a:r>
            <a:r>
              <a:rPr lang="ru-RU" sz="1200" dirty="0" smtClean="0"/>
              <a:t>. </a:t>
            </a:r>
            <a:r>
              <a:rPr lang="ru-RU" sz="1200" dirty="0" err="1" smtClean="0"/>
              <a:t>Під</a:t>
            </a:r>
            <a:r>
              <a:rPr lang="ru-RU" sz="1200" dirty="0" smtClean="0"/>
              <a:t> час судового </a:t>
            </a:r>
            <a:r>
              <a:rPr lang="ru-RU" sz="1200" dirty="0" err="1" smtClean="0"/>
              <a:t>процесу</a:t>
            </a:r>
            <a:r>
              <a:rPr lang="ru-RU" sz="1200" dirty="0" smtClean="0"/>
              <a:t> в </a:t>
            </a:r>
            <a:r>
              <a:rPr lang="ru-RU" sz="1200" dirty="0" err="1" smtClean="0"/>
              <a:t>грудні</a:t>
            </a:r>
            <a:r>
              <a:rPr lang="ru-RU" sz="1200" dirty="0" smtClean="0"/>
              <a:t> 1934 </a:t>
            </a:r>
            <a:r>
              <a:rPr lang="ru-RU" sz="1200" dirty="0" err="1" smtClean="0"/>
              <a:t>був</a:t>
            </a:r>
            <a:r>
              <a:rPr lang="ru-RU" sz="1200" dirty="0" smtClean="0"/>
              <a:t> </a:t>
            </a:r>
            <a:r>
              <a:rPr lang="ru-RU" sz="1200" dirty="0" err="1" smtClean="0"/>
              <a:t>звинувачений</a:t>
            </a:r>
            <a:r>
              <a:rPr lang="ru-RU" sz="1200" dirty="0" smtClean="0"/>
              <a:t> у </a:t>
            </a:r>
            <a:r>
              <a:rPr lang="ru-RU" sz="1200" dirty="0" err="1" smtClean="0"/>
              <a:t>приналежності</a:t>
            </a:r>
            <a:r>
              <a:rPr lang="ru-RU" sz="1200" dirty="0" smtClean="0"/>
              <a:t> до </a:t>
            </a:r>
            <a:r>
              <a:rPr lang="ru-RU" sz="1200" dirty="0" err="1" smtClean="0"/>
              <a:t>контрреволюційної</a:t>
            </a:r>
            <a:r>
              <a:rPr lang="ru-RU" sz="1200" dirty="0" smtClean="0"/>
              <a:t> </a:t>
            </a:r>
            <a:r>
              <a:rPr lang="ru-RU" sz="1200" dirty="0" err="1" smtClean="0"/>
              <a:t>терористичної</a:t>
            </a:r>
            <a:r>
              <a:rPr lang="ru-RU" sz="1200" dirty="0" smtClean="0"/>
              <a:t> </a:t>
            </a:r>
            <a:r>
              <a:rPr lang="ru-RU" sz="1200" dirty="0" err="1" smtClean="0"/>
              <a:t>організації</a:t>
            </a:r>
            <a:r>
              <a:rPr lang="ru-RU" sz="1200" dirty="0" smtClean="0"/>
              <a:t> </a:t>
            </a:r>
            <a:r>
              <a:rPr lang="ru-RU" sz="1200" dirty="0" err="1" smtClean="0"/>
              <a:t>і</a:t>
            </a:r>
            <a:r>
              <a:rPr lang="ru-RU" sz="1200" dirty="0" smtClean="0"/>
              <a:t> </a:t>
            </a:r>
            <a:r>
              <a:rPr lang="ru-RU" sz="1200" dirty="0" err="1" smtClean="0"/>
              <a:t>засуджений</a:t>
            </a:r>
            <a:r>
              <a:rPr lang="ru-RU" sz="1200" dirty="0" smtClean="0"/>
              <a:t> </a:t>
            </a:r>
            <a:r>
              <a:rPr lang="ru-RU" sz="1200" dirty="0" err="1" smtClean="0"/>
              <a:t>до</a:t>
            </a:r>
            <a:r>
              <a:rPr lang="ru-RU" sz="1200" dirty="0" smtClean="0"/>
              <a:t> </a:t>
            </a:r>
            <a:r>
              <a:rPr lang="ru-RU" sz="1200" dirty="0" err="1" smtClean="0"/>
              <a:t>розстріл</a:t>
            </a:r>
            <a:endParaRPr lang="ru-RU" sz="1200" dirty="0" smtClean="0"/>
          </a:p>
          <a:p>
            <a:endParaRPr lang="ru-RU" sz="1200" dirty="0" smtClean="0"/>
          </a:p>
          <a:p>
            <a:endParaRPr lang="ru-RU" sz="1200" dirty="0" smtClean="0"/>
          </a:p>
          <a:p>
            <a:endParaRPr lang="ru-RU" sz="1200" dirty="0" smtClean="0"/>
          </a:p>
          <a:p>
            <a:endParaRPr lang="ru-RU" sz="1200" dirty="0"/>
          </a:p>
        </p:txBody>
      </p:sp>
      <p:pic>
        <p:nvPicPr>
          <p:cNvPr id="2057" name="Picture 9" descr="E:\Інна\405px-Григорій_Косинка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643438" y="3786190"/>
            <a:ext cx="1214432" cy="17961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142852"/>
            <a:ext cx="8686800" cy="841248"/>
          </a:xfrm>
        </p:spPr>
        <p:txBody>
          <a:bodyPr>
            <a:normAutofit/>
          </a:bodyPr>
          <a:lstStyle/>
          <a:p>
            <a:pPr algn="ctr"/>
            <a:r>
              <a:rPr lang="ru-RU" sz="4800" dirty="0" err="1" smtClean="0"/>
              <a:t>Поети</a:t>
            </a: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04800" y="1428736"/>
            <a:ext cx="4191000" cy="4895864"/>
          </a:xfrm>
        </p:spPr>
        <p:txBody>
          <a:bodyPr>
            <a:normAutofit/>
          </a:bodyPr>
          <a:lstStyle/>
          <a:p>
            <a:pPr algn="ctr"/>
            <a:endParaRPr lang="ru-RU" sz="2000" b="1" i="1" dirty="0" smtClean="0"/>
          </a:p>
          <a:p>
            <a:pPr algn="ctr"/>
            <a:endParaRPr lang="ru-RU" sz="2000" b="1" i="1" dirty="0" smtClean="0"/>
          </a:p>
          <a:p>
            <a:pPr algn="ctr"/>
            <a:endParaRPr lang="ru-RU" sz="2000" b="1" i="1" dirty="0" smtClean="0"/>
          </a:p>
          <a:p>
            <a:pPr algn="ctr"/>
            <a:endParaRPr lang="ru-RU" sz="2000" b="1" i="1" dirty="0" smtClean="0"/>
          </a:p>
          <a:p>
            <a:pPr algn="ctr"/>
            <a:endParaRPr lang="ru-RU" sz="2000" b="1" i="1" dirty="0" smtClean="0"/>
          </a:p>
          <a:p>
            <a:pPr algn="ctr"/>
            <a:r>
              <a:rPr lang="ru-RU" sz="2000" b="1" i="1" dirty="0" smtClean="0"/>
              <a:t>           </a:t>
            </a:r>
            <a:r>
              <a:rPr lang="ru-RU" sz="2000" b="1" i="1" dirty="0" err="1" smtClean="0"/>
              <a:t>Микола</a:t>
            </a:r>
            <a:r>
              <a:rPr lang="ru-RU" sz="2000" b="1" i="1" dirty="0" smtClean="0"/>
              <a:t> Зеров</a:t>
            </a:r>
          </a:p>
          <a:p>
            <a:pPr>
              <a:buNone/>
            </a:pPr>
            <a:r>
              <a:rPr lang="vi-VN" sz="1200" dirty="0" smtClean="0">
                <a:latin typeface="Times New Roman" pitchFamily="18" charset="0"/>
                <a:cs typeface="Times New Roman" pitchFamily="18" charset="0"/>
              </a:rPr>
              <a:t>Мико́ла </a:t>
            </a:r>
            <a:r>
              <a:rPr lang="vi-VN" sz="1200" dirty="0" smtClean="0">
                <a:latin typeface="Times New Roman" pitchFamily="18" charset="0"/>
                <a:cs typeface="Times New Roman" pitchFamily="18" charset="0"/>
              </a:rPr>
              <a:t>Костянти́нович </a:t>
            </a:r>
            <a:r>
              <a:rPr lang="vi-VN" sz="1200" dirty="0" smtClean="0">
                <a:latin typeface="Times New Roman" pitchFamily="18" charset="0"/>
                <a:cs typeface="Times New Roman" pitchFamily="18" charset="0"/>
              </a:rPr>
              <a:t>Зе́ров— український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vi-VN" sz="1200" dirty="0" smtClean="0">
                <a:latin typeface="Times New Roman" pitchFamily="18" charset="0"/>
                <a:cs typeface="Times New Roman" pitchFamily="18" charset="0"/>
              </a:rPr>
              <a:t>літературознавець</a:t>
            </a:r>
            <a:r>
              <a:rPr lang="vi-VN" sz="1200" dirty="0" smtClean="0">
                <a:latin typeface="Times New Roman" pitchFamily="18" charset="0"/>
                <a:cs typeface="Times New Roman" pitchFamily="18" charset="0"/>
              </a:rPr>
              <a:t>, глибокий аналітичний </a:t>
            </a:r>
            <a:r>
              <a:rPr lang="vi-VN" sz="1200" dirty="0" smtClean="0">
                <a:latin typeface="Times New Roman" pitchFamily="18" charset="0"/>
                <a:cs typeface="Times New Roman" pitchFamily="18" charset="0"/>
              </a:rPr>
              <a:t>критик,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vi-VN" sz="1200" dirty="0" smtClean="0">
                <a:latin typeface="Times New Roman" pitchFamily="18" charset="0"/>
                <a:cs typeface="Times New Roman" pitchFamily="18" charset="0"/>
              </a:rPr>
              <a:t>полеміст</a:t>
            </a:r>
            <a:r>
              <a:rPr lang="vi-VN" sz="1200" dirty="0" smtClean="0">
                <a:latin typeface="Times New Roman" pitchFamily="18" charset="0"/>
                <a:cs typeface="Times New Roman" pitchFamily="18" charset="0"/>
              </a:rPr>
              <a:t>, лідер «неокласиків», майстер сонетної </a:t>
            </a:r>
            <a:r>
              <a:rPr lang="vi-VN" sz="1200" dirty="0" smtClean="0">
                <a:latin typeface="Times New Roman" pitchFamily="18" charset="0"/>
                <a:cs typeface="Times New Roman" pitchFamily="18" charset="0"/>
              </a:rPr>
              <a:t>форми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vi-VN" sz="1200" dirty="0" smtClean="0">
                <a:latin typeface="Times New Roman" pitchFamily="18" charset="0"/>
                <a:cs typeface="Times New Roman" pitchFamily="18" charset="0"/>
              </a:rPr>
              <a:t>і </a:t>
            </a:r>
            <a:r>
              <a:rPr lang="vi-VN" sz="1200" dirty="0" smtClean="0">
                <a:latin typeface="Times New Roman" pitchFamily="18" charset="0"/>
                <a:cs typeface="Times New Roman" pitchFamily="18" charset="0"/>
              </a:rPr>
              <a:t>блискучий перекладач античної поезії. 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Наприкінці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1934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звільнено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ун-ту. У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ніч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27 на 28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квітня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1935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заарештований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Москвою. 20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травня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відпроваджено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Київа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Звинувачення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керівництво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контрреволюційною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терористичною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націоналістичною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організацією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Військовий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трибунал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Київського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військового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округу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розглянув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судову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справу на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закритому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судовому</a:t>
            </a:r>
          </a:p>
          <a:p>
            <a:pPr>
              <a:buNone/>
            </a:pP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засіданні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1-4 лютого 1936 року без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участі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звинувачених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захисту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. Засудив до 10 р.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ув'язнення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Розстріляний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1937.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5" name="Picture 3" descr="E:\Інна\Зеров_М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94956" y="1261179"/>
            <a:ext cx="1785950" cy="2308388"/>
          </a:xfrm>
          <a:prstGeom prst="rect">
            <a:avLst/>
          </a:prstGeom>
          <a:noFill/>
        </p:spPr>
      </p:pic>
      <p:sp>
        <p:nvSpPr>
          <p:cNvPr id="8" name="Содержимое 2"/>
          <p:cNvSpPr txBox="1">
            <a:spLocks/>
          </p:cNvSpPr>
          <p:nvPr/>
        </p:nvSpPr>
        <p:spPr>
          <a:xfrm>
            <a:off x="4714876" y="1571612"/>
            <a:ext cx="4191000" cy="489586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endParaRPr kumimoji="0" lang="ru-RU" sz="2000" b="1" i="1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endParaRPr kumimoji="0" lang="ru-RU" sz="2000" b="1" i="1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endParaRPr kumimoji="0" lang="ru-RU" sz="2000" b="1" i="1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endParaRPr kumimoji="0" lang="ru-RU" sz="2000" b="1" i="1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endParaRPr kumimoji="0" lang="ru-RU" sz="2000" b="1" i="1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143504" y="1285860"/>
            <a:ext cx="385765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 smtClean="0"/>
              <a:t>Марко </a:t>
            </a:r>
            <a:r>
              <a:rPr lang="ru-RU" b="1" i="1" dirty="0" smtClean="0"/>
              <a:t>Вороний</a:t>
            </a:r>
          </a:p>
          <a:p>
            <a:pPr algn="ctr"/>
            <a:r>
              <a:rPr lang="ru-RU" b="1" i="1" dirty="0" smtClean="0"/>
              <a:t>                  </a:t>
            </a:r>
            <a:endParaRPr lang="ru-RU" b="1" i="1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858016" y="1785926"/>
            <a:ext cx="2285984" cy="80329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err="1" smtClean="0"/>
              <a:t>Ворони́й</a:t>
            </a:r>
            <a:r>
              <a:rPr lang="ru-RU" sz="1200" dirty="0" smtClean="0"/>
              <a:t> Марко́ </a:t>
            </a:r>
            <a:r>
              <a:rPr lang="ru-RU" sz="1200" dirty="0" err="1" smtClean="0"/>
              <a:t>Микола́йович</a:t>
            </a:r>
            <a:r>
              <a:rPr lang="ru-RU" sz="1200" dirty="0" smtClean="0"/>
              <a:t> (*19 (5) </a:t>
            </a:r>
            <a:r>
              <a:rPr lang="ru-RU" sz="1200" dirty="0" err="1" smtClean="0"/>
              <a:t>березня</a:t>
            </a:r>
            <a:r>
              <a:rPr lang="ru-RU" sz="1200" dirty="0" smtClean="0"/>
              <a:t> 1904, </a:t>
            </a:r>
            <a:r>
              <a:rPr lang="ru-RU" sz="1200" dirty="0" err="1" smtClean="0"/>
              <a:t>Чернігів</a:t>
            </a:r>
            <a:r>
              <a:rPr lang="ru-RU" sz="1200" dirty="0" smtClean="0"/>
              <a:t> — †3 листопада 1937, </a:t>
            </a:r>
            <a:r>
              <a:rPr lang="ru-RU" sz="1200" dirty="0" err="1" smtClean="0"/>
              <a:t>ур.Сандармох</a:t>
            </a:r>
            <a:r>
              <a:rPr lang="ru-RU" sz="1200" dirty="0" smtClean="0"/>
              <a:t>, </a:t>
            </a:r>
            <a:r>
              <a:rPr lang="ru-RU" sz="1200" dirty="0" err="1" smtClean="0"/>
              <a:t>Карелія</a:t>
            </a:r>
            <a:r>
              <a:rPr lang="ru-RU" sz="1200" dirty="0" smtClean="0"/>
              <a:t>) — </a:t>
            </a:r>
            <a:r>
              <a:rPr lang="ru-RU" sz="1200" dirty="0" err="1" smtClean="0"/>
              <a:t>український</a:t>
            </a:r>
            <a:r>
              <a:rPr lang="ru-RU" sz="1200" dirty="0" smtClean="0"/>
              <a:t> поет, </a:t>
            </a:r>
            <a:r>
              <a:rPr lang="ru-RU" sz="1200" dirty="0" err="1" smtClean="0"/>
              <a:t>перекладач</a:t>
            </a:r>
            <a:r>
              <a:rPr lang="ru-RU" sz="1200" dirty="0" smtClean="0"/>
              <a:t>, дитячий поет. </a:t>
            </a:r>
            <a:r>
              <a:rPr lang="ru-RU" sz="1200" dirty="0" err="1" smtClean="0"/>
              <a:t>Народився</a:t>
            </a:r>
            <a:r>
              <a:rPr lang="ru-RU" sz="1200" dirty="0" smtClean="0"/>
              <a:t> у </a:t>
            </a:r>
            <a:r>
              <a:rPr lang="ru-RU" sz="1200" dirty="0" err="1" smtClean="0"/>
              <a:t>сім'ї</a:t>
            </a:r>
            <a:r>
              <a:rPr lang="ru-RU" sz="1200" dirty="0" smtClean="0"/>
              <a:t> </a:t>
            </a:r>
            <a:r>
              <a:rPr lang="ru-RU" sz="1200" dirty="0" err="1" smtClean="0"/>
              <a:t>відомого</a:t>
            </a:r>
            <a:r>
              <a:rPr lang="ru-RU" sz="1200" dirty="0" smtClean="0"/>
              <a:t> </a:t>
            </a:r>
            <a:r>
              <a:rPr lang="ru-RU" sz="1200" dirty="0" err="1" smtClean="0"/>
              <a:t>українського</a:t>
            </a:r>
            <a:r>
              <a:rPr lang="ru-RU" sz="1200" dirty="0" smtClean="0"/>
              <a:t> </a:t>
            </a:r>
            <a:r>
              <a:rPr lang="ru-RU" sz="1200" dirty="0" err="1" smtClean="0"/>
              <a:t>поета</a:t>
            </a:r>
            <a:r>
              <a:rPr lang="ru-RU" sz="1200" dirty="0" smtClean="0"/>
              <a:t> </a:t>
            </a:r>
            <a:r>
              <a:rPr lang="ru-RU" sz="1200" dirty="0" err="1" smtClean="0"/>
              <a:t>Миколи</a:t>
            </a:r>
            <a:r>
              <a:rPr lang="ru-RU" sz="1200" dirty="0" smtClean="0"/>
              <a:t> Вороного </a:t>
            </a:r>
            <a:r>
              <a:rPr lang="ru-RU" sz="1200" dirty="0" err="1" smtClean="0"/>
              <a:t>й</a:t>
            </a:r>
            <a:r>
              <a:rPr lang="ru-RU" sz="1200" dirty="0" smtClean="0"/>
              <a:t> </a:t>
            </a:r>
            <a:r>
              <a:rPr lang="ru-RU" sz="1200" dirty="0" err="1" smtClean="0"/>
              <a:t>Віри</a:t>
            </a:r>
            <a:r>
              <a:rPr lang="ru-RU" sz="1200" dirty="0" smtClean="0"/>
              <a:t> </a:t>
            </a:r>
            <a:r>
              <a:rPr lang="ru-RU" sz="1200" dirty="0" err="1" smtClean="0"/>
              <a:t>Вербицької-Антіох</a:t>
            </a:r>
            <a:r>
              <a:rPr lang="ru-RU" sz="1200" dirty="0" smtClean="0"/>
              <a:t>, </a:t>
            </a:r>
            <a:r>
              <a:rPr lang="ru-RU" sz="1200" dirty="0" err="1" smtClean="0"/>
              <a:t>доньки</a:t>
            </a:r>
            <a:r>
              <a:rPr lang="ru-RU" sz="1200" dirty="0" smtClean="0"/>
              <a:t> </a:t>
            </a:r>
            <a:r>
              <a:rPr lang="ru-RU" sz="1200" dirty="0" err="1" smtClean="0"/>
              <a:t>поета</a:t>
            </a:r>
            <a:r>
              <a:rPr lang="ru-RU" sz="1200" dirty="0" smtClean="0"/>
              <a:t> </a:t>
            </a:r>
            <a:r>
              <a:rPr lang="ru-RU" sz="1200" dirty="0" err="1" smtClean="0"/>
              <a:t>Миколи</a:t>
            </a:r>
            <a:r>
              <a:rPr lang="ru-RU" sz="1200" dirty="0" smtClean="0"/>
              <a:t> </a:t>
            </a:r>
            <a:r>
              <a:rPr lang="ru-RU" sz="1200" dirty="0" err="1" smtClean="0"/>
              <a:t>Вербицького</a:t>
            </a:r>
            <a:r>
              <a:rPr lang="ru-RU" sz="1200" dirty="0" smtClean="0"/>
              <a:t>. </a:t>
            </a:r>
            <a:r>
              <a:rPr lang="ru-RU" sz="1200" dirty="0" err="1" smtClean="0"/>
              <a:t>Навчався</a:t>
            </a:r>
            <a:r>
              <a:rPr lang="ru-RU" sz="1200" dirty="0" smtClean="0"/>
              <a:t> в </a:t>
            </a:r>
            <a:r>
              <a:rPr lang="ru-RU" sz="1200" dirty="0" err="1" smtClean="0"/>
              <a:t>Чернігівській</a:t>
            </a:r>
            <a:r>
              <a:rPr lang="ru-RU" sz="1200" dirty="0" smtClean="0"/>
              <a:t> гімназії.19 </a:t>
            </a:r>
            <a:r>
              <a:rPr lang="ru-RU" sz="1200" dirty="0" err="1" smtClean="0"/>
              <a:t>березня</a:t>
            </a:r>
            <a:r>
              <a:rPr lang="ru-RU" sz="1200" dirty="0" smtClean="0"/>
              <a:t> 1935 </a:t>
            </a:r>
            <a:r>
              <a:rPr lang="ru-RU" sz="1200" dirty="0" err="1" smtClean="0"/>
              <a:t>заарештований</a:t>
            </a:r>
            <a:r>
              <a:rPr lang="ru-RU" sz="1200" dirty="0" smtClean="0"/>
              <a:t>. </a:t>
            </a:r>
            <a:r>
              <a:rPr lang="ru-RU" sz="1200" dirty="0" err="1" smtClean="0"/>
              <a:t>Військовий</a:t>
            </a:r>
            <a:r>
              <a:rPr lang="ru-RU" sz="1200" dirty="0" smtClean="0"/>
              <a:t> трибунал </a:t>
            </a:r>
            <a:r>
              <a:rPr lang="ru-RU" sz="1200" dirty="0" err="1" smtClean="0"/>
              <a:t>Київського</a:t>
            </a:r>
            <a:r>
              <a:rPr lang="ru-RU" sz="1200" dirty="0" smtClean="0"/>
              <a:t> </a:t>
            </a:r>
            <a:r>
              <a:rPr lang="ru-RU" sz="1200" dirty="0" err="1" smtClean="0"/>
              <a:t>військового</a:t>
            </a:r>
            <a:r>
              <a:rPr lang="ru-RU" sz="1200" dirty="0" smtClean="0"/>
              <a:t> округу на </a:t>
            </a:r>
            <a:r>
              <a:rPr lang="ru-RU" sz="1200" dirty="0" err="1" smtClean="0"/>
              <a:t>закритому</a:t>
            </a:r>
            <a:r>
              <a:rPr lang="ru-RU" sz="1200" dirty="0" smtClean="0"/>
              <a:t> судовому </a:t>
            </a:r>
            <a:r>
              <a:rPr lang="ru-RU" sz="1200" dirty="0" err="1" smtClean="0"/>
              <a:t>засіданні</a:t>
            </a:r>
            <a:r>
              <a:rPr lang="ru-RU" sz="1200" dirty="0" smtClean="0"/>
              <a:t> 1-4 лютого 1936 засудив до 8 р. </a:t>
            </a:r>
            <a:r>
              <a:rPr lang="ru-RU" sz="1200" dirty="0" err="1" smtClean="0"/>
              <a:t>таборів</a:t>
            </a:r>
            <a:r>
              <a:rPr lang="ru-RU" sz="1200" dirty="0" smtClean="0"/>
              <a:t>. </a:t>
            </a:r>
            <a:r>
              <a:rPr lang="ru-RU" sz="1200" dirty="0" err="1" smtClean="0"/>
              <a:t>Покарання</a:t>
            </a:r>
            <a:r>
              <a:rPr lang="ru-RU" sz="1200" dirty="0" smtClean="0"/>
              <a:t> </a:t>
            </a:r>
            <a:r>
              <a:rPr lang="ru-RU" sz="1200" dirty="0" err="1" smtClean="0"/>
              <a:t>відбував</a:t>
            </a:r>
            <a:r>
              <a:rPr lang="ru-RU" sz="1200" dirty="0" smtClean="0"/>
              <a:t> у м. Кемь, </a:t>
            </a:r>
            <a:r>
              <a:rPr lang="ru-RU" sz="1200" dirty="0" err="1" smtClean="0"/>
              <a:t>потім</a:t>
            </a:r>
            <a:r>
              <a:rPr lang="ru-RU" sz="1200" dirty="0" smtClean="0"/>
              <a:t> на Соловках. Особливою </a:t>
            </a:r>
            <a:r>
              <a:rPr lang="ru-RU" sz="1200" dirty="0" err="1" smtClean="0"/>
              <a:t>трійкою</a:t>
            </a:r>
            <a:r>
              <a:rPr lang="ru-RU" sz="1200" dirty="0" smtClean="0"/>
              <a:t> </a:t>
            </a:r>
            <a:r>
              <a:rPr lang="ru-RU" sz="1200" dirty="0" err="1" smtClean="0"/>
              <a:t>управління</a:t>
            </a:r>
            <a:r>
              <a:rPr lang="ru-RU" sz="1200" dirty="0" smtClean="0"/>
              <a:t> НКВС </a:t>
            </a:r>
            <a:r>
              <a:rPr lang="ru-RU" sz="1200" dirty="0" err="1" smtClean="0"/>
              <a:t>Ленінградської</a:t>
            </a:r>
            <a:r>
              <a:rPr lang="ru-RU" sz="1200" dirty="0" smtClean="0"/>
              <a:t> </a:t>
            </a:r>
            <a:r>
              <a:rPr lang="ru-RU" sz="1200" dirty="0" err="1" smtClean="0"/>
              <a:t>області</a:t>
            </a:r>
            <a:r>
              <a:rPr lang="ru-RU" sz="1200" dirty="0" smtClean="0"/>
              <a:t> 9 </a:t>
            </a:r>
            <a:r>
              <a:rPr lang="ru-RU" sz="1200" dirty="0" err="1" smtClean="0"/>
              <a:t>жовтня</a:t>
            </a:r>
            <a:r>
              <a:rPr lang="ru-RU" sz="1200" dirty="0" smtClean="0"/>
              <a:t> 1937 </a:t>
            </a:r>
            <a:r>
              <a:rPr lang="ru-RU" sz="1200" dirty="0" err="1" smtClean="0"/>
              <a:t>засуджений</a:t>
            </a:r>
            <a:r>
              <a:rPr lang="ru-RU" sz="1200" dirty="0" smtClean="0"/>
              <a:t> до </a:t>
            </a:r>
            <a:r>
              <a:rPr lang="ru-RU" sz="1200" dirty="0" err="1" smtClean="0"/>
              <a:t>розстрілу</a:t>
            </a:r>
            <a:endParaRPr lang="ru-RU" sz="1200" dirty="0" smtClean="0"/>
          </a:p>
          <a:p>
            <a:endParaRPr lang="ru-RU" sz="1200" dirty="0" smtClean="0"/>
          </a:p>
          <a:p>
            <a:endParaRPr lang="ru-RU" sz="1200" dirty="0" smtClean="0"/>
          </a:p>
          <a:p>
            <a:endParaRPr lang="ru-RU" sz="1200" dirty="0" smtClean="0"/>
          </a:p>
          <a:p>
            <a:endParaRPr lang="ru-RU" sz="1200" dirty="0" smtClean="0"/>
          </a:p>
          <a:p>
            <a:endParaRPr lang="ru-RU" sz="1200" dirty="0" smtClean="0"/>
          </a:p>
          <a:p>
            <a:endParaRPr lang="ru-RU" sz="1200" dirty="0" smtClean="0"/>
          </a:p>
          <a:p>
            <a:endParaRPr lang="ru-RU" sz="1200" dirty="0" smtClean="0"/>
          </a:p>
          <a:p>
            <a:endParaRPr lang="ru-RU" sz="1200" dirty="0" smtClean="0"/>
          </a:p>
          <a:p>
            <a:endParaRPr lang="ru-RU" sz="1200" dirty="0" smtClean="0"/>
          </a:p>
          <a:p>
            <a:endParaRPr lang="ru-RU" sz="1200" dirty="0" smtClean="0"/>
          </a:p>
          <a:p>
            <a:endParaRPr lang="ru-RU" sz="1200" dirty="0" smtClean="0"/>
          </a:p>
          <a:p>
            <a:endParaRPr lang="ru-RU" sz="1200" dirty="0" smtClean="0"/>
          </a:p>
          <a:p>
            <a:endParaRPr lang="ru-RU" sz="1200" dirty="0" smtClean="0"/>
          </a:p>
          <a:p>
            <a:endParaRPr lang="ru-RU" sz="1200" dirty="0" smtClean="0"/>
          </a:p>
          <a:p>
            <a:endParaRPr lang="ru-RU" sz="1200" dirty="0" smtClean="0"/>
          </a:p>
          <a:p>
            <a:endParaRPr lang="ru-RU" sz="1200" dirty="0" smtClean="0"/>
          </a:p>
          <a:p>
            <a:endParaRPr lang="ru-RU" sz="1200" dirty="0" smtClean="0"/>
          </a:p>
          <a:p>
            <a:endParaRPr lang="ru-RU" sz="1200" dirty="0" smtClean="0"/>
          </a:p>
          <a:p>
            <a:endParaRPr lang="ru-RU" sz="1200" dirty="0" smtClean="0"/>
          </a:p>
          <a:p>
            <a:endParaRPr lang="ru-RU" sz="1200" dirty="0"/>
          </a:p>
        </p:txBody>
      </p:sp>
      <p:pic>
        <p:nvPicPr>
          <p:cNvPr id="3076" name="Picture 4" descr="E:\Інна\404px-Вороний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1928802"/>
            <a:ext cx="2068355" cy="307181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err="1" smtClean="0"/>
              <a:t>Поети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endParaRPr lang="ru-RU" sz="2000" b="1" i="1" dirty="0" smtClean="0"/>
          </a:p>
          <a:p>
            <a:pPr algn="ctr"/>
            <a:endParaRPr lang="ru-RU" sz="2000" b="1" i="1" dirty="0" smtClean="0"/>
          </a:p>
          <a:p>
            <a:pPr algn="ctr"/>
            <a:endParaRPr lang="ru-RU" sz="2000" b="1" i="1" dirty="0" smtClean="0"/>
          </a:p>
          <a:p>
            <a:pPr algn="ctr"/>
            <a:endParaRPr lang="ru-RU" sz="2000" b="1" i="1" dirty="0" smtClean="0"/>
          </a:p>
          <a:p>
            <a:pPr algn="ctr"/>
            <a:endParaRPr lang="ru-RU" sz="2000" b="1" i="1" dirty="0" smtClean="0"/>
          </a:p>
          <a:p>
            <a:pPr algn="ctr"/>
            <a:endParaRPr lang="ru-RU" sz="2000" b="1" i="1" dirty="0" smtClean="0"/>
          </a:p>
          <a:p>
            <a:pPr algn="ctr"/>
            <a:endParaRPr lang="ru-RU" sz="2000" b="1" i="1" dirty="0" smtClean="0"/>
          </a:p>
          <a:p>
            <a:pPr algn="ctr"/>
            <a:endParaRPr lang="ru-RU" sz="2000" b="1" i="1" dirty="0" smtClean="0"/>
          </a:p>
          <a:p>
            <a:pPr algn="ctr"/>
            <a:r>
              <a:rPr lang="ru-RU" sz="2000" b="1" i="1" dirty="0" err="1" smtClean="0"/>
              <a:t>Євген</a:t>
            </a:r>
            <a:r>
              <a:rPr lang="ru-RU" sz="2000" b="1" i="1" dirty="0" smtClean="0"/>
              <a:t> Плужник</a:t>
            </a:r>
          </a:p>
          <a:p>
            <a:pPr>
              <a:buNone/>
            </a:pPr>
            <a:r>
              <a:rPr lang="vi-VN" sz="1200" dirty="0" smtClean="0"/>
              <a:t>Євге́н </a:t>
            </a:r>
            <a:r>
              <a:rPr lang="vi-VN" sz="1200" dirty="0" smtClean="0"/>
              <a:t>Па́влович Плу́жник (літературний </a:t>
            </a:r>
            <a:r>
              <a:rPr lang="vi-VN" sz="1200" dirty="0" smtClean="0"/>
              <a:t>псевдонім</a:t>
            </a:r>
            <a:endParaRPr lang="ru-RU" sz="1200" dirty="0" smtClean="0"/>
          </a:p>
          <a:p>
            <a:pPr>
              <a:buNone/>
            </a:pPr>
            <a:r>
              <a:rPr lang="vi-VN" sz="1200" dirty="0" smtClean="0"/>
              <a:t>Кантемирянин</a:t>
            </a:r>
            <a:r>
              <a:rPr lang="vi-VN" sz="1200" dirty="0" smtClean="0"/>
              <a:t>; * 14(26) грудня 1898, </a:t>
            </a:r>
            <a:r>
              <a:rPr lang="vi-VN" sz="1200" dirty="0" smtClean="0"/>
              <a:t>Кантемирівка,</a:t>
            </a:r>
            <a:endParaRPr lang="ru-RU" sz="1200" dirty="0" smtClean="0"/>
          </a:p>
          <a:p>
            <a:pPr>
              <a:buNone/>
            </a:pPr>
            <a:r>
              <a:rPr lang="vi-VN" sz="1200" dirty="0" smtClean="0"/>
              <a:t>Воронізька </a:t>
            </a:r>
            <a:r>
              <a:rPr lang="vi-VN" sz="1200" dirty="0" smtClean="0"/>
              <a:t>губернія — 31 січня 1936, Соловки) </a:t>
            </a:r>
            <a:r>
              <a:rPr lang="vi-VN" sz="1200" dirty="0" smtClean="0"/>
              <a:t>—</a:t>
            </a:r>
            <a:endParaRPr lang="ru-RU" sz="1200" dirty="0" smtClean="0"/>
          </a:p>
          <a:p>
            <a:pPr>
              <a:buNone/>
            </a:pPr>
            <a:r>
              <a:rPr lang="vi-VN" sz="1200" dirty="0" smtClean="0"/>
              <a:t>український </a:t>
            </a:r>
            <a:r>
              <a:rPr lang="vi-VN" sz="1200" dirty="0" smtClean="0"/>
              <a:t>поет, драматург, </a:t>
            </a:r>
            <a:r>
              <a:rPr lang="vi-VN" sz="1200" dirty="0" smtClean="0"/>
              <a:t>перекладач</a:t>
            </a:r>
            <a:r>
              <a:rPr lang="ru-RU" sz="1200" dirty="0" smtClean="0"/>
              <a:t>. Входив </a:t>
            </a:r>
            <a:r>
              <a:rPr lang="ru-RU" sz="1200" dirty="0" smtClean="0"/>
              <a:t>до</a:t>
            </a:r>
          </a:p>
          <a:p>
            <a:pPr>
              <a:buNone/>
            </a:pPr>
            <a:r>
              <a:rPr lang="ru-RU" sz="1200" dirty="0" smtClean="0"/>
              <a:t>«</a:t>
            </a:r>
            <a:r>
              <a:rPr lang="ru-RU" sz="1200" dirty="0" err="1" smtClean="0"/>
              <a:t>Аспис</a:t>
            </a:r>
            <a:r>
              <a:rPr lang="ru-RU" sz="1200" dirty="0" smtClean="0"/>
              <a:t>», «Ланка» та «МАРС». </a:t>
            </a:r>
            <a:r>
              <a:rPr lang="ru-RU" sz="1200" dirty="0" err="1" smtClean="0"/>
              <a:t>Поезії</a:t>
            </a:r>
            <a:r>
              <a:rPr lang="ru-RU" sz="1200" dirty="0" smtClean="0"/>
              <a:t> </a:t>
            </a:r>
            <a:r>
              <a:rPr lang="ru-RU" sz="1200" dirty="0" err="1" smtClean="0"/>
              <a:t>притаманний</a:t>
            </a:r>
            <a:r>
              <a:rPr lang="ru-RU" sz="1200" dirty="0" smtClean="0"/>
              <a:t> </a:t>
            </a:r>
            <a:r>
              <a:rPr lang="ru-RU" sz="1200" dirty="0" err="1" smtClean="0"/>
              <a:t>глибокий</a:t>
            </a:r>
            <a:endParaRPr lang="ru-RU" sz="1200" dirty="0" smtClean="0"/>
          </a:p>
          <a:p>
            <a:pPr>
              <a:buNone/>
            </a:pPr>
            <a:r>
              <a:rPr lang="ru-RU" sz="1200" dirty="0" err="1" smtClean="0"/>
              <a:t>ліризм</a:t>
            </a:r>
            <a:r>
              <a:rPr lang="ru-RU" sz="1200" dirty="0" smtClean="0"/>
              <a:t>, драматизм </a:t>
            </a:r>
            <a:r>
              <a:rPr lang="ru-RU" sz="1200" dirty="0" err="1" smtClean="0"/>
              <a:t>почуттів</a:t>
            </a:r>
            <a:r>
              <a:rPr lang="ru-RU" sz="1200" dirty="0" smtClean="0"/>
              <a:t>, </a:t>
            </a:r>
            <a:r>
              <a:rPr lang="ru-RU" sz="1200" dirty="0" err="1" smtClean="0"/>
              <a:t>майстерна</a:t>
            </a:r>
            <a:r>
              <a:rPr lang="ru-RU" sz="1200" dirty="0" smtClean="0"/>
              <a:t> </a:t>
            </a:r>
            <a:r>
              <a:rPr lang="ru-RU" sz="1200" dirty="0" err="1" smtClean="0"/>
              <a:t>поетична</a:t>
            </a:r>
            <a:r>
              <a:rPr lang="ru-RU" sz="1200" dirty="0" smtClean="0"/>
              <a:t> </a:t>
            </a:r>
            <a:r>
              <a:rPr lang="ru-RU" sz="1200" dirty="0" err="1" smtClean="0"/>
              <a:t>мова.У</a:t>
            </a:r>
            <a:endParaRPr lang="ru-RU" sz="1200" dirty="0" smtClean="0"/>
          </a:p>
          <a:p>
            <a:pPr>
              <a:buNone/>
            </a:pPr>
            <a:r>
              <a:rPr lang="ru-RU" sz="1200" dirty="0" err="1" smtClean="0"/>
              <a:t>грудні</a:t>
            </a:r>
            <a:r>
              <a:rPr lang="ru-RU" sz="1200" dirty="0" smtClean="0"/>
              <a:t> 1934 </a:t>
            </a:r>
            <a:r>
              <a:rPr lang="ru-RU" sz="1200" dirty="0" err="1" smtClean="0"/>
              <a:t>заарештований</a:t>
            </a:r>
            <a:r>
              <a:rPr lang="ru-RU" sz="1200" dirty="0" smtClean="0"/>
              <a:t> </a:t>
            </a:r>
            <a:r>
              <a:rPr lang="ru-RU" sz="1200" dirty="0" smtClean="0"/>
              <a:t>НКВС. </a:t>
            </a:r>
            <a:r>
              <a:rPr lang="ru-RU" sz="1200" dirty="0" err="1" smtClean="0"/>
              <a:t>Звинувачений</a:t>
            </a:r>
            <a:r>
              <a:rPr lang="ru-RU" sz="1200" dirty="0" smtClean="0"/>
              <a:t> </a:t>
            </a:r>
            <a:r>
              <a:rPr lang="ru-RU" sz="1200" dirty="0" smtClean="0"/>
              <a:t>у</a:t>
            </a:r>
          </a:p>
          <a:p>
            <a:pPr>
              <a:buNone/>
            </a:pPr>
            <a:r>
              <a:rPr lang="ru-RU" sz="1200" dirty="0" err="1" smtClean="0"/>
              <a:t>приналежності</a:t>
            </a:r>
            <a:r>
              <a:rPr lang="ru-RU" sz="1200" dirty="0" smtClean="0"/>
              <a:t> до </a:t>
            </a:r>
            <a:r>
              <a:rPr lang="ru-RU" sz="1200" dirty="0" err="1" smtClean="0"/>
              <a:t>націоналістичної</a:t>
            </a:r>
            <a:r>
              <a:rPr lang="ru-RU" sz="1200" dirty="0" smtClean="0"/>
              <a:t> </a:t>
            </a:r>
            <a:r>
              <a:rPr lang="ru-RU" sz="1200" dirty="0" err="1" smtClean="0"/>
              <a:t>терористичної</a:t>
            </a:r>
            <a:endParaRPr lang="ru-RU" sz="1200" dirty="0" smtClean="0"/>
          </a:p>
          <a:p>
            <a:pPr>
              <a:buNone/>
            </a:pPr>
            <a:r>
              <a:rPr lang="ru-RU" sz="1200" dirty="0" err="1" smtClean="0"/>
              <a:t>організації</a:t>
            </a:r>
            <a:r>
              <a:rPr lang="ru-RU" sz="1200" dirty="0" smtClean="0"/>
              <a:t>. В </a:t>
            </a:r>
            <a:r>
              <a:rPr lang="ru-RU" sz="1200" dirty="0" err="1" smtClean="0"/>
              <a:t>березні</a:t>
            </a:r>
            <a:r>
              <a:rPr lang="ru-RU" sz="1200" dirty="0" smtClean="0"/>
              <a:t> 1935 </a:t>
            </a:r>
            <a:r>
              <a:rPr lang="ru-RU" sz="1200" dirty="0" err="1" smtClean="0"/>
              <a:t>виїздною</a:t>
            </a:r>
            <a:r>
              <a:rPr lang="ru-RU" sz="1200" dirty="0" smtClean="0"/>
              <a:t> </a:t>
            </a:r>
            <a:r>
              <a:rPr lang="ru-RU" sz="1200" dirty="0" err="1" smtClean="0"/>
              <a:t>Військовою</a:t>
            </a:r>
            <a:r>
              <a:rPr lang="ru-RU" sz="1200" dirty="0" smtClean="0"/>
              <a:t> </a:t>
            </a:r>
            <a:r>
              <a:rPr lang="ru-RU" sz="1200" dirty="0" err="1" smtClean="0"/>
              <a:t>колегією</a:t>
            </a:r>
            <a:endParaRPr lang="ru-RU" sz="1200" dirty="0" smtClean="0"/>
          </a:p>
          <a:p>
            <a:pPr>
              <a:buNone/>
            </a:pPr>
            <a:r>
              <a:rPr lang="ru-RU" sz="1200" dirty="0" smtClean="0"/>
              <a:t>Верховного </a:t>
            </a:r>
            <a:r>
              <a:rPr lang="ru-RU" sz="1200" dirty="0" smtClean="0"/>
              <a:t>суду СРСР </a:t>
            </a:r>
            <a:r>
              <a:rPr lang="ru-RU" sz="1200" dirty="0" smtClean="0"/>
              <a:t>разом </a:t>
            </a:r>
            <a:r>
              <a:rPr lang="ru-RU" sz="1200" dirty="0" err="1" smtClean="0"/>
              <a:t>з</a:t>
            </a:r>
            <a:r>
              <a:rPr lang="ru-RU" sz="1200" dirty="0" smtClean="0"/>
              <a:t> </a:t>
            </a:r>
            <a:r>
              <a:rPr lang="ru-RU" sz="1200" dirty="0" err="1" smtClean="0"/>
              <a:t>іншими</a:t>
            </a:r>
            <a:r>
              <a:rPr lang="ru-RU" sz="1200" dirty="0" smtClean="0"/>
              <a:t> </a:t>
            </a:r>
            <a:r>
              <a:rPr lang="ru-RU" sz="1200" dirty="0" err="1" smtClean="0"/>
              <a:t>письменниками</a:t>
            </a:r>
            <a:endParaRPr lang="ru-RU" sz="1200" dirty="0" smtClean="0"/>
          </a:p>
          <a:p>
            <a:pPr>
              <a:buNone/>
            </a:pPr>
            <a:r>
              <a:rPr lang="ru-RU" sz="1200" dirty="0" err="1" smtClean="0"/>
              <a:t>засуджений</a:t>
            </a:r>
            <a:r>
              <a:rPr lang="ru-RU" sz="1200" dirty="0" smtClean="0"/>
              <a:t> </a:t>
            </a:r>
            <a:r>
              <a:rPr lang="ru-RU" sz="1200" dirty="0" smtClean="0"/>
              <a:t>до </a:t>
            </a:r>
            <a:r>
              <a:rPr lang="ru-RU" sz="1200" dirty="0" err="1" smtClean="0"/>
              <a:t>розстрілу</a:t>
            </a:r>
            <a:r>
              <a:rPr lang="ru-RU" sz="1200" dirty="0" smtClean="0"/>
              <a:t> (</a:t>
            </a:r>
            <a:r>
              <a:rPr lang="ru-RU" sz="1200" dirty="0" err="1" smtClean="0"/>
              <a:t>змінено</a:t>
            </a:r>
            <a:r>
              <a:rPr lang="ru-RU" sz="1200" dirty="0" smtClean="0"/>
              <a:t> </a:t>
            </a:r>
            <a:r>
              <a:rPr lang="ru-RU" sz="1200" dirty="0" smtClean="0"/>
              <a:t>на </a:t>
            </a:r>
            <a:r>
              <a:rPr lang="ru-RU" sz="1200" dirty="0" err="1" smtClean="0"/>
              <a:t>довготривале</a:t>
            </a:r>
            <a:r>
              <a:rPr lang="ru-RU" sz="1200" dirty="0" smtClean="0"/>
              <a:t> </a:t>
            </a:r>
            <a:r>
              <a:rPr lang="ru-RU" sz="1200" dirty="0" err="1" smtClean="0"/>
              <a:t>табірне</a:t>
            </a:r>
            <a:endParaRPr lang="ru-RU" sz="1200" dirty="0" smtClean="0"/>
          </a:p>
          <a:p>
            <a:pPr>
              <a:buNone/>
            </a:pPr>
            <a:r>
              <a:rPr lang="ru-RU" sz="1200" dirty="0" err="1" smtClean="0"/>
              <a:t>ув'язнення</a:t>
            </a:r>
            <a:r>
              <a:rPr lang="ru-RU" sz="1200" dirty="0" smtClean="0"/>
              <a:t>).</a:t>
            </a:r>
            <a:endParaRPr lang="ru-RU" sz="1200" dirty="0"/>
          </a:p>
        </p:txBody>
      </p:sp>
      <p:pic>
        <p:nvPicPr>
          <p:cNvPr id="4098" name="Picture 2" descr="E:\Інна\Плужник_Є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1571612"/>
            <a:ext cx="1500198" cy="2244296"/>
          </a:xfrm>
          <a:prstGeom prst="rect">
            <a:avLst/>
          </a:prstGeom>
          <a:noFill/>
        </p:spPr>
      </p:pic>
      <p:sp>
        <p:nvSpPr>
          <p:cNvPr id="7" name="Содержимое 2"/>
          <p:cNvSpPr txBox="1">
            <a:spLocks/>
          </p:cNvSpPr>
          <p:nvPr/>
        </p:nvSpPr>
        <p:spPr>
          <a:xfrm>
            <a:off x="4953000" y="1714488"/>
            <a:ext cx="4191000" cy="4724400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342900" lvl="0" indent="-342900" algn="ctr">
              <a:spcBef>
                <a:spcPct val="20000"/>
              </a:spcBef>
              <a:buClr>
                <a:schemeClr val="accent1"/>
              </a:buClr>
              <a:buSzPct val="70000"/>
            </a:pPr>
            <a:endParaRPr lang="ru-RU" sz="2000" b="1" i="1" dirty="0" smtClean="0">
              <a:solidFill>
                <a:schemeClr val="tx2"/>
              </a:solidFill>
            </a:endParaRPr>
          </a:p>
          <a:p>
            <a:pPr marL="342900" lvl="0" indent="-342900" algn="ctr">
              <a:spcBef>
                <a:spcPct val="20000"/>
              </a:spcBef>
              <a:buClr>
                <a:schemeClr val="accent1"/>
              </a:buClr>
              <a:buSzPct val="70000"/>
            </a:pPr>
            <a:endParaRPr lang="ru-RU" sz="2000" b="1" i="1" dirty="0" smtClean="0">
              <a:solidFill>
                <a:schemeClr val="tx2"/>
              </a:solidFill>
            </a:endParaRPr>
          </a:p>
          <a:p>
            <a:pPr marL="342900" lvl="0" indent="-342900" algn="ctr">
              <a:spcBef>
                <a:spcPct val="20000"/>
              </a:spcBef>
              <a:buClr>
                <a:schemeClr val="accent1"/>
              </a:buClr>
              <a:buSzPct val="70000"/>
            </a:pPr>
            <a:endParaRPr lang="ru-RU" sz="2000" b="1" i="1" dirty="0" smtClean="0">
              <a:solidFill>
                <a:schemeClr val="tx2"/>
              </a:solidFill>
            </a:endParaRPr>
          </a:p>
          <a:p>
            <a:pPr marL="342900" lvl="0" indent="-342900" algn="ctr">
              <a:spcBef>
                <a:spcPct val="20000"/>
              </a:spcBef>
              <a:buClr>
                <a:schemeClr val="accent1"/>
              </a:buClr>
              <a:buSzPct val="70000"/>
            </a:pPr>
            <a:endParaRPr lang="ru-RU" sz="2000" b="1" i="1" dirty="0" smtClean="0">
              <a:solidFill>
                <a:schemeClr val="tx2"/>
              </a:solidFill>
            </a:endParaRPr>
          </a:p>
          <a:p>
            <a:pPr marL="342900" lvl="0" indent="-342900" algn="ctr">
              <a:spcBef>
                <a:spcPct val="20000"/>
              </a:spcBef>
              <a:buClr>
                <a:schemeClr val="accent1"/>
              </a:buClr>
              <a:buSzPct val="70000"/>
            </a:pPr>
            <a:endParaRPr lang="ru-RU" sz="2000" b="1" i="1" dirty="0" smtClean="0">
              <a:solidFill>
                <a:schemeClr val="tx2"/>
              </a:solidFill>
            </a:endParaRPr>
          </a:p>
          <a:p>
            <a:pPr marL="342900" lvl="0" indent="-342900" algn="ctr">
              <a:spcBef>
                <a:spcPct val="20000"/>
              </a:spcBef>
              <a:buClr>
                <a:schemeClr val="accent1"/>
              </a:buClr>
              <a:buSzPct val="70000"/>
            </a:pPr>
            <a:endParaRPr lang="ru-RU" sz="2000" b="1" i="1" dirty="0" smtClean="0">
              <a:solidFill>
                <a:schemeClr val="tx2"/>
              </a:solidFill>
            </a:endParaRPr>
          </a:p>
          <a:p>
            <a:pPr marL="342900" lvl="0" indent="-342900" algn="ctr">
              <a:spcBef>
                <a:spcPct val="20000"/>
              </a:spcBef>
              <a:buClr>
                <a:schemeClr val="accent1"/>
              </a:buClr>
              <a:buSzPct val="70000"/>
            </a:pPr>
            <a:endParaRPr lang="ru-RU" sz="2000" b="1" i="1" dirty="0" smtClean="0">
              <a:solidFill>
                <a:schemeClr val="tx2"/>
              </a:solidFill>
            </a:endParaRPr>
          </a:p>
          <a:p>
            <a:pPr marL="342900" lvl="0" indent="-342900" algn="ctr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ru-RU" sz="2000" b="1" i="1" dirty="0" err="1" smtClean="0">
                <a:solidFill>
                  <a:schemeClr val="tx2"/>
                </a:solidFill>
              </a:rPr>
              <a:t>Михайль</a:t>
            </a:r>
            <a:r>
              <a:rPr lang="ru-RU" sz="2000" b="1" i="1" dirty="0" smtClean="0">
                <a:solidFill>
                  <a:schemeClr val="tx2"/>
                </a:solidFill>
              </a:rPr>
              <a:t> </a:t>
            </a:r>
            <a:r>
              <a:rPr lang="ru-RU" sz="2000" b="1" i="1" dirty="0" err="1" smtClean="0">
                <a:solidFill>
                  <a:schemeClr val="tx2"/>
                </a:solidFill>
              </a:rPr>
              <a:t>Семенко</a:t>
            </a:r>
            <a:endParaRPr lang="ru-RU" sz="2000" b="1" i="1" dirty="0" smtClean="0">
              <a:solidFill>
                <a:schemeClr val="tx2"/>
              </a:solidFill>
            </a:endParaRPr>
          </a:p>
          <a:p>
            <a:pPr marL="342900" lvl="0" indent="-3429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vi-VN" sz="1200" dirty="0" smtClean="0">
                <a:solidFill>
                  <a:schemeClr val="tx2"/>
                </a:solidFill>
              </a:rPr>
              <a:t>Миха́йль </a:t>
            </a:r>
            <a:r>
              <a:rPr lang="vi-VN" sz="1200" dirty="0" smtClean="0">
                <a:solidFill>
                  <a:schemeClr val="tx2"/>
                </a:solidFill>
              </a:rPr>
              <a:t>Семенко́— поет</a:t>
            </a:r>
            <a:r>
              <a:rPr lang="vi-VN" sz="1200" dirty="0" smtClean="0">
                <a:solidFill>
                  <a:schemeClr val="tx2"/>
                </a:solidFill>
              </a:rPr>
              <a:t>, основоположник і </a:t>
            </a:r>
            <a:r>
              <a:rPr lang="vi-VN" sz="1200" dirty="0" smtClean="0">
                <a:solidFill>
                  <a:schemeClr val="tx2"/>
                </a:solidFill>
              </a:rPr>
              <a:t>теоретик</a:t>
            </a:r>
            <a:endParaRPr lang="ru-RU" sz="1200" dirty="0" smtClean="0">
              <a:solidFill>
                <a:schemeClr val="tx2"/>
              </a:solidFill>
            </a:endParaRPr>
          </a:p>
          <a:p>
            <a:pPr marL="342900" lvl="0" indent="-3429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vi-VN" sz="1200" dirty="0" smtClean="0">
                <a:solidFill>
                  <a:schemeClr val="tx2"/>
                </a:solidFill>
              </a:rPr>
              <a:t>українського </a:t>
            </a:r>
            <a:r>
              <a:rPr lang="vi-VN" sz="1200" dirty="0" smtClean="0">
                <a:solidFill>
                  <a:schemeClr val="tx2"/>
                </a:solidFill>
              </a:rPr>
              <a:t>футуризму (також відомого </a:t>
            </a:r>
            <a:r>
              <a:rPr lang="vi-VN" sz="1200" dirty="0" smtClean="0">
                <a:solidFill>
                  <a:schemeClr val="tx2"/>
                </a:solidFill>
              </a:rPr>
              <a:t>як</a:t>
            </a:r>
            <a:endParaRPr lang="ru-RU" sz="1200" dirty="0" smtClean="0">
              <a:solidFill>
                <a:schemeClr val="tx2"/>
              </a:solidFill>
            </a:endParaRPr>
          </a:p>
          <a:p>
            <a:pPr marL="342900" lvl="0" indent="-3429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vi-VN" sz="1200" dirty="0" smtClean="0">
                <a:solidFill>
                  <a:schemeClr val="tx2"/>
                </a:solidFill>
              </a:rPr>
              <a:t>панфутуризм</a:t>
            </a:r>
            <a:r>
              <a:rPr lang="vi-VN" sz="1200" dirty="0" smtClean="0">
                <a:solidFill>
                  <a:schemeClr val="tx2"/>
                </a:solidFill>
              </a:rPr>
              <a:t>), невтомний організатор </a:t>
            </a:r>
            <a:r>
              <a:rPr lang="vi-VN" sz="1200" dirty="0" smtClean="0">
                <a:solidFill>
                  <a:schemeClr val="tx2"/>
                </a:solidFill>
              </a:rPr>
              <a:t>футуристичних</a:t>
            </a:r>
            <a:endParaRPr lang="ru-RU" sz="1200" dirty="0" smtClean="0">
              <a:solidFill>
                <a:schemeClr val="tx2"/>
              </a:solidFill>
            </a:endParaRPr>
          </a:p>
          <a:p>
            <a:pPr marL="342900" lvl="0" indent="-3429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ru-RU" sz="1200" dirty="0" err="1" smtClean="0">
                <a:solidFill>
                  <a:schemeClr val="tx2"/>
                </a:solidFill>
              </a:rPr>
              <a:t>Заарештований</a:t>
            </a:r>
            <a:r>
              <a:rPr lang="ru-RU" sz="1200" dirty="0" smtClean="0">
                <a:solidFill>
                  <a:schemeClr val="tx2"/>
                </a:solidFill>
              </a:rPr>
              <a:t> 26 </a:t>
            </a:r>
            <a:r>
              <a:rPr lang="ru-RU" sz="1200" dirty="0" err="1" smtClean="0">
                <a:solidFill>
                  <a:schemeClr val="tx2"/>
                </a:solidFill>
              </a:rPr>
              <a:t>квітня</a:t>
            </a:r>
            <a:r>
              <a:rPr lang="ru-RU" sz="1200" dirty="0" smtClean="0">
                <a:solidFill>
                  <a:schemeClr val="tx2"/>
                </a:solidFill>
              </a:rPr>
              <a:t> 1937 р. </a:t>
            </a:r>
            <a:r>
              <a:rPr lang="ru-RU" sz="1200" dirty="0" err="1" smtClean="0">
                <a:solidFill>
                  <a:schemeClr val="tx2"/>
                </a:solidFill>
              </a:rPr>
              <a:t>Обвинувачений</a:t>
            </a:r>
            <a:r>
              <a:rPr lang="ru-RU" sz="1200" dirty="0" smtClean="0">
                <a:solidFill>
                  <a:schemeClr val="tx2"/>
                </a:solidFill>
              </a:rPr>
              <a:t> </a:t>
            </a:r>
            <a:r>
              <a:rPr lang="ru-RU" sz="1200" dirty="0" smtClean="0">
                <a:solidFill>
                  <a:schemeClr val="tx2"/>
                </a:solidFill>
              </a:rPr>
              <a:t>в</a:t>
            </a:r>
          </a:p>
          <a:p>
            <a:pPr marL="342900" lvl="0" indent="-3429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ru-RU" sz="1200" dirty="0" smtClean="0">
                <a:solidFill>
                  <a:schemeClr val="tx2"/>
                </a:solidFill>
              </a:rPr>
              <a:t>«</a:t>
            </a:r>
            <a:r>
              <a:rPr lang="ru-RU" sz="1200" dirty="0" err="1" smtClean="0">
                <a:solidFill>
                  <a:schemeClr val="tx2"/>
                </a:solidFill>
              </a:rPr>
              <a:t>активній</a:t>
            </a:r>
            <a:r>
              <a:rPr lang="ru-RU" sz="1200" dirty="0" smtClean="0">
                <a:solidFill>
                  <a:schemeClr val="tx2"/>
                </a:solidFill>
              </a:rPr>
              <a:t> </a:t>
            </a:r>
            <a:r>
              <a:rPr lang="ru-RU" sz="1200" dirty="0" err="1" smtClean="0">
                <a:solidFill>
                  <a:schemeClr val="tx2"/>
                </a:solidFill>
              </a:rPr>
              <a:t>контрреволюційній</a:t>
            </a:r>
            <a:r>
              <a:rPr lang="ru-RU" sz="1200" dirty="0" smtClean="0">
                <a:solidFill>
                  <a:schemeClr val="tx2"/>
                </a:solidFill>
              </a:rPr>
              <a:t> </a:t>
            </a:r>
            <a:r>
              <a:rPr lang="ru-RU" sz="1200" dirty="0" err="1" smtClean="0">
                <a:solidFill>
                  <a:schemeClr val="tx2"/>
                </a:solidFill>
              </a:rPr>
              <a:t>діяльності</a:t>
            </a:r>
            <a:r>
              <a:rPr lang="ru-RU" sz="1200" dirty="0" smtClean="0">
                <a:solidFill>
                  <a:schemeClr val="tx2"/>
                </a:solidFill>
              </a:rPr>
              <a:t>». </a:t>
            </a:r>
            <a:r>
              <a:rPr lang="ru-RU" sz="1200" dirty="0" err="1" smtClean="0">
                <a:solidFill>
                  <a:schemeClr val="tx2"/>
                </a:solidFill>
              </a:rPr>
              <a:t>Серед</a:t>
            </a:r>
            <a:r>
              <a:rPr lang="ru-RU" sz="1200" dirty="0" smtClean="0">
                <a:solidFill>
                  <a:schemeClr val="tx2"/>
                </a:solidFill>
              </a:rPr>
              <a:t> </a:t>
            </a:r>
            <a:r>
              <a:rPr lang="ru-RU" sz="1200" dirty="0" err="1" smtClean="0">
                <a:solidFill>
                  <a:schemeClr val="tx2"/>
                </a:solidFill>
              </a:rPr>
              <a:t>іншого</a:t>
            </a:r>
            <a:r>
              <a:rPr lang="ru-RU" sz="1200" dirty="0" smtClean="0">
                <a:solidFill>
                  <a:schemeClr val="tx2"/>
                </a:solidFill>
              </a:rPr>
              <a:t> </a:t>
            </a:r>
            <a:r>
              <a:rPr lang="ru-RU" sz="1200" dirty="0" err="1" smtClean="0">
                <a:solidFill>
                  <a:schemeClr val="tx2"/>
                </a:solidFill>
              </a:rPr>
              <a:t>йому</a:t>
            </a:r>
            <a:endParaRPr lang="ru-RU" sz="1200" dirty="0" smtClean="0">
              <a:solidFill>
                <a:schemeClr val="tx2"/>
              </a:solidFill>
            </a:endParaRPr>
          </a:p>
          <a:p>
            <a:pPr marL="342900" lvl="0" indent="-3429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ru-RU" sz="1200" dirty="0" smtClean="0">
                <a:solidFill>
                  <a:schemeClr val="tx2"/>
                </a:solidFill>
              </a:rPr>
              <a:t>закидали </a:t>
            </a:r>
            <a:r>
              <a:rPr lang="ru-RU" sz="1200" dirty="0" err="1" smtClean="0">
                <a:solidFill>
                  <a:schemeClr val="tx2"/>
                </a:solidFill>
              </a:rPr>
              <a:t>спробу</a:t>
            </a:r>
            <a:r>
              <a:rPr lang="ru-RU" sz="1200" dirty="0" smtClean="0">
                <a:solidFill>
                  <a:schemeClr val="tx2"/>
                </a:solidFill>
              </a:rPr>
              <a:t> </a:t>
            </a:r>
            <a:r>
              <a:rPr lang="ru-RU" sz="1200" dirty="0" err="1" smtClean="0">
                <a:solidFill>
                  <a:schemeClr val="tx2"/>
                </a:solidFill>
              </a:rPr>
              <a:t>скинути</a:t>
            </a:r>
            <a:r>
              <a:rPr lang="ru-RU" sz="1200" dirty="0" smtClean="0">
                <a:solidFill>
                  <a:schemeClr val="tx2"/>
                </a:solidFill>
              </a:rPr>
              <a:t> </a:t>
            </a:r>
            <a:r>
              <a:rPr lang="ru-RU" sz="1200" dirty="0" err="1" smtClean="0">
                <a:solidFill>
                  <a:schemeClr val="tx2"/>
                </a:solidFill>
              </a:rPr>
              <a:t>Радянську</a:t>
            </a:r>
            <a:r>
              <a:rPr lang="ru-RU" sz="1200" dirty="0" smtClean="0">
                <a:solidFill>
                  <a:schemeClr val="tx2"/>
                </a:solidFill>
              </a:rPr>
              <a:t> </a:t>
            </a:r>
            <a:r>
              <a:rPr lang="ru-RU" sz="1200" dirty="0" err="1" smtClean="0">
                <a:solidFill>
                  <a:schemeClr val="tx2"/>
                </a:solidFill>
              </a:rPr>
              <a:t>владу</a:t>
            </a:r>
            <a:r>
              <a:rPr lang="ru-RU" sz="1200" dirty="0" smtClean="0">
                <a:solidFill>
                  <a:schemeClr val="tx2"/>
                </a:solidFill>
              </a:rPr>
              <a:t> в </a:t>
            </a:r>
            <a:r>
              <a:rPr lang="ru-RU" sz="1200" dirty="0" err="1" smtClean="0">
                <a:solidFill>
                  <a:schemeClr val="tx2"/>
                </a:solidFill>
              </a:rPr>
              <a:t>Укра</a:t>
            </a:r>
            <a:r>
              <a:rPr lang="vi-VN" sz="1200" dirty="0" smtClean="0">
                <a:solidFill>
                  <a:schemeClr val="tx2"/>
                </a:solidFill>
              </a:rPr>
              <a:t>ï</a:t>
            </a:r>
            <a:r>
              <a:rPr lang="ru-RU" sz="1200" dirty="0" err="1" smtClean="0">
                <a:solidFill>
                  <a:schemeClr val="tx2"/>
                </a:solidFill>
              </a:rPr>
              <a:t>ні</a:t>
            </a:r>
            <a:r>
              <a:rPr lang="ru-RU" sz="1200" dirty="0" smtClean="0">
                <a:solidFill>
                  <a:schemeClr val="tx2"/>
                </a:solidFill>
              </a:rPr>
              <a:t> </a:t>
            </a:r>
            <a:r>
              <a:rPr lang="ru-RU" sz="1200" dirty="0" smtClean="0">
                <a:solidFill>
                  <a:schemeClr val="tx2"/>
                </a:solidFill>
              </a:rPr>
              <a:t>за</a:t>
            </a:r>
          </a:p>
          <a:p>
            <a:pPr marL="342900" lvl="0" indent="-3429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ru-RU" sz="1200" dirty="0" err="1" smtClean="0">
                <a:solidFill>
                  <a:schemeClr val="tx2"/>
                </a:solidFill>
              </a:rPr>
              <a:t>допомогою</a:t>
            </a:r>
            <a:r>
              <a:rPr lang="ru-RU" sz="1200" dirty="0" smtClean="0">
                <a:solidFill>
                  <a:schemeClr val="tx2"/>
                </a:solidFill>
              </a:rPr>
              <a:t> </a:t>
            </a:r>
            <a:r>
              <a:rPr lang="ru-RU" sz="1200" dirty="0" err="1" smtClean="0">
                <a:solidFill>
                  <a:schemeClr val="tx2"/>
                </a:solidFill>
              </a:rPr>
              <a:t>німецьких</a:t>
            </a:r>
            <a:r>
              <a:rPr lang="ru-RU" sz="1200" dirty="0" smtClean="0">
                <a:solidFill>
                  <a:schemeClr val="tx2"/>
                </a:solidFill>
              </a:rPr>
              <a:t> </a:t>
            </a:r>
            <a:r>
              <a:rPr lang="ru-RU" sz="1200" dirty="0" err="1" smtClean="0">
                <a:solidFill>
                  <a:schemeClr val="tx2"/>
                </a:solidFill>
              </a:rPr>
              <a:t>фашистів</a:t>
            </a:r>
            <a:r>
              <a:rPr lang="ru-RU" sz="1200" dirty="0" smtClean="0">
                <a:solidFill>
                  <a:schemeClr val="tx2"/>
                </a:solidFill>
              </a:rPr>
              <a:t>. На </a:t>
            </a:r>
            <a:r>
              <a:rPr lang="ru-RU" sz="1200" dirty="0" err="1" smtClean="0">
                <a:solidFill>
                  <a:schemeClr val="tx2"/>
                </a:solidFill>
              </a:rPr>
              <a:t>допитах</a:t>
            </a:r>
            <a:r>
              <a:rPr lang="ru-RU" sz="1200" dirty="0" smtClean="0">
                <a:solidFill>
                  <a:schemeClr val="tx2"/>
                </a:solidFill>
              </a:rPr>
              <a:t> 4, 7 та 8 </a:t>
            </a:r>
            <a:r>
              <a:rPr lang="ru-RU" sz="1200" dirty="0" err="1" smtClean="0">
                <a:solidFill>
                  <a:schemeClr val="tx2"/>
                </a:solidFill>
              </a:rPr>
              <a:t>травня</a:t>
            </a:r>
            <a:endParaRPr lang="ru-RU" sz="1200" dirty="0" smtClean="0">
              <a:solidFill>
                <a:schemeClr val="tx2"/>
              </a:solidFill>
            </a:endParaRPr>
          </a:p>
          <a:p>
            <a:pPr marL="342900" lvl="0" indent="-3429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ru-RU" sz="1200" dirty="0" smtClean="0">
                <a:solidFill>
                  <a:schemeClr val="tx2"/>
                </a:solidFill>
              </a:rPr>
              <a:t>1937</a:t>
            </a:r>
            <a:r>
              <a:rPr lang="ru-RU" sz="1200" dirty="0" smtClean="0">
                <a:solidFill>
                  <a:schemeClr val="tx2"/>
                </a:solidFill>
              </a:rPr>
              <a:t>, «</a:t>
            </a:r>
            <a:r>
              <a:rPr lang="ru-RU" sz="1200" dirty="0" err="1" smtClean="0">
                <a:solidFill>
                  <a:schemeClr val="tx2"/>
                </a:solidFill>
              </a:rPr>
              <a:t>зізнався</a:t>
            </a:r>
            <a:r>
              <a:rPr lang="ru-RU" sz="1200" dirty="0" smtClean="0">
                <a:solidFill>
                  <a:schemeClr val="tx2"/>
                </a:solidFill>
              </a:rPr>
              <a:t>» у </a:t>
            </a:r>
            <a:r>
              <a:rPr lang="ru-RU" sz="1200" dirty="0" err="1" smtClean="0">
                <a:solidFill>
                  <a:schemeClr val="tx2"/>
                </a:solidFill>
              </a:rPr>
              <a:t>всіх</a:t>
            </a:r>
            <a:r>
              <a:rPr lang="ru-RU" sz="1200" dirty="0" smtClean="0">
                <a:solidFill>
                  <a:schemeClr val="tx2"/>
                </a:solidFill>
              </a:rPr>
              <a:t> </a:t>
            </a:r>
            <a:r>
              <a:rPr lang="ru-RU" sz="1200" dirty="0" err="1" smtClean="0">
                <a:solidFill>
                  <a:schemeClr val="tx2"/>
                </a:solidFill>
              </a:rPr>
              <a:t>звинуваченнях</a:t>
            </a:r>
            <a:r>
              <a:rPr lang="ru-RU" sz="1200" dirty="0" smtClean="0">
                <a:solidFill>
                  <a:schemeClr val="tx2"/>
                </a:solidFill>
              </a:rPr>
              <a:t>. 23 </a:t>
            </a:r>
            <a:r>
              <a:rPr lang="ru-RU" sz="1200" dirty="0" err="1" smtClean="0">
                <a:solidFill>
                  <a:schemeClr val="tx2"/>
                </a:solidFill>
              </a:rPr>
              <a:t>жовтня</a:t>
            </a:r>
            <a:r>
              <a:rPr lang="ru-RU" sz="1200" dirty="0" smtClean="0">
                <a:solidFill>
                  <a:schemeClr val="tx2"/>
                </a:solidFill>
              </a:rPr>
              <a:t> 1937 </a:t>
            </a:r>
            <a:r>
              <a:rPr lang="ru-RU" sz="1200" dirty="0" smtClean="0">
                <a:solidFill>
                  <a:schemeClr val="tx2"/>
                </a:solidFill>
              </a:rPr>
              <a:t>р.</a:t>
            </a:r>
          </a:p>
          <a:p>
            <a:pPr marL="342900" lvl="0" indent="-3429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ru-RU" sz="1200" dirty="0" err="1" smtClean="0">
                <a:solidFill>
                  <a:schemeClr val="tx2"/>
                </a:solidFill>
              </a:rPr>
              <a:t>військовою</a:t>
            </a:r>
            <a:r>
              <a:rPr lang="ru-RU" sz="1200" dirty="0" smtClean="0">
                <a:solidFill>
                  <a:schemeClr val="tx2"/>
                </a:solidFill>
              </a:rPr>
              <a:t> </a:t>
            </a:r>
            <a:r>
              <a:rPr lang="ru-RU" sz="1200" dirty="0" err="1" smtClean="0">
                <a:solidFill>
                  <a:schemeClr val="tx2"/>
                </a:solidFill>
              </a:rPr>
              <a:t>колегією</a:t>
            </a:r>
            <a:r>
              <a:rPr lang="ru-RU" sz="1200" dirty="0" smtClean="0">
                <a:solidFill>
                  <a:schemeClr val="tx2"/>
                </a:solidFill>
              </a:rPr>
              <a:t> Верховного Суду СРСР на </a:t>
            </a:r>
            <a:r>
              <a:rPr lang="ru-RU" sz="1200" dirty="0" err="1" smtClean="0">
                <a:solidFill>
                  <a:schemeClr val="tx2"/>
                </a:solidFill>
              </a:rPr>
              <a:t>закритому</a:t>
            </a:r>
            <a:endParaRPr lang="ru-RU" sz="1200" dirty="0" smtClean="0">
              <a:solidFill>
                <a:schemeClr val="tx2"/>
              </a:solidFill>
            </a:endParaRPr>
          </a:p>
          <a:p>
            <a:pPr marL="342900" lvl="0" indent="-3429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ru-RU" sz="1200" dirty="0" err="1" smtClean="0">
                <a:solidFill>
                  <a:schemeClr val="tx2"/>
                </a:solidFill>
              </a:rPr>
              <a:t>засіданні</a:t>
            </a:r>
            <a:r>
              <a:rPr lang="ru-RU" sz="1200" dirty="0" smtClean="0">
                <a:solidFill>
                  <a:schemeClr val="tx2"/>
                </a:solidFill>
              </a:rPr>
              <a:t> </a:t>
            </a:r>
            <a:r>
              <a:rPr lang="ru-RU" sz="1200" dirty="0" err="1" smtClean="0">
                <a:solidFill>
                  <a:schemeClr val="tx2"/>
                </a:solidFill>
              </a:rPr>
              <a:t>засуджений</a:t>
            </a:r>
            <a:r>
              <a:rPr lang="ru-RU" sz="1200" dirty="0" smtClean="0">
                <a:solidFill>
                  <a:schemeClr val="tx2"/>
                </a:solidFill>
              </a:rPr>
              <a:t> до </a:t>
            </a:r>
            <a:r>
              <a:rPr lang="ru-RU" sz="1200" dirty="0" err="1" smtClean="0">
                <a:solidFill>
                  <a:schemeClr val="tx2"/>
                </a:solidFill>
              </a:rPr>
              <a:t>розстрілу</a:t>
            </a:r>
            <a:r>
              <a:rPr lang="ru-RU" sz="1200" dirty="0" smtClean="0">
                <a:solidFill>
                  <a:schemeClr val="tx2"/>
                </a:solidFill>
              </a:rPr>
              <a:t>.</a:t>
            </a: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4099" name="Picture 3" descr="E:\Інна\421px-Семенко_М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29190" y="1500174"/>
            <a:ext cx="1792430" cy="255110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 smtClean="0"/>
              <a:t>Висновок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"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Розстріляне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Відродження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" - один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найстрашніших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періодів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українській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історії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коли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було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розстріляно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цвіт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української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понад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двісті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поетів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прозаїків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перекладачів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літературних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критиків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літературознавців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викладачів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театральних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діячів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як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сотні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тисяч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людей,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стали жертвами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злочинного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сталінського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режиму в 30-ті роки ХХ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століття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1937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рік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репресій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коли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було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знищено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найбільше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жертв.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Цьогоріч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75-та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річниця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того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кривавого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ювілею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То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був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період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масового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фізичного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духовного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знищення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коли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внутрішня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свобода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дарований Богом талант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були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непростимими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злочинами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Кривавої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імперії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Переслідувалось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навіть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найменше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вільнодумство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найкволіші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прояви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національного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духу.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Сьогоднішня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ситуація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українському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мистетстві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як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суспільстві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загалом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бажає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кращого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Духовна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деградація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наче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імпутування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національної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пам'яті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жаги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свободи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бажання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естетичної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поживи.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Збайдужіння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цинізм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паразитує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душі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народу. Тому пора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поставити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перед собою ЗНАК ПИТАННЯ: "бути,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не бути" нам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землі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освяченій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кров'ю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предків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Ми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повинні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будити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свідомість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суспільства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силою слова,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воно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було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спочатку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буде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завжди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та, головне,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воно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змушує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думати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130</TotalTime>
  <Words>1193</Words>
  <Application>Microsoft Office PowerPoint</Application>
  <PresentationFormat>Экран (4:3)</PresentationFormat>
  <Paragraphs>235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Трек</vt:lpstr>
      <vt:lpstr>Розстріляне відродження</vt:lpstr>
      <vt:lpstr>Історичні передумови</vt:lpstr>
      <vt:lpstr>ПРедставники</vt:lpstr>
      <vt:lpstr>Літературні об’єднання</vt:lpstr>
      <vt:lpstr>ПИсьменники</vt:lpstr>
      <vt:lpstr>ПИсьменники</vt:lpstr>
      <vt:lpstr>Поети</vt:lpstr>
      <vt:lpstr>Поети</vt:lpstr>
      <vt:lpstr>Висновок</vt:lpstr>
      <vt:lpstr>Презентацію виконала  Нижня Інна, учениця 10-В класу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17</cp:revision>
  <dcterms:created xsi:type="dcterms:W3CDTF">2013-04-15T05:01:07Z</dcterms:created>
  <dcterms:modified xsi:type="dcterms:W3CDTF">2013-04-16T05:39:50Z</dcterms:modified>
</cp:coreProperties>
</file>