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1"/>
  </p:sldMasterIdLst>
  <p:sldIdLst>
    <p:sldId id="256" r:id="rId2"/>
    <p:sldId id="257" r:id="rId3"/>
    <p:sldId id="258" r:id="rId4"/>
    <p:sldId id="260" r:id="rId5"/>
    <p:sldId id="259" r:id="rId6"/>
    <p:sldId id="262" r:id="rId7"/>
    <p:sldId id="261"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0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901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996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048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6503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910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306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303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0933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113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44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738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0513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01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0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546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4531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022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10/18/2014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4096412"/>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95268" y="226435"/>
            <a:ext cx="9001462" cy="1002001"/>
          </a:xfrm>
        </p:spPr>
        <p:txBody>
          <a:bodyPr>
            <a:noAutofit/>
          </a:bodyPr>
          <a:lstStyle/>
          <a:p>
            <a:r>
              <a:rPr lang="en-US" sz="7200" dirty="0">
                <a:effectLst/>
              </a:rPr>
              <a:t>USA  </a:t>
            </a:r>
            <a:r>
              <a:rPr lang="en-US" sz="7200" dirty="0" smtClean="0">
                <a:effectLst/>
              </a:rPr>
              <a:t>Etiquette</a:t>
            </a:r>
            <a:endParaRPr lang="uk-UA" sz="7200" dirty="0"/>
          </a:p>
        </p:txBody>
      </p:sp>
      <p:sp>
        <p:nvSpPr>
          <p:cNvPr id="4" name="AutoShape 2" descr="data:image/jpeg;base64,/9j/4AAQSkZJRgABAQAAAQABAAD/2wCEAAkGBxQQEhQUEhQUFhUUFBQUFRUUFBQQFBUUFBQWFhQUFBQYHCggGBolHRQUITEhJSkrLi4uFx8zODMsNygtLisBCgoKDg0OGxAQGiwkHCQsLCwsLCwsLCwsLCwsLCwsLCwsLCwsLCwsLCwsLCwsLCwsLCwsLCwsLCwsLCwsLCwsLP/AABEIALcBFAMBIgACEQEDEQH/xAAcAAACAgMBAQAAAAAAAAAAAAAEBQIDAAEGBwj/xABCEAABBAEBBAYIAwQJBQEAAAABAAIDEQQhBRIxQQYiUWFxgQcTFDKRobHBctHwFUJS4SNTYnOSorKz8TM1Q2OCJP/EABoBAAIDAQEAAAAAAAAAAAAAAAIDAAEEBQb/xAAuEQADAAIBAwIFAgYDAAAAAAAAAQIDESEEEjETQQUiMlFxI2FCQ4GhscEUMzT/2gAMAwEAAhEDEQA/APF4mopkarhai2NWe6HJEQxZ6rUaIhjVfCy0l3oPRQ2PuPwVrIu5HMgPP5IhkCRWUNSLzGa4KqWCz8E8Zj3yVWRjpazchdonZjK5mN3JlHjK9uOpWYikUezKQxk3bjqbcfuQPMX2igYyujx9FZk58EZLXPAI4gWa8aRmBLHKP6N7XVxriPEcVdO0ttPRXy70AHH7lsQBOvZ1v2ZJ9YvQjdjgqLsMfoJ6cdS9nU9cnaI48Su1bdBonL4FWMdWsrZNCh+NYVRx6/4TkwVyUHQ9yJZSdomfBQKD9nXQyQaVSGGMmTmK7RW3HWnY9px7Poq/ZkSyk7RG/HVToE+fiql+PSZOYFwInwqt0ScSQIeSFOnKA4FTo1U9iYyRKh7E6bAcgJCgQiXsVJCamLaK1ilSxFsrQ0x2o6ONC47VdNEXAa14WsVcs0Ix87W8Tfgtx7RaODT8luDAHPU80TJs5gaXURQJ48+SFvH4C1RZBtNnMOHzRke02djj5JFFGi4YiONpd44LTYzftQX1R/iB18wqWbQJPWNNvkLPgNEKwWaTPHyGxEbzA6+fMeF6JTmZ8IJbZVHkF7iG3/Z0q+5TmD29Z7hfNgcWnw04JpnbTY1nU95zbFV1b5HvS7BmeLob1jmC8DvA4WgVNretF6CsHFEo1ZIzvLnOHiCgdusdCCI3vsNJr8tF1ey5PWN1BBaADYr4K7J2dHIP6RoIridNOeqzT1Hbk5XATng8TKc9Enf/AKGt3t3ea4b3lf2SvMa0SPDLLA5waTx3bNfJdP0B2G6XIbI9jhGxpeCQ5oc7g3dPA0dfJd/PSWJt/YwxvuWjuMbHG7o7e7ybtTbjo+WPdF7pPc0alCY8x3nNeKrUGqbXYT2heYe3ydApm3Y9XEDsHM+AS9+0m0DuuomrqlvJgis0534iL8RSzKkY/d3W2QKt2nDuGidMyTQs6SbXbHju3CQ9xDWnhXM6+Frz8zOJvedfbZv4ro+mMLgGH9yzpXPx8Fy67nRY5nFx7mLM33HcdGtsudC4PtzmEAE82kcz5IzJ2uQBTR5nUeIS7o7g7mPvni873lwCtMRJP6Cw5ZxvLWkPjfaiM+15OHVB/CqIdrycw0+VfRVSMN+Sq9WBxKaojXgptjD9sOr3G+NlZ+2qGrAT3GggnRUqt1RY4fsTuYX+3DzYPIkKDtsD+rP+L+SDdGt44aHAvst5gcSj9OPsV3MIdtZn8LvkqXbTYeTvl+aZwQ40h6rSKIOt8b0B1Kr2ps5xIcxrTV9UirJ596FPHvTWi/m15F5mDuAOvcq5Y01bEABTd3S64UhJmIla3wU5FUjUO9qYStQkjVpmhTQKQsU3BYm7F6G0TgOSKi14oMIyE6LFZoQwxogo7TnDRuDiRqewfmrcUWobTwiS1w4nSuWgJWaWu/kY/AJBHf5oyKDx5oTFJH/CZQNc4igSewAlXkeiSgfGjIdw+KMzXMOhA0A3SBumzxNAcO4q1mBMbcGOrUcE32XsbfDXyGwaIaPuVnvNM/Mw1PsJcTYsktV1WH94j6BdRsvZXqb65INcQOSZiJXMYsGTqqvj2DU6BYcNrSSBRPHvXAekzazg9uOxxDQ3ekANbxdq0HuA1rvXp7WBeKekH/uGR+Jv+21bfhcK8269kI6htSc8vdOiOUzIw4XRjdAbuFo4NczQj7+a8LXoPoh2uGTOxnmhN1mdnrGg2PNo+QXW67D6mPjyjNirVHpOafVRlx1qtOC583kuAYwjtt1gdh7l122SGMogOJ4NNHzIXJxzyMFNpvg0A+ZXBrSejfHK2ZkbAI57xFEgaaa8CeaEfs0tFiyCa4bpDhyPYj4s9zSS+3giqs180cdpRllbvZ1TQAHceBVd9BaZz2VsuAxOGUD1TvVRNUL/AHeNgrynaDozI8xAiMuO4HakN5WvTvSD0lbExrImf0koNucB1GDTTtJs+C8qJXa+HRSjur38GLqKTehrh9IJoo/VgtLeW82yB2A9i6DY+0BkM92pGkh9HRwPukDkuKTvolJUxHIsPyIKf1GGextLnyDit9yWzopoUuymA8OFn5J5NHvNNFKzDw05+K5+OjVSKWxWD3LQi+iIa3U+K1Q70zuB0DPYOxQOFIRbWEjhdXw1NK6QVwVuNnOiIIstvVtkA/q0Sp64BaLOj2z7uUkVTm7vw4owEh5jIGgtup3i34Vp4o9mO129NEadIzS/dsdoHNDM2bTxI5znPquNAXxACzVkVNtv+n7jVOlwBzNpL52pvktS2cI8bBpCyVqCkamErUFKFthiaBHNWKTgtp+xYfC0nkEfAwhU4w4fmmDYi7QfNYslD5QTghMXQ77a7wQeNEcCh8PGpNsaPuXPyXp7Q5I5zacPq5KHB3Wqqq+S6PYBayDescXFx8OX8kccVkgp7QR3hVybCjIG71Td6kuCXfUTcqaLU6YbiT+tYHMFg2OtbbHb4LWLI2Ju64FgZzJttdzvzVey5HNe9j3CmAbooN07QexGzZkTDTiLPWoC9P4j8FlpcuUuAwiAhwsGweYREbEHj7QicAQ9upoDgb7Ewas7TT5LNtavGfSdHu58neyM/wCQD7L2sDuXkvpgx93KieP34a82uI+4XV+E1rNr7ozdQvlOCTnoe0nNx64iQO/wdb7JOidm5z8eRssZpzDYsWNQQQR2USvRWm5aXkxT5Pc58jeJJsk8ylkT7u+3iuc2T6QmOAbkMLTzewbzSfw8Rp4ox3STFaLMrSDZAALj5gcF5l9HmhtOX/k6U5Ya4Y3esbHoUof0oxRr60HnQDj9kv2x01hDXNgDnucCA4jcDSRx14oo6TNT12sussJeTmOl+cJsh1e7H1B3kHrH4/RI1slaXpIhRKlexzKe3sxO+hte2QtLd8Pdubt7vvCrv5pInnQlhdn4wH9c0+QNk/AFDm/66/DLn6kewZXR+JzSGAgjhrYvldrhNqYD4NHCjW9V3QXqpXI9Otlesj9a33ox1h2s5/D815fpc7VqafDOlS4OU2bjumcGsGp17h3nuV+09kyY564tp/eHu32LrOh+O1uOxwADnDrHiSP3b7NNaTPNxGzMLHi2kgkWRwNjgmZOs7cutcIpRtHmHqiSANSSAB2k8Exg6NPeXBz2t3Duuq3G6vwRu0+jxBkdFqGPrcHEAtDtD3WmWwJZXw3KDxG4Txc39c1oydQ1HdDBU88lMMHqhuAjdAAYP3qA1J7dfqoTBb2pH1xIPeja6xqRuu++ir9bvNB4Xy40s/n5g/2F85S+cplOlmQFrxgUAShBTBHSoLIW3GIoCcVi09YtWhQdAS3VP9mSWVzTXJrstxLgO8LJmnaHQzrIkdC1LIHJhA5cfIjQhjCEU1oPFCQuRcZWOg0SyI4w0ueG0wb1u5VrxXn7sprpHFo6pcd02QavTRdzteB0kEjWgEkcDz1XAY2MQaJoDu1+C3dEl2ttgXvYUzIB3RrxT7F6RPiAF7wHJwN12by5rGw37wqhfA+fDuR2TjPZduboOQ+HzT8kRXDIm9Ho+Nkh7Q4cCAe8WOB715f6YsgOnhZzZEST+N2g/wAvzR+wstzJNJHDQ94rvHNc/wCkt7nzxvcQd6KgQK91x5earoMHp9T59mLzveM49bWLF6EwHV43o9zXvha2MFs7Q5sodcQBbvddwFtNdoU9sejzNgOkfrR2wkvo9hBAK9h6A5Jfs7GNj/pAE97SRXyTOQneNLi5viV461pcPRqjAmjwR3QLOGrotwXXWe0fQpjh+jxxr1swBPJjd6vM19F7Jm4glZR4jVp7DX0XMM0Pes9/FMzXGkNjp49zxrpBgNx8iSJpJDCBbqs9UE8O8lLk56XuvNyP7w/IBJl38TbhN+dIxVxTMXe+iPZu/kSTEaRM3R+N/Z/8h3xXBhexeiWvYnUNfXP3j29VtWsnxLI46ate/AzBO7R2cg0QUgvz7UY/UFCPC8js6RVDjMYS5oouABrhTRQocBopvCkDooPkRbbe2Xo5XOzZI8hjTute4gOrRk0V8geEg7L5q/bu2W4zetZc4Hdb21XwGoRe3MBuSzdOjgbY8cWu7Up2hD6xrWTwvfuUN9rgbNUXUDYvsXSxuMna2vHlCntbF+xdpOmZI6Z12+gK6tVdD8lfG1jBus0Bt+t8zrxUZtnxhsbGFzQxxcLDiST2jn5qcpDwdSRwqqB+IWinLe1wikmgWZyXZDkPtXEfHumJzzWlcaH3Q0WRJwkFEiwTpfca5rVGLjaYqq50ycrkFO5ESHtQkyfCFNgz1pactrSLCYdU22caeP1ySiIpliuArxWbKtobB00KPhSjEktMonrk5JNKGkJKMjcUsici43rHchoZxpVtPZLiS+MAg6lvO+ddqPgejGPSptw9oI46OcXroeGo10+6o2hLx+H3UtsTtjmkutHk+G8bSnPzmECjxOoGi6mOHTT0KqtIY7KeC6hXBW9Kui/tOM/JDnB8DHUygWua07zte2r+Co6H4YyJSXOcAwXpxNmqtdh0hcIMHIDeDYXgXzLhWvmUN5Xi6iVPna/uU0qxvZ4Iuj6FdGhtCVzHSFgYGuNN3iQTRA7CucK730QOqeb+6H+pdzrMlY8NVPlIwYpVWkz0/YGz24WO2CNznNbdF1b3WcSeHimAkshCSS6aqoSa0vG1kq26rydRSkuBnkzbjHOHENJHiAuQEut6Lpw+/uuIzJRBJIHHQPNWb0PD5J+H5+CLg8y6TX7VPeh9YePelaadJX72VKe132FJWvYYvoX4Ryr+pluLjule1jBbnkNaOFk6Bew+jXY+RiRTR5EZZbw5urXX1aNUT2D4ryno+/dyYCeU0f8AqC+jC9cn4xncwseuH/o0dNO33fYGeKsIIvolX5cupQEsmq87Mm8tjk4qqR6rDqCqLr4lNUlmpHqhzla+ly/S/aT4gxkZLd4Elw40KFA8lpwYvUrtQF12rYx2zmtgbvOPHQAUST3BcfmdIJHihTdeI1NchqlsspcbcST3m/qqXFdrB0swueWZLyt+Buzaw9U4Oc4yUdTrZOgoqWPNvxtJ41R58NEiJRmyZDbhyr58k68SUtoBW2wmdAyI7IcgJXKsZKBnhbWnFYtIsKjejIXpVHIi4ZEm4DlnRY8qYY0q52HIR0eVSwXiHzR0sUyKbMFzUOaios/tWSsDGqkdPBLpaJZlLm27QbwulNmR3rPWD7h7E/TF4E7tKsNcT294STFiMrwAHEWAS0XV8z8066Xjea14Atpou51yB7lro+8CIHUWTxrXwrkurjrtwJr8GZzu9HU7CxW4se402Sd5xOlmgOHIaIfp5tGsCUc3FjfIvBP0UI8vRc908zrhYz+N9nwaP5hYsGJ31E1X32NytLG9HCLu/ROalnP9hv8AqXCLufRkN317/wADfPUrtdf/AOejDgX6iPSXS6Koy1SAfkUoy5FjQ+K8ssZ1BqybmkvSPZRyiHNc1lt3XWCd6vdI+a2cwcFf7TbfNMhVjrukppPhnkfSTEMOTJGSCW7uo0u2NP3SxO+mpvMlP4P9tqD2Xs0ztmcP/FEZPGnAV8N74L1eOv05qvsjlWvmaQNhPDZGOdwD2k+AcCV9BPn3qo8dfJfO69o2Dnesihd/6m/EAArl/GMXdM1+TT0j5aHOTLql809FUZ2XRNfq0DNljTVcjHiZtbGT5tFQ2fVBPyweaG9p1TZxA9w2lmSLa2zBO8Oe8gBtAAAeJs8UU6dUSTp2JVD2ga0/IFHsmFn7m8e1xJ+XBKdr7NA1iBux1RwHaU3myEDkPDgQeHjS24rtPbYmlOtCOPZzyesN0d/HyCODQwU3QfrVWPlCDnk7D91p7nfkVpIjM5AufatefM96oe5PmdC6ZAlYoErE3QOzbCr2PQgKmHqOSkxjHNSsbOl7XqQelOA1Q1jyaRTJ+9JGyKz1yTWINWOn5Go1V8efpx1SASqQlQPCglZ0H7QJsHgeSqilDfdFd1mvglMcytZOEHpaL7x7Hk2FzvSzI3nsH8LT8z/JFDLA4FJtsTb7x3ABM6bFrJsHLe50ArtOimR6mAf23Fx18h9Fxa6PDfusaOwAfLin9XPdHaLwvVbOsn2hR1KjLndi5eTKPNa9rK5y6Y1eqdKc8Dx+6xm0OHjquadlWte1K/8AjIr1QPpU/eyHHtDfpX2TroE0Bk5PB1MPhRv6rm9rP3n33BM9g5JjjNc3E/IBbssv0O1fsZ4f6mxJlQ+re5n8LiPgV3fQnPrG3Txa9w8jqPqVxu2nb0pd/FR8+CN2BlljXAfxA/JTqY9XDp/sTFXbZ1efm9Y66diFlydAl0+Tob7UK7KWKMHBoeQc+2aKDcvUJT7StNmso/RQPeOX5ipdlpc6dVunVrCU7DZMlDyTIR0yrdImzjBdFr5lQ+RRc5VOcnKRbZJzlS4rZeq3FNSBbNFbUCVpHoDZgWwtBSAUISWwtUpAISyTVaFABTCBhokFIKIU2oSzYW6WAKQahLIoDLPWKY0lc3vHxTMXkCyLRqnIvkUmaLTHBx3NNnsV5UtFQXOtaVj1FI2NIrSjLKG8UPJmfwjzRqWwXSRXmHreSLxid0JaSmuGzqD9c0zJxIMcsEzhqCpbP5+SzaHIc+KzZvE+Cn8sn8QW4muKrRL26KghJljGiAUmrAFJoVsoiVAq1wUSFERlRKiVYQoFGiipyrKuIVRCNAsgVAqZUXI0AyKxYsVlGwphRCmFTLRJqmFEKQQMNEwphRaFKkDLNhSC0FIISycYVzGqtiuY9LoJGyxIXjUroUmzGdd3imYa5YORAwR2HlOJDTr9VXhxguAItNI8doNgAI8lpcNAxL8lbmrA1Wuas3Vn2N0Dy44dxQs2DXu/BMS1YWo5yNAuUxFSbRzCOJt8xoEDkQ7riE0jwRLGyyRQ5JmSp0t+AZT50JZpC42UXslvWPh91LaOB6oitQRzRGxYfePgFd2nj2ipl93ITINEMQjZQhnBZpY5ohurGBTpR3dUWwTHBVuCuIUHBWmQocFAq0hVuRoErcq3KwqtyYimQKgVMqBRoAisWLERRsKYUAphCy0TCmFFqm0IGEibVcGqoK9pS6YSNbq2AtuU2N0Q7CNNCm1RC2ELLCYylWZ77vFM2BB5bOspjemSvAPjt6w8U1DUBENQU0JUyvkkI1KxRDVa9aek7DKZAsAU3BY1XsoWZjOufL6Jxsn3PApbkN65THZXB3iEeV/IVH1A23W2W+BW9jMprvFa2kbce7REbLb1T4qm9YtE/iIZHFUkK7I4ql50VT4LZAlRUiFEBGgSRUCpOVblaIRcqXq1yrcjQDKSq3KxyqKagWaKiVsqJRoEisWLSIEkFILaxUyy1ikCsWJbDLWlWArFiWw0SJVjSsWIGWSDVgKxYhLLWuQ+SNQsWKT5I/BWAmMGoHgtLFMngklritPKxYkhkSdFjVpYrICS+8fFG4BonwWLEd/SCvILJraNwPc81ixDf0kXkoyDqqXrFiKS2YCo3qsWIkCbKgVixREKnKpxWLE1AspcqysWJqAZAqJWLEYLIrFixW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2" name="Picture 8" descr="http://www.ukraine.doingbusinessguide.co.uk/media/5173/world_business_guide_399x2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502" y="1514764"/>
            <a:ext cx="7010995" cy="46564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39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268" y="120073"/>
            <a:ext cx="10353761" cy="1326321"/>
          </a:xfrm>
        </p:spPr>
        <p:txBody>
          <a:bodyPr/>
          <a:lstStyle/>
          <a:p>
            <a:r>
              <a:rPr lang="en-US" b="0" dirty="0">
                <a:effectLst/>
              </a:rPr>
              <a:t>Business Etiquette and </a:t>
            </a:r>
            <a:r>
              <a:rPr lang="en-US" b="0" dirty="0" smtClean="0">
                <a:effectLst/>
              </a:rPr>
              <a:t>Protocol</a:t>
            </a:r>
            <a:endParaRPr lang="uk-UA" dirty="0"/>
          </a:p>
        </p:txBody>
      </p:sp>
      <p:pic>
        <p:nvPicPr>
          <p:cNvPr id="2050" name="Picture 2" descr="http://knowhow4u.ca/wp-content/uploads/2013/10/business_dresscode_ca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68" y="1865745"/>
            <a:ext cx="5360798" cy="4073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l8697Ld65Qk/UAJhcry8k1I/AAAAAAAACZ4/YtpPP-69s2U/s1600/dress+trash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823" y="1865745"/>
            <a:ext cx="4036206" cy="40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238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619" y="683492"/>
            <a:ext cx="11739418" cy="5386090"/>
          </a:xfrm>
          <a:prstGeom prst="rect">
            <a:avLst/>
          </a:prstGeom>
        </p:spPr>
        <p:txBody>
          <a:bodyPr wrap="square">
            <a:spAutoFit/>
          </a:bodyPr>
          <a:lstStyle/>
          <a:p>
            <a:pPr fontAlgn="base"/>
            <a:r>
              <a:rPr lang="en-US" sz="2000" b="1" dirty="0">
                <a:solidFill>
                  <a:schemeClr val="accent1">
                    <a:lumMod val="60000"/>
                    <a:lumOff val="40000"/>
                  </a:schemeClr>
                </a:solidFill>
                <a:latin typeface="Helvetica Neue"/>
              </a:rPr>
              <a:t>Business Dress</a:t>
            </a:r>
            <a:r>
              <a:rPr lang="en-US" dirty="0">
                <a:solidFill>
                  <a:schemeClr val="accent1">
                    <a:lumMod val="60000"/>
                    <a:lumOff val="40000"/>
                  </a:schemeClr>
                </a:solidFill>
              </a:rPr>
              <a:t/>
            </a:r>
            <a:br>
              <a:rPr lang="en-US" dirty="0">
                <a:solidFill>
                  <a:schemeClr val="accent1">
                    <a:lumMod val="60000"/>
                    <a:lumOff val="40000"/>
                  </a:schemeClr>
                </a:solidFill>
              </a:rPr>
            </a:br>
            <a:r>
              <a:rPr lang="en-US" dirty="0">
                <a:solidFill>
                  <a:schemeClr val="accent1">
                    <a:lumMod val="60000"/>
                    <a:lumOff val="40000"/>
                  </a:schemeClr>
                </a:solidFill>
              </a:rPr>
              <a:t/>
            </a:r>
            <a:br>
              <a:rPr lang="en-US" dirty="0">
                <a:solidFill>
                  <a:schemeClr val="accent1">
                    <a:lumMod val="60000"/>
                    <a:lumOff val="40000"/>
                  </a:schemeClr>
                </a:solidFill>
              </a:rPr>
            </a:br>
            <a:r>
              <a:rPr lang="en-US" sz="2800" dirty="0">
                <a:latin typeface="inherit"/>
              </a:rPr>
              <a:t>What is considered appropriate business attire varies by geographic region, day of the week and industry.</a:t>
            </a:r>
          </a:p>
          <a:p>
            <a:pPr fontAlgn="base">
              <a:buFont typeface="Arial" panose="020B0604020202020204" pitchFamily="34" charset="0"/>
              <a:buChar char="•"/>
            </a:pPr>
            <a:r>
              <a:rPr lang="en-US" sz="2800" dirty="0">
                <a:latin typeface="inherit"/>
              </a:rPr>
              <a:t>In general, people in the East dress more formally, while people in the West are known for being a bit more casual.</a:t>
            </a:r>
          </a:p>
          <a:p>
            <a:pPr fontAlgn="base">
              <a:buFont typeface="Arial" panose="020B0604020202020204" pitchFamily="34" charset="0"/>
              <a:buChar char="•"/>
            </a:pPr>
            <a:r>
              <a:rPr lang="en-US" sz="2800" dirty="0">
                <a:latin typeface="inherit"/>
              </a:rPr>
              <a:t>Executives usually dress formally regardless of which part of the country they are in.</a:t>
            </a:r>
          </a:p>
          <a:p>
            <a:pPr fontAlgn="base">
              <a:buFont typeface="Arial" panose="020B0604020202020204" pitchFamily="34" charset="0"/>
              <a:buChar char="•"/>
            </a:pPr>
            <a:r>
              <a:rPr lang="en-US" sz="2800" dirty="0">
                <a:latin typeface="inherit"/>
              </a:rPr>
              <a:t>Casual Friday is common in many companies. High technology companies often wear casual clothes every day.</a:t>
            </a:r>
          </a:p>
          <a:p>
            <a:pPr fontAlgn="base">
              <a:buFont typeface="Arial" panose="020B0604020202020204" pitchFamily="34" charset="0"/>
              <a:buChar char="•"/>
            </a:pPr>
            <a:r>
              <a:rPr lang="en-US" sz="2800" dirty="0">
                <a:latin typeface="inherit"/>
              </a:rPr>
              <a:t>For an initial meeting, dressing conservatively is always in good taste. Women can wear business suits, dresses or pantsuits. Men should wear a business suit unless you know the firm to be quite casual.</a:t>
            </a:r>
            <a:endParaRPr lang="en-US" sz="2800" b="0" i="0" dirty="0">
              <a:effectLst/>
              <a:latin typeface="inherit"/>
            </a:endParaRPr>
          </a:p>
        </p:txBody>
      </p:sp>
    </p:spTree>
    <p:extLst>
      <p:ext uri="{BB962C8B-B14F-4D97-AF65-F5344CB8AC3E}">
        <p14:creationId xmlns:p14="http://schemas.microsoft.com/office/powerpoint/2010/main" val="3635553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communitywestfoundation.org/Portals/211014/images/men%20exchanging%20business%20ca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 y="0"/>
            <a:ext cx="6570519" cy="43803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mallbusiness.chron.com/DM-Resize/photos.demandstudios.com/getty/article/41/48/97541948.jpg?w=650&amp;h=406&amp;keep_ratio=1&amp;web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648" y="2639099"/>
            <a:ext cx="6328352" cy="421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3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1820" y="618837"/>
            <a:ext cx="11028217" cy="5478423"/>
          </a:xfrm>
          <a:prstGeom prst="rect">
            <a:avLst/>
          </a:prstGeom>
        </p:spPr>
        <p:txBody>
          <a:bodyPr wrap="square">
            <a:spAutoFit/>
          </a:bodyPr>
          <a:lstStyle/>
          <a:p>
            <a:pPr fontAlgn="base"/>
            <a:r>
              <a:rPr lang="en-US" sz="2000" b="1" dirty="0">
                <a:solidFill>
                  <a:schemeClr val="accent1">
                    <a:lumMod val="60000"/>
                    <a:lumOff val="40000"/>
                  </a:schemeClr>
                </a:solidFill>
                <a:latin typeface="Helvetica Neue"/>
              </a:rPr>
              <a:t>Greetings</a:t>
            </a:r>
            <a:r>
              <a:rPr lang="en-US" dirty="0"/>
              <a:t/>
            </a:r>
            <a:br>
              <a:rPr lang="en-US" dirty="0"/>
            </a:br>
            <a:r>
              <a:rPr lang="en-US" dirty="0"/>
              <a:t/>
            </a:r>
            <a:br>
              <a:rPr lang="en-US" dirty="0"/>
            </a:br>
            <a:r>
              <a:rPr lang="en-US" sz="2400" dirty="0">
                <a:solidFill>
                  <a:schemeClr val="tx1">
                    <a:lumMod val="95000"/>
                  </a:schemeClr>
                </a:solidFill>
                <a:latin typeface="inherit"/>
              </a:rPr>
              <a:t>The hand shake is the common greeting.</a:t>
            </a:r>
          </a:p>
          <a:p>
            <a:pPr fontAlgn="base">
              <a:buFont typeface="Arial" panose="020B0604020202020204" pitchFamily="34" charset="0"/>
              <a:buChar char="•"/>
            </a:pPr>
            <a:r>
              <a:rPr lang="en-US" sz="2400" dirty="0">
                <a:solidFill>
                  <a:schemeClr val="tx1">
                    <a:lumMod val="95000"/>
                  </a:schemeClr>
                </a:solidFill>
                <a:latin typeface="inherit"/>
              </a:rPr>
              <a:t>Handshakes are firm, brief and confident.</a:t>
            </a:r>
          </a:p>
          <a:p>
            <a:pPr fontAlgn="base">
              <a:buFont typeface="Arial" panose="020B0604020202020204" pitchFamily="34" charset="0"/>
              <a:buChar char="•"/>
            </a:pPr>
            <a:r>
              <a:rPr lang="en-US" sz="2400" dirty="0">
                <a:solidFill>
                  <a:schemeClr val="tx1">
                    <a:lumMod val="95000"/>
                  </a:schemeClr>
                </a:solidFill>
                <a:latin typeface="inherit"/>
              </a:rPr>
              <a:t>Maintain eye contact during the greeting.</a:t>
            </a:r>
          </a:p>
          <a:p>
            <a:pPr fontAlgn="base">
              <a:buFont typeface="Arial" panose="020B0604020202020204" pitchFamily="34" charset="0"/>
              <a:buChar char="•"/>
            </a:pPr>
            <a:r>
              <a:rPr lang="en-US" sz="2400" dirty="0">
                <a:solidFill>
                  <a:schemeClr val="tx1">
                    <a:lumMod val="95000"/>
                  </a:schemeClr>
                </a:solidFill>
                <a:latin typeface="inherit"/>
              </a:rPr>
              <a:t>In most situations, you can begin calling people by their first names.</a:t>
            </a:r>
          </a:p>
          <a:p>
            <a:pPr fontAlgn="base">
              <a:buFont typeface="Arial" panose="020B0604020202020204" pitchFamily="34" charset="0"/>
              <a:buChar char="•"/>
            </a:pPr>
            <a:r>
              <a:rPr lang="en-US" sz="2400" dirty="0">
                <a:solidFill>
                  <a:schemeClr val="tx1">
                    <a:lumMod val="95000"/>
                  </a:schemeClr>
                </a:solidFill>
                <a:latin typeface="inherit"/>
              </a:rPr>
              <a:t>Most people will insist that you call them by their nickname, if they have one.</a:t>
            </a:r>
          </a:p>
          <a:p>
            <a:pPr fontAlgn="base">
              <a:buFont typeface="Arial" panose="020B0604020202020204" pitchFamily="34" charset="0"/>
              <a:buChar char="•"/>
            </a:pPr>
            <a:r>
              <a:rPr lang="en-US" sz="2400" dirty="0">
                <a:solidFill>
                  <a:schemeClr val="tx1">
                    <a:lumMod val="95000"/>
                  </a:schemeClr>
                </a:solidFill>
                <a:latin typeface="inherit"/>
              </a:rPr>
              <a:t>In formal circumstances, you may want to use titles and surnames as a courtesy until you are invited to move to a first name basis, which will happen quickly.</a:t>
            </a:r>
          </a:p>
          <a:p>
            <a:pPr fontAlgn="base">
              <a:buFont typeface="Arial" panose="020B0604020202020204" pitchFamily="34" charset="0"/>
              <a:buChar char="•"/>
            </a:pPr>
            <a:r>
              <a:rPr lang="en-US" sz="2400" dirty="0">
                <a:solidFill>
                  <a:schemeClr val="tx1">
                    <a:lumMod val="95000"/>
                  </a:schemeClr>
                </a:solidFill>
                <a:latin typeface="inherit"/>
              </a:rPr>
              <a:t>Business cards are exchanged without formal ritual.</a:t>
            </a:r>
          </a:p>
          <a:p>
            <a:pPr fontAlgn="base">
              <a:buFont typeface="Arial" panose="020B0604020202020204" pitchFamily="34" charset="0"/>
              <a:buChar char="•"/>
            </a:pPr>
            <a:r>
              <a:rPr lang="en-US" sz="2400" dirty="0">
                <a:solidFill>
                  <a:schemeClr val="tx1">
                    <a:lumMod val="95000"/>
                  </a:schemeClr>
                </a:solidFill>
                <a:latin typeface="inherit"/>
              </a:rPr>
              <a:t>It is quite common for the recipient to put your card in their wallet, which may then go in the back pocket of their trousers. This is not an insult.</a:t>
            </a:r>
          </a:p>
          <a:p>
            <a:r>
              <a:rPr lang="en-US" sz="2400" b="1" dirty="0">
                <a:solidFill>
                  <a:srgbClr val="767676"/>
                </a:solidFill>
                <a:latin typeface="Helvetica Neue"/>
              </a:rPr>
              <a:t/>
            </a:r>
            <a:br>
              <a:rPr lang="en-US" sz="2400" b="1" dirty="0">
                <a:solidFill>
                  <a:srgbClr val="767676"/>
                </a:solidFill>
                <a:latin typeface="Helvetica Neue"/>
              </a:rPr>
            </a:br>
            <a:endParaRPr lang="uk-UA" sz="2400" dirty="0"/>
          </a:p>
        </p:txBody>
      </p:sp>
    </p:spTree>
    <p:extLst>
      <p:ext uri="{BB962C8B-B14F-4D97-AF65-F5344CB8AC3E}">
        <p14:creationId xmlns:p14="http://schemas.microsoft.com/office/powerpoint/2010/main" val="1707678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rikailanuagetraining.files.wordpress.com/2014/09/learn-business-english-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3" y="0"/>
            <a:ext cx="12179447" cy="5417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4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9455" y="845826"/>
            <a:ext cx="11665527" cy="5509200"/>
          </a:xfrm>
          <a:prstGeom prst="rect">
            <a:avLst/>
          </a:prstGeom>
        </p:spPr>
        <p:txBody>
          <a:bodyPr wrap="square">
            <a:spAutoFit/>
          </a:bodyPr>
          <a:lstStyle/>
          <a:p>
            <a:r>
              <a:rPr lang="en-US" sz="3200" dirty="0">
                <a:latin typeface="Helvetica Neue"/>
              </a:rPr>
              <a:t>Americans are direct. They value logic and linear thinking and expect people to speak clearly and in a straightforward manner. To them if you don’t “tell it how it is” you simply waste time, and time is money. If you are from a culture that is more subtle in communication style, try not to be insulted by the directness. Try to get to your point more quickly and don’t be afraid to be more direct and honest than you are used to. Americans will use the telephone to conduct business that would require a face-to-face meeting in most other countries. They do not insist upon seeing or getting to know the people with whom they do business.</a:t>
            </a:r>
            <a:endParaRPr lang="uk-UA" sz="3200" dirty="0"/>
          </a:p>
        </p:txBody>
      </p:sp>
      <p:sp>
        <p:nvSpPr>
          <p:cNvPr id="5" name="Прямоугольник 4"/>
          <p:cNvSpPr/>
          <p:nvPr/>
        </p:nvSpPr>
        <p:spPr>
          <a:xfrm>
            <a:off x="369455" y="445716"/>
            <a:ext cx="2948243" cy="400110"/>
          </a:xfrm>
          <a:prstGeom prst="rect">
            <a:avLst/>
          </a:prstGeom>
        </p:spPr>
        <p:txBody>
          <a:bodyPr wrap="none">
            <a:spAutoFit/>
          </a:bodyPr>
          <a:lstStyle/>
          <a:p>
            <a:r>
              <a:rPr lang="en-US" sz="2000" b="1" dirty="0">
                <a:solidFill>
                  <a:schemeClr val="tx2">
                    <a:lumMod val="60000"/>
                    <a:lumOff val="40000"/>
                  </a:schemeClr>
                </a:solidFill>
                <a:latin typeface="Helvetica Neue"/>
              </a:rPr>
              <a:t>Communication Styles</a:t>
            </a:r>
            <a:endParaRPr lang="uk-UA" sz="2000" dirty="0">
              <a:solidFill>
                <a:schemeClr val="tx2">
                  <a:lumMod val="60000"/>
                  <a:lumOff val="40000"/>
                </a:schemeClr>
              </a:solidFill>
            </a:endParaRPr>
          </a:p>
        </p:txBody>
      </p:sp>
    </p:spTree>
    <p:extLst>
      <p:ext uri="{BB962C8B-B14F-4D97-AF65-F5344CB8AC3E}">
        <p14:creationId xmlns:p14="http://schemas.microsoft.com/office/powerpoint/2010/main" val="1589970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heretorome.com/wp-content/uploads/2012/06/business-meeting-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8" y="0"/>
            <a:ext cx="5865091" cy="40039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s.flatworldknowledge.com/ketchen/ketchen-fig09_x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819" y="0"/>
            <a:ext cx="6004634" cy="40039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wblimo.com.au/wp-content/uploads/2012/01/article-business_travel_etiquett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666" y="3140364"/>
            <a:ext cx="5712464" cy="371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11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491" y="1019612"/>
            <a:ext cx="11914909" cy="5293757"/>
          </a:xfrm>
          <a:prstGeom prst="rect">
            <a:avLst/>
          </a:prstGeom>
        </p:spPr>
        <p:txBody>
          <a:bodyPr wrap="square">
            <a:spAutoFit/>
          </a:bodyPr>
          <a:lstStyle/>
          <a:p>
            <a:r>
              <a:rPr lang="en-US" sz="2000" b="1" dirty="0">
                <a:solidFill>
                  <a:schemeClr val="tx2">
                    <a:lumMod val="60000"/>
                    <a:lumOff val="40000"/>
                  </a:schemeClr>
                </a:solidFill>
                <a:latin typeface="Helvetica Neue"/>
              </a:rPr>
              <a:t>Business Meetings</a:t>
            </a:r>
            <a:r>
              <a:rPr lang="en-US" dirty="0"/>
              <a:t/>
            </a:r>
            <a:br>
              <a:rPr lang="en-US" dirty="0"/>
            </a:br>
            <a:r>
              <a:rPr lang="en-US" dirty="0"/>
              <a:t/>
            </a:r>
            <a:br>
              <a:rPr lang="en-US" dirty="0"/>
            </a:br>
            <a:r>
              <a:rPr lang="en-US" sz="2000" dirty="0">
                <a:latin typeface="Helvetica Neue"/>
              </a:rPr>
              <a:t>Arrive on time for meetings since time and punctuality are so important to Americans. In the Northeast and Midwest, people are extremely punctual and view it as a sign of disrespect for someone to be late for a meeting or appointment. In the Southern and Western states, people may be a little more relaxed, but to be safe, always arrive on time, although you may have to wait a little before your meeting begins.</a:t>
            </a:r>
            <a:r>
              <a:rPr lang="en-US" sz="2000" dirty="0"/>
              <a:t/>
            </a:r>
            <a:br>
              <a:rPr lang="en-US" sz="2000" dirty="0"/>
            </a:br>
            <a:r>
              <a:rPr lang="en-US" sz="2000" dirty="0"/>
              <a:t/>
            </a:r>
            <a:br>
              <a:rPr lang="en-US" sz="2000" dirty="0"/>
            </a:br>
            <a:r>
              <a:rPr lang="en-US" sz="2000" dirty="0">
                <a:latin typeface="Helvetica Neue"/>
              </a:rPr>
              <a:t>Meetings may appear relaxed, but they are taken quite seriously. If there is an agenda, it will be followed. At the conclusion of the meeting, there will be a summary of what was decided, a list of who will implement which facets and a list of the next steps to be taken and by whom. If you make a presentation, it should be direct and to the point. Visual aids should further enhance your case. Use statistics to back up your claims, since Americans are impressed by hard data and evidence.</a:t>
            </a:r>
            <a:r>
              <a:rPr lang="en-US" sz="2000" dirty="0"/>
              <a:t/>
            </a:r>
            <a:br>
              <a:rPr lang="en-US" sz="2000" dirty="0"/>
            </a:br>
            <a:r>
              <a:rPr lang="en-US" sz="2000" dirty="0"/>
              <a:t/>
            </a:r>
            <a:br>
              <a:rPr lang="en-US" sz="2000" dirty="0"/>
            </a:br>
            <a:r>
              <a:rPr lang="en-US" sz="2000" dirty="0">
                <a:latin typeface="Helvetica Neue"/>
              </a:rPr>
              <a:t>With the emphasis on controlling time, business is conducted rapidly. Expect very little small talk before getting down to business. It is common to attempt to reach an oral agreement at the first meeting. The emphasis is on getting a contract signed rather than building a relationship. The relationship may develop once the first contract has been signed.</a:t>
            </a:r>
            <a:endParaRPr lang="uk-UA" sz="2000" dirty="0"/>
          </a:p>
        </p:txBody>
      </p:sp>
    </p:spTree>
    <p:extLst>
      <p:ext uri="{BB962C8B-B14F-4D97-AF65-F5344CB8AC3E}">
        <p14:creationId xmlns:p14="http://schemas.microsoft.com/office/powerpoint/2010/main" val="10101983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Дамаск</Template>
  <TotalTime>71</TotalTime>
  <Words>141</Words>
  <Application>Microsoft Office PowerPoint</Application>
  <PresentationFormat>Широкоэкранный</PresentationFormat>
  <Paragraphs>19</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Bookman Old Style</vt:lpstr>
      <vt:lpstr>Helvetica Neue</vt:lpstr>
      <vt:lpstr>inherit</vt:lpstr>
      <vt:lpstr>Rockwell</vt:lpstr>
      <vt:lpstr>Damask</vt:lpstr>
      <vt:lpstr>USA  Etiquette</vt:lpstr>
      <vt:lpstr>Business Etiquette and Protocol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dc:creator>
  <cp:lastModifiedBy>VLad</cp:lastModifiedBy>
  <cp:revision>7</cp:revision>
  <dcterms:created xsi:type="dcterms:W3CDTF">2014-10-18T06:45:35Z</dcterms:created>
  <dcterms:modified xsi:type="dcterms:W3CDTF">2014-10-18T07:57:15Z</dcterms:modified>
</cp:coreProperties>
</file>