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47" autoAdjust="0"/>
  </p:normalViewPr>
  <p:slideViewPr>
    <p:cSldViewPr>
      <p:cViewPr varScale="1">
        <p:scale>
          <a:sx n="105" d="100"/>
          <a:sy n="105" d="100"/>
        </p:scale>
        <p:origin x="-6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097B7-A232-4322-8F04-623838B39D7B}" type="doc">
      <dgm:prSet loTypeId="urn:microsoft.com/office/officeart/2005/8/layout/venn1" loCatId="relationship" qsTypeId="urn:microsoft.com/office/officeart/2005/8/quickstyle/3d4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4B6CB9D5-1581-4C79-9620-5B7FAA41493D}">
      <dgm:prSet/>
      <dgm:spPr/>
      <dgm:t>
        <a:bodyPr/>
        <a:lstStyle/>
        <a:p>
          <a:pPr rtl="0"/>
          <a:r>
            <a:rPr lang="uk-UA" u="none" dirty="0" smtClean="0"/>
            <a:t>випадкова подія та її ймовірність;</a:t>
          </a:r>
          <a:endParaRPr lang="ru-RU" u="none" dirty="0"/>
        </a:p>
      </dgm:t>
    </dgm:pt>
    <dgm:pt modelId="{859FE24E-9244-43D3-AEAF-03E9F98A0097}" type="parTrans" cxnId="{B813F4AC-92F4-42EF-95A3-5E28879F52CB}">
      <dgm:prSet/>
      <dgm:spPr/>
      <dgm:t>
        <a:bodyPr/>
        <a:lstStyle/>
        <a:p>
          <a:endParaRPr lang="ru-RU"/>
        </a:p>
      </dgm:t>
    </dgm:pt>
    <dgm:pt modelId="{D2E68192-8DCB-4A19-964D-68251B74EF72}" type="sibTrans" cxnId="{B813F4AC-92F4-42EF-95A3-5E28879F52CB}">
      <dgm:prSet/>
      <dgm:spPr/>
      <dgm:t>
        <a:bodyPr/>
        <a:lstStyle/>
        <a:p>
          <a:endParaRPr lang="ru-RU"/>
        </a:p>
      </dgm:t>
    </dgm:pt>
    <dgm:pt modelId="{6D6772B4-8C06-40C9-88C7-9C756D6B55A1}">
      <dgm:prSet/>
      <dgm:spPr/>
      <dgm:t>
        <a:bodyPr/>
        <a:lstStyle/>
        <a:p>
          <a:pPr rtl="0"/>
          <a:r>
            <a:rPr lang="uk-UA" u="none" dirty="0" smtClean="0"/>
            <a:t>випадкова величина та її функція розподілу;</a:t>
          </a:r>
          <a:endParaRPr lang="ru-RU" u="none" dirty="0"/>
        </a:p>
      </dgm:t>
    </dgm:pt>
    <dgm:pt modelId="{AF0C17B1-266C-4E02-B836-DEFDCFF88962}" type="parTrans" cxnId="{EEF3D84F-B320-4186-A78D-152B4AB23AE2}">
      <dgm:prSet/>
      <dgm:spPr/>
      <dgm:t>
        <a:bodyPr/>
        <a:lstStyle/>
        <a:p>
          <a:endParaRPr lang="ru-RU"/>
        </a:p>
      </dgm:t>
    </dgm:pt>
    <dgm:pt modelId="{CD6E1159-46A2-4A01-9FCA-AB71CFCCA687}" type="sibTrans" cxnId="{EEF3D84F-B320-4186-A78D-152B4AB23AE2}">
      <dgm:prSet/>
      <dgm:spPr/>
      <dgm:t>
        <a:bodyPr/>
        <a:lstStyle/>
        <a:p>
          <a:endParaRPr lang="ru-RU"/>
        </a:p>
      </dgm:t>
    </dgm:pt>
    <dgm:pt modelId="{300B765C-FC7B-4E60-A204-9B7843FED06A}">
      <dgm:prSet/>
      <dgm:spPr/>
      <dgm:t>
        <a:bodyPr/>
        <a:lstStyle/>
        <a:p>
          <a:pPr rtl="0"/>
          <a:r>
            <a:rPr lang="uk-UA" u="none" dirty="0" smtClean="0"/>
            <a:t>випадковий процес та його ймовірнісна характеристика</a:t>
          </a:r>
          <a:r>
            <a:rPr lang="uk-UA" dirty="0" smtClean="0"/>
            <a:t>.</a:t>
          </a:r>
          <a:endParaRPr lang="ru-RU" dirty="0"/>
        </a:p>
      </dgm:t>
    </dgm:pt>
    <dgm:pt modelId="{7DF03B64-4980-4FC8-90DE-99BAAE6B2A1D}" type="parTrans" cxnId="{36291D98-72C4-4EE9-B02F-84612358D4D5}">
      <dgm:prSet/>
      <dgm:spPr/>
      <dgm:t>
        <a:bodyPr/>
        <a:lstStyle/>
        <a:p>
          <a:endParaRPr lang="ru-RU"/>
        </a:p>
      </dgm:t>
    </dgm:pt>
    <dgm:pt modelId="{955A5C1F-EA6E-4D1B-A2E4-FE25D3B5716C}" type="sibTrans" cxnId="{36291D98-72C4-4EE9-B02F-84612358D4D5}">
      <dgm:prSet/>
      <dgm:spPr/>
      <dgm:t>
        <a:bodyPr/>
        <a:lstStyle/>
        <a:p>
          <a:endParaRPr lang="ru-RU"/>
        </a:p>
      </dgm:t>
    </dgm:pt>
    <dgm:pt modelId="{6DE99EFB-9528-4344-87B0-59D7C968F0B8}" type="pres">
      <dgm:prSet presAssocID="{450097B7-A232-4322-8F04-623838B39D7B}" presName="compositeShape" presStyleCnt="0">
        <dgm:presLayoutVars>
          <dgm:chMax val="7"/>
          <dgm:dir/>
          <dgm:resizeHandles val="exact"/>
        </dgm:presLayoutVars>
      </dgm:prSet>
      <dgm:spPr/>
    </dgm:pt>
    <dgm:pt modelId="{CC9C5504-24D4-4DC3-A0AD-14FA89A0945E}" type="pres">
      <dgm:prSet presAssocID="{4B6CB9D5-1581-4C79-9620-5B7FAA41493D}" presName="circ1" presStyleLbl="vennNode1" presStyleIdx="0" presStyleCnt="3"/>
      <dgm:spPr/>
    </dgm:pt>
    <dgm:pt modelId="{A5D665A8-50C5-412C-A6E6-CD0163EA2675}" type="pres">
      <dgm:prSet presAssocID="{4B6CB9D5-1581-4C79-9620-5B7FAA41493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91CBC02-806C-4555-97CB-5E14244A04C3}" type="pres">
      <dgm:prSet presAssocID="{6D6772B4-8C06-40C9-88C7-9C756D6B55A1}" presName="circ2" presStyleLbl="vennNode1" presStyleIdx="1" presStyleCnt="3"/>
      <dgm:spPr/>
    </dgm:pt>
    <dgm:pt modelId="{421CECC3-6228-4AAA-9ADA-4D3316EF6311}" type="pres">
      <dgm:prSet presAssocID="{6D6772B4-8C06-40C9-88C7-9C756D6B55A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0D0589D-2FEC-462F-B119-BDF25D7D4332}" type="pres">
      <dgm:prSet presAssocID="{300B765C-FC7B-4E60-A204-9B7843FED06A}" presName="circ3" presStyleLbl="vennNode1" presStyleIdx="2" presStyleCnt="3"/>
      <dgm:spPr/>
    </dgm:pt>
    <dgm:pt modelId="{4F5A2CD4-D751-4F78-93D4-EF65A9F8E67F}" type="pres">
      <dgm:prSet presAssocID="{300B765C-FC7B-4E60-A204-9B7843FED06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EF3D84F-B320-4186-A78D-152B4AB23AE2}" srcId="{450097B7-A232-4322-8F04-623838B39D7B}" destId="{6D6772B4-8C06-40C9-88C7-9C756D6B55A1}" srcOrd="1" destOrd="0" parTransId="{AF0C17B1-266C-4E02-B836-DEFDCFF88962}" sibTransId="{CD6E1159-46A2-4A01-9FCA-AB71CFCCA687}"/>
    <dgm:cxn modelId="{B813F4AC-92F4-42EF-95A3-5E28879F52CB}" srcId="{450097B7-A232-4322-8F04-623838B39D7B}" destId="{4B6CB9D5-1581-4C79-9620-5B7FAA41493D}" srcOrd="0" destOrd="0" parTransId="{859FE24E-9244-43D3-AEAF-03E9F98A0097}" sibTransId="{D2E68192-8DCB-4A19-964D-68251B74EF72}"/>
    <dgm:cxn modelId="{36CDD141-DCEF-488E-A2FA-3F5ACA2C2F96}" type="presOf" srcId="{6D6772B4-8C06-40C9-88C7-9C756D6B55A1}" destId="{421CECC3-6228-4AAA-9ADA-4D3316EF6311}" srcOrd="1" destOrd="0" presId="urn:microsoft.com/office/officeart/2005/8/layout/venn1"/>
    <dgm:cxn modelId="{B9BF2852-E330-47A2-B782-5BFCB235E1FD}" type="presOf" srcId="{300B765C-FC7B-4E60-A204-9B7843FED06A}" destId="{4F5A2CD4-D751-4F78-93D4-EF65A9F8E67F}" srcOrd="1" destOrd="0" presId="urn:microsoft.com/office/officeart/2005/8/layout/venn1"/>
    <dgm:cxn modelId="{46B399EA-760A-4465-B11D-D6C4AB2E43F8}" type="presOf" srcId="{450097B7-A232-4322-8F04-623838B39D7B}" destId="{6DE99EFB-9528-4344-87B0-59D7C968F0B8}" srcOrd="0" destOrd="0" presId="urn:microsoft.com/office/officeart/2005/8/layout/venn1"/>
    <dgm:cxn modelId="{8905D9E7-C3FD-42B6-82B8-B9B768FCAF28}" type="presOf" srcId="{4B6CB9D5-1581-4C79-9620-5B7FAA41493D}" destId="{CC9C5504-24D4-4DC3-A0AD-14FA89A0945E}" srcOrd="0" destOrd="0" presId="urn:microsoft.com/office/officeart/2005/8/layout/venn1"/>
    <dgm:cxn modelId="{E1C0C701-44D6-4974-B4B1-8F25118BFFA1}" type="presOf" srcId="{300B765C-FC7B-4E60-A204-9B7843FED06A}" destId="{A0D0589D-2FEC-462F-B119-BDF25D7D4332}" srcOrd="0" destOrd="0" presId="urn:microsoft.com/office/officeart/2005/8/layout/venn1"/>
    <dgm:cxn modelId="{3798EF6C-6078-486C-8C40-5A0488322153}" type="presOf" srcId="{6D6772B4-8C06-40C9-88C7-9C756D6B55A1}" destId="{C91CBC02-806C-4555-97CB-5E14244A04C3}" srcOrd="0" destOrd="0" presId="urn:microsoft.com/office/officeart/2005/8/layout/venn1"/>
    <dgm:cxn modelId="{E8C0CF35-FC93-4B5F-8764-0EBAF27DBA2F}" type="presOf" srcId="{4B6CB9D5-1581-4C79-9620-5B7FAA41493D}" destId="{A5D665A8-50C5-412C-A6E6-CD0163EA2675}" srcOrd="1" destOrd="0" presId="urn:microsoft.com/office/officeart/2005/8/layout/venn1"/>
    <dgm:cxn modelId="{36291D98-72C4-4EE9-B02F-84612358D4D5}" srcId="{450097B7-A232-4322-8F04-623838B39D7B}" destId="{300B765C-FC7B-4E60-A204-9B7843FED06A}" srcOrd="2" destOrd="0" parTransId="{7DF03B64-4980-4FC8-90DE-99BAAE6B2A1D}" sibTransId="{955A5C1F-EA6E-4D1B-A2E4-FE25D3B5716C}"/>
    <dgm:cxn modelId="{C24F52E8-82A0-48D1-A222-0E11DEF22BCD}" type="presParOf" srcId="{6DE99EFB-9528-4344-87B0-59D7C968F0B8}" destId="{CC9C5504-24D4-4DC3-A0AD-14FA89A0945E}" srcOrd="0" destOrd="0" presId="urn:microsoft.com/office/officeart/2005/8/layout/venn1"/>
    <dgm:cxn modelId="{7A735FB8-5ABF-4F66-87E9-30BD1E0B2F76}" type="presParOf" srcId="{6DE99EFB-9528-4344-87B0-59D7C968F0B8}" destId="{A5D665A8-50C5-412C-A6E6-CD0163EA2675}" srcOrd="1" destOrd="0" presId="urn:microsoft.com/office/officeart/2005/8/layout/venn1"/>
    <dgm:cxn modelId="{4F9DC576-4749-4E64-8D2F-C6D0F6964084}" type="presParOf" srcId="{6DE99EFB-9528-4344-87B0-59D7C968F0B8}" destId="{C91CBC02-806C-4555-97CB-5E14244A04C3}" srcOrd="2" destOrd="0" presId="urn:microsoft.com/office/officeart/2005/8/layout/venn1"/>
    <dgm:cxn modelId="{490C6768-9D91-4B02-9B5D-2FC0BCE43E11}" type="presParOf" srcId="{6DE99EFB-9528-4344-87B0-59D7C968F0B8}" destId="{421CECC3-6228-4AAA-9ADA-4D3316EF6311}" srcOrd="3" destOrd="0" presId="urn:microsoft.com/office/officeart/2005/8/layout/venn1"/>
    <dgm:cxn modelId="{1F10862E-8FC7-4BDC-A8C9-C4B17FB083CF}" type="presParOf" srcId="{6DE99EFB-9528-4344-87B0-59D7C968F0B8}" destId="{A0D0589D-2FEC-462F-B119-BDF25D7D4332}" srcOrd="4" destOrd="0" presId="urn:microsoft.com/office/officeart/2005/8/layout/venn1"/>
    <dgm:cxn modelId="{5870110F-F8A7-49CB-8BDC-86C0209828FC}" type="presParOf" srcId="{6DE99EFB-9528-4344-87B0-59D7C968F0B8}" destId="{4F5A2CD4-D751-4F78-93D4-EF65A9F8E67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C5504-24D4-4DC3-A0AD-14FA89A0945E}">
      <dsp:nvSpPr>
        <dsp:cNvPr id="0" name=""/>
        <dsp:cNvSpPr/>
      </dsp:nvSpPr>
      <dsp:spPr>
        <a:xfrm>
          <a:off x="2657095" y="64807"/>
          <a:ext cx="3110745" cy="311074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u="none" kern="1200" dirty="0" smtClean="0"/>
            <a:t>випадкова подія та її ймовірність;</a:t>
          </a:r>
          <a:endParaRPr lang="ru-RU" sz="1900" u="none" kern="1200" dirty="0"/>
        </a:p>
      </dsp:txBody>
      <dsp:txXfrm>
        <a:off x="3071861" y="609187"/>
        <a:ext cx="2281213" cy="1399835"/>
      </dsp:txXfrm>
    </dsp:sp>
    <dsp:sp modelId="{C91CBC02-806C-4555-97CB-5E14244A04C3}">
      <dsp:nvSpPr>
        <dsp:cNvPr id="0" name=""/>
        <dsp:cNvSpPr/>
      </dsp:nvSpPr>
      <dsp:spPr>
        <a:xfrm>
          <a:off x="3779555" y="2009023"/>
          <a:ext cx="3110745" cy="3110745"/>
        </a:xfrm>
        <a:prstGeom prst="ellipse">
          <a:avLst/>
        </a:prstGeom>
        <a:solidFill>
          <a:schemeClr val="accent3">
            <a:alpha val="50000"/>
            <a:hueOff val="8797671"/>
            <a:satOff val="-20044"/>
            <a:lumOff val="804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u="none" kern="1200" dirty="0" smtClean="0"/>
            <a:t>випадкова величина та її функція розподілу;</a:t>
          </a:r>
          <a:endParaRPr lang="ru-RU" sz="1900" u="none" kern="1200" dirty="0"/>
        </a:p>
      </dsp:txBody>
      <dsp:txXfrm>
        <a:off x="4730925" y="2812632"/>
        <a:ext cx="1866447" cy="1710910"/>
      </dsp:txXfrm>
    </dsp:sp>
    <dsp:sp modelId="{A0D0589D-2FEC-462F-B119-BDF25D7D4332}">
      <dsp:nvSpPr>
        <dsp:cNvPr id="0" name=""/>
        <dsp:cNvSpPr/>
      </dsp:nvSpPr>
      <dsp:spPr>
        <a:xfrm>
          <a:off x="1534634" y="2009023"/>
          <a:ext cx="3110745" cy="3110745"/>
        </a:xfrm>
        <a:prstGeom prst="ellipse">
          <a:avLst/>
        </a:prstGeom>
        <a:solidFill>
          <a:schemeClr val="accent3">
            <a:alpha val="50000"/>
            <a:hueOff val="17595342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u="none" kern="1200" dirty="0" smtClean="0"/>
            <a:t>випадковий процес та його ймовірнісна характеристика</a:t>
          </a:r>
          <a:r>
            <a:rPr lang="uk-UA" sz="1900" kern="1200" dirty="0" smtClean="0"/>
            <a:t>.</a:t>
          </a:r>
          <a:endParaRPr lang="ru-RU" sz="1900" kern="1200" dirty="0"/>
        </a:p>
      </dsp:txBody>
      <dsp:txXfrm>
        <a:off x="1827563" y="2812632"/>
        <a:ext cx="1866447" cy="1710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Теорія ймовірностей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Підготувала </a:t>
            </a:r>
            <a:r>
              <a:rPr lang="uk-UA" dirty="0" err="1"/>
              <a:t>учиниця</a:t>
            </a:r>
            <a:r>
              <a:rPr lang="uk-UA" dirty="0"/>
              <a:t> </a:t>
            </a:r>
            <a:r>
              <a:rPr lang="uk-UA" dirty="0" smtClean="0"/>
              <a:t>11-і класу</a:t>
            </a:r>
            <a:endParaRPr lang="uk-UA" dirty="0"/>
          </a:p>
          <a:p>
            <a:r>
              <a:rPr lang="uk-UA" dirty="0" err="1" smtClean="0"/>
              <a:t>Білокінь</a:t>
            </a:r>
            <a:r>
              <a:rPr lang="uk-UA" dirty="0" smtClean="0"/>
              <a:t> Анастасія</a:t>
            </a:r>
            <a:endParaRPr lang="ru-RU" dirty="0"/>
          </a:p>
        </p:txBody>
      </p:sp>
      <p:pic>
        <p:nvPicPr>
          <p:cNvPr id="4" name="Picture 6" descr="http://1.bp.blogspot.com/---gO_6UPb8M/Txcr2lButcI/AAAAAAAAAWI/aYO0P7DLVWA/s1600/4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6324">
            <a:off x="5943867" y="3573015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ikavosti.com/wp-content/uploads/2013/10/kartinki-azartnie-ig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8924">
            <a:off x="1043608" y="3717031"/>
            <a:ext cx="236569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14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tihi.ru/pics/2013/12/07/6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802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novadoba.com.ua/uploads/posts/2013-12/1388394097_proroct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9591" y="1"/>
            <a:ext cx="8679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659" y="1443842"/>
            <a:ext cx="7705986" cy="39703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dirty="0"/>
              <a:t>Результатом випробування є </a:t>
            </a:r>
            <a:r>
              <a:rPr lang="uk-UA" sz="3600" u="sng" dirty="0"/>
              <a:t>подія</a:t>
            </a:r>
            <a:r>
              <a:rPr lang="uk-UA" sz="3600" dirty="0"/>
              <a:t>. Події поділяються на: правдиві (однозначно відбудуться), неможливі, випадкові, сумісні, несумісні. Позначаються великими латинськими літерами, наприклад, А, B, С.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0742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ewalls.com/pic/201108/2560x1600/reWalls.com-42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171400"/>
            <a:ext cx="11392448" cy="71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dirty="0"/>
              <a:t>Основні об'єкти дослідження теорії </a:t>
            </a:r>
            <a:r>
              <a:rPr lang="uk-UA" dirty="0" smtClean="0"/>
              <a:t>ймовірностей</a:t>
            </a:r>
            <a:r>
              <a:rPr lang="uk-UA" dirty="0"/>
              <a:t>: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21185796"/>
              </p:ext>
            </p:extLst>
          </p:nvPr>
        </p:nvGraphicFramePr>
        <p:xfrm>
          <a:off x="295116" y="1556792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348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Кобінаторика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 descr="http://www.intuit.ru/EDI/14_08_14_2/1407964674-31059/tutorial/367/objects/5/files/5_0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50740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2204864"/>
            <a:ext cx="3456384" cy="3416320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vi-VN" sz="2400" b="1" dirty="0" smtClean="0"/>
              <a:t>Комбінаторика</a:t>
            </a:r>
            <a:r>
              <a:rPr lang="vi-VN" sz="2400" dirty="0"/>
              <a:t> — розділ математики, присвячений розв'язанню задач вибору та розташування елементів деякої, зазвичай, скінченної множини відповідно до заданих правил.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83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us.123rf.com/450wm/berezovskyi/berezovskyi1204/berezovskyi120400048/13087510-%D0%9C%D0%B0%D1%82%D0%B5%D0%BC%D0%B0%D1%82%D0%B8%D0%BA%D0%B0-%D0%B1%D0%B5%D1%81%D1%88%D0%BE%D0%B2%D0%BD%D1%8B%D0%B9-%D1%84%D0%BE%D0%BD-eps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" y="-1899592"/>
            <a:ext cx="9141662" cy="91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8753" y="908720"/>
            <a:ext cx="7488832" cy="50167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/>
              <a:t>Н</a:t>
            </a:r>
            <a:r>
              <a:rPr lang="ru-RU" sz="3200" dirty="0" smtClean="0"/>
              <a:t>а </a:t>
            </a:r>
            <a:r>
              <a:rPr lang="ru-RU" sz="3200" dirty="0" err="1"/>
              <a:t>меті</a:t>
            </a:r>
            <a:r>
              <a:rPr lang="ru-RU" sz="3200" dirty="0"/>
              <a:t> </a:t>
            </a:r>
            <a:r>
              <a:rPr lang="ru-RU" sz="3200" dirty="0" err="1"/>
              <a:t>комбінаторного</a:t>
            </a:r>
            <a:r>
              <a:rPr lang="ru-RU" sz="3200" dirty="0"/>
              <a:t> </a:t>
            </a:r>
            <a:r>
              <a:rPr lang="ru-RU" sz="3200" dirty="0" err="1"/>
              <a:t>аналізу</a:t>
            </a:r>
            <a:r>
              <a:rPr lang="ru-RU" sz="3200" dirty="0"/>
              <a:t> </a:t>
            </a:r>
            <a:r>
              <a:rPr lang="ru-RU" sz="3200" dirty="0" err="1"/>
              <a:t>стоїть</a:t>
            </a:r>
            <a:r>
              <a:rPr lang="ru-RU" sz="3200" dirty="0"/>
              <a:t> </a:t>
            </a:r>
            <a:r>
              <a:rPr lang="ru-RU" sz="3200" dirty="0" err="1"/>
              <a:t>дослідження</a:t>
            </a:r>
            <a:r>
              <a:rPr lang="ru-RU" sz="3200" dirty="0"/>
              <a:t> </a:t>
            </a:r>
            <a:r>
              <a:rPr lang="ru-RU" sz="3200" dirty="0" err="1"/>
              <a:t>комбінаторних</a:t>
            </a:r>
            <a:r>
              <a:rPr lang="ru-RU" sz="3200" dirty="0"/>
              <a:t> </a:t>
            </a:r>
            <a:r>
              <a:rPr lang="ru-RU" sz="3200" dirty="0" err="1"/>
              <a:t>конфігурацій</a:t>
            </a:r>
            <a:r>
              <a:rPr lang="ru-RU" sz="3200" dirty="0"/>
              <a:t>, </a:t>
            </a:r>
            <a:r>
              <a:rPr lang="ru-RU" sz="3200" dirty="0" err="1"/>
              <a:t>алгоритмів</a:t>
            </a:r>
            <a:r>
              <a:rPr lang="ru-RU" sz="3200" dirty="0"/>
              <a:t>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побудови</a:t>
            </a:r>
            <a:r>
              <a:rPr lang="ru-RU" sz="3200" dirty="0"/>
              <a:t>, </a:t>
            </a:r>
            <a:r>
              <a:rPr lang="ru-RU" sz="3200" dirty="0" err="1"/>
              <a:t>оптимізація</a:t>
            </a:r>
            <a:r>
              <a:rPr lang="ru-RU" sz="3200" dirty="0"/>
              <a:t> таких </a:t>
            </a:r>
            <a:r>
              <a:rPr lang="ru-RU" sz="3200" dirty="0" err="1"/>
              <a:t>алгоритмів</a:t>
            </a:r>
            <a:r>
              <a:rPr lang="ru-RU" sz="3200" dirty="0"/>
              <a:t>, а </a:t>
            </a:r>
            <a:r>
              <a:rPr lang="ru-RU" sz="3200" dirty="0" err="1"/>
              <a:t>також</a:t>
            </a:r>
            <a:r>
              <a:rPr lang="ru-RU" sz="3200" dirty="0"/>
              <a:t> </a:t>
            </a:r>
            <a:r>
              <a:rPr lang="ru-RU" sz="3200" dirty="0" err="1"/>
              <a:t>розв'язання</a:t>
            </a:r>
            <a:r>
              <a:rPr lang="ru-RU" sz="3200" dirty="0"/>
              <a:t> задач </a:t>
            </a:r>
            <a:r>
              <a:rPr lang="ru-RU" sz="3200" dirty="0" err="1"/>
              <a:t>переліку</a:t>
            </a:r>
            <a:r>
              <a:rPr lang="ru-RU" sz="32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/>
              <a:t>Найпростішими</a:t>
            </a:r>
            <a:r>
              <a:rPr lang="ru-RU" sz="3200" dirty="0"/>
              <a:t> прикладами </a:t>
            </a:r>
            <a:r>
              <a:rPr lang="ru-RU" sz="3200" dirty="0" err="1"/>
              <a:t>комбінаторних</a:t>
            </a:r>
            <a:r>
              <a:rPr lang="ru-RU" sz="3200" dirty="0"/>
              <a:t> </a:t>
            </a:r>
            <a:r>
              <a:rPr lang="ru-RU" sz="3200" dirty="0" err="1"/>
              <a:t>конфігурацій</a:t>
            </a:r>
            <a:r>
              <a:rPr lang="ru-RU" sz="3200" dirty="0"/>
              <a:t> є перестановки, </a:t>
            </a:r>
            <a:r>
              <a:rPr lang="ru-RU" sz="3200" dirty="0" err="1"/>
              <a:t>розміщення</a:t>
            </a:r>
            <a:r>
              <a:rPr lang="ru-RU" sz="3200" dirty="0"/>
              <a:t>, </a:t>
            </a:r>
            <a:r>
              <a:rPr lang="ru-RU" sz="3200" dirty="0" err="1"/>
              <a:t>комбінація</a:t>
            </a:r>
            <a:r>
              <a:rPr lang="ru-RU" sz="3200" dirty="0"/>
              <a:t> та </a:t>
            </a:r>
            <a:r>
              <a:rPr lang="ru-RU" sz="3200" dirty="0" err="1"/>
              <a:t>розбиття</a:t>
            </a:r>
            <a:r>
              <a:rPr lang="ru-RU" sz="3200" dirty="0"/>
              <a:t>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6300192" y="5013176"/>
            <a:ext cx="2664296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hlinkClick r:id="rId3" action="ppaction://hlinksldjump"/>
              </a:rPr>
              <a:t>Назад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79721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Відео </a:t>
            </a:r>
            <a:r>
              <a:rPr lang="uk-UA" smtClean="0">
                <a:sym typeface="Wingdings" panose="05000000000000000000" pitchFamily="2" charset="2"/>
              </a:rPr>
              <a:t>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1052736"/>
            <a:ext cx="7344816" cy="4752528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uk-UA" b="1" dirty="0" smtClean="0"/>
              <a:t> </a:t>
            </a:r>
            <a:r>
              <a:rPr lang="uk-UA" sz="3200" b="1" dirty="0" smtClean="0"/>
              <a:t>Теорія </a:t>
            </a:r>
            <a:r>
              <a:rPr lang="uk-UA" sz="3200" b="1" dirty="0"/>
              <a:t>ймовірностей</a:t>
            </a:r>
            <a:r>
              <a:rPr lang="uk-UA" sz="3200" dirty="0"/>
              <a:t> — розділ математики, що вивчає закономірності випадкових явищ: випадкові події, випадкові величини, їхні функції, властивості й операції над ними.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693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rightwallpapers.com.ua/Uploads/1-5-2014/f2983260-ac4e-4e86-9399-db909391c6e7/thumb2-da48d6b6f7f18e88ba2a1415dc7b7cc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43408"/>
            <a:ext cx="9361040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476672"/>
            <a:ext cx="7992888" cy="396044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dirty="0"/>
              <a:t>Математичним апаратом теорії ймовірностей </a:t>
            </a:r>
            <a:r>
              <a:rPr lang="uk-UA" sz="2800" dirty="0" err="1"/>
              <a:t>є </a:t>
            </a:r>
            <a:r>
              <a:rPr lang="uk-UA" sz="2800" dirty="0" err="1">
                <a:hlinkClick r:id="rId4" action="ppaction://hlinksldjump"/>
              </a:rPr>
              <a:t>комбінаторика</a:t>
            </a:r>
            <a:r>
              <a:rPr lang="uk-UA" sz="2800" dirty="0" err="1"/>
              <a:t> та теор</a:t>
            </a:r>
            <a:r>
              <a:rPr lang="uk-UA" sz="2800" dirty="0"/>
              <a:t>ія </a:t>
            </a:r>
            <a:r>
              <a:rPr lang="uk-UA" sz="2800" dirty="0" smtClean="0"/>
              <a:t>міри.</a:t>
            </a:r>
            <a:endParaRPr lang="ru-RU" sz="2800" dirty="0"/>
          </a:p>
          <a:p>
            <a:r>
              <a:rPr lang="uk-UA" sz="2800" dirty="0"/>
              <a:t>Теорія ймовірностей виникла і спершу розвивалася як прикладна дисципліна (зокрема, для розрахунків в азартних </a:t>
            </a:r>
            <a:r>
              <a:rPr lang="uk-UA" sz="2800" dirty="0" smtClean="0"/>
              <a:t>                   іграх</a:t>
            </a:r>
            <a:r>
              <a:rPr lang="uk-UA" sz="2800" dirty="0"/>
              <a:t>). </a:t>
            </a:r>
            <a:endParaRPr lang="ru-RU" sz="2800" dirty="0"/>
          </a:p>
        </p:txBody>
      </p:sp>
      <p:pic>
        <p:nvPicPr>
          <p:cNvPr id="5" name="Picture 4" descr="http://yak-prosto.com/images/2/2/yak-vigrati-groshi-v-ruletk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519">
            <a:off x="5626724" y="4204516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1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992888" cy="424847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uk-UA" dirty="0"/>
              <a:t>  </a:t>
            </a:r>
            <a:endParaRPr lang="ru-RU" dirty="0"/>
          </a:p>
          <a:p>
            <a:pPr lvl="0"/>
            <a:r>
              <a:rPr lang="uk-UA" sz="3600" dirty="0" smtClean="0"/>
              <a:t>Історія</a:t>
            </a:r>
            <a:endParaRPr lang="ru-RU" sz="3600" dirty="0"/>
          </a:p>
          <a:p>
            <a:pPr lvl="0"/>
            <a:r>
              <a:rPr lang="uk-UA" sz="3600" dirty="0" smtClean="0"/>
              <a:t>Основні </a:t>
            </a:r>
            <a:r>
              <a:rPr lang="uk-UA" sz="3600" dirty="0"/>
              <a:t>положення</a:t>
            </a:r>
            <a:endParaRPr lang="ru-RU" sz="3600" dirty="0"/>
          </a:p>
          <a:p>
            <a:pPr lvl="0"/>
            <a:r>
              <a:rPr lang="uk-UA" sz="3600" dirty="0" smtClean="0"/>
              <a:t>Теми </a:t>
            </a:r>
            <a:r>
              <a:rPr lang="uk-UA" sz="3600" dirty="0"/>
              <a:t>теорії </a:t>
            </a:r>
            <a:r>
              <a:rPr lang="uk-UA" sz="3600" dirty="0" smtClean="0"/>
              <a:t>ймовірностей</a:t>
            </a:r>
            <a:endParaRPr lang="ru-RU" dirty="0"/>
          </a:p>
          <a:p>
            <a:pPr lvl="0"/>
            <a:r>
              <a:rPr lang="uk-UA" sz="3600" dirty="0" err="1" smtClean="0"/>
              <a:t>Кобінаторика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752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yak-prosto.com/images/9/3/yak-znayti-ymovirn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00" y="0"/>
            <a:ext cx="9200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937" y="1700808"/>
            <a:ext cx="8424936" cy="468052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indent="0">
              <a:buNone/>
            </a:pPr>
            <a:r>
              <a:rPr lang="uk-UA" sz="2400" dirty="0" smtClean="0"/>
              <a:t> </a:t>
            </a:r>
            <a:r>
              <a:rPr lang="uk-UA" sz="2800" dirty="0" smtClean="0">
                <a:latin typeface="Comic Sans MS" panose="030F0702030302020204" pitchFamily="66" charset="0"/>
              </a:rPr>
              <a:t>Виникнення</a:t>
            </a:r>
            <a:r>
              <a:rPr lang="uk-UA" sz="2800" dirty="0">
                <a:latin typeface="Comic Sans MS" panose="030F0702030302020204" pitchFamily="66" charset="0"/>
              </a:rPr>
              <a:t> </a:t>
            </a:r>
            <a:r>
              <a:rPr lang="uk-UA" sz="2800" b="1" dirty="0">
                <a:latin typeface="Comic Sans MS" panose="030F0702030302020204" pitchFamily="66" charset="0"/>
              </a:rPr>
              <a:t>теорії ймовірностей</a:t>
            </a:r>
            <a:r>
              <a:rPr lang="uk-UA" sz="2800" dirty="0">
                <a:latin typeface="Comic Sans MS" panose="030F0702030302020204" pitchFamily="66" charset="0"/>
              </a:rPr>
              <a:t> як науки відносять до середніх століть і першим спробам математичного аналізу </a:t>
            </a:r>
            <a:r>
              <a:rPr lang="uk-UA" sz="2800" u="sng" dirty="0">
                <a:latin typeface="Comic Sans MS" panose="030F0702030302020204" pitchFamily="66" charset="0"/>
              </a:rPr>
              <a:t>азартних </a:t>
            </a:r>
            <a:r>
              <a:rPr lang="uk-UA" sz="2800" u="sng" dirty="0" smtClean="0">
                <a:latin typeface="Comic Sans MS" panose="030F0702030302020204" pitchFamily="66" charset="0"/>
              </a:rPr>
              <a:t>ігор</a:t>
            </a:r>
            <a:r>
              <a:rPr lang="uk-UA" sz="2800" dirty="0" smtClean="0">
                <a:latin typeface="Comic Sans MS" panose="030F0702030302020204" pitchFamily="66" charset="0"/>
              </a:rPr>
              <a:t>. </a:t>
            </a:r>
            <a:r>
              <a:rPr lang="uk-UA" sz="2800" dirty="0">
                <a:latin typeface="Comic Sans MS" panose="030F0702030302020204" pitchFamily="66" charset="0"/>
              </a:rPr>
              <a:t>Спочатку її основні поняття не мали строго математичного вигляду, до них можна було ставитися як до деяких емпіричних фактів, властивостей реальних </a:t>
            </a:r>
            <a:r>
              <a:rPr lang="uk-UA" sz="2800" dirty="0" smtClean="0">
                <a:latin typeface="Comic Sans MS" panose="030F0702030302020204" pitchFamily="66" charset="0"/>
              </a:rPr>
              <a:t>подій. 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0293" y="15517"/>
            <a:ext cx="5500224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Історія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виникнення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77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83568" y="1124744"/>
            <a:ext cx="7488832" cy="4248472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uk-UA" sz="2400" dirty="0" err="1"/>
              <a:t>Найранніші</a:t>
            </a:r>
            <a:r>
              <a:rPr lang="uk-UA" sz="2400" dirty="0"/>
              <a:t> праці в галузі </a:t>
            </a:r>
            <a:r>
              <a:rPr lang="uk-UA" sz="2400" b="1" dirty="0"/>
              <a:t>теорії ймовірностей</a:t>
            </a:r>
            <a:r>
              <a:rPr lang="uk-UA" sz="2400" dirty="0"/>
              <a:t> належать до XVII століття. Досліджуючи прогнозування виграшу в азартних іграх,</a:t>
            </a:r>
            <a:r>
              <a:rPr lang="uk-UA" sz="2400" dirty="0" err="1"/>
              <a:t> Бле</a:t>
            </a:r>
            <a:r>
              <a:rPr lang="uk-UA" sz="2400" dirty="0"/>
              <a:t>з Паскаль і П'єр Ферма відкрили перші ймовірнісні залежності, що виникають під час кидання гральних </a:t>
            </a:r>
            <a:r>
              <a:rPr lang="uk-UA" sz="2400" dirty="0" smtClean="0"/>
              <a:t>кубиків.</a:t>
            </a:r>
            <a:endParaRPr lang="ru-RU" sz="2400" dirty="0"/>
          </a:p>
          <a:p>
            <a:pPr algn="ctr"/>
            <a:endParaRPr lang="ru-RU" dirty="0"/>
          </a:p>
        </p:txBody>
      </p:sp>
      <p:pic>
        <p:nvPicPr>
          <p:cNvPr id="4" name="Picture 6" descr="http://lichnosti.net/photos/2647/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50188"/>
            <a:ext cx="2085555" cy="26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dic.academic.ru/pictures/bse/jpg/0250740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53138"/>
            <a:ext cx="2085555" cy="27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1.bp.blogspot.com/---gO_6UPb8M/Txcr2lButcI/AAAAAAAAAWI/aYO0P7DLVWA/s1600/41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87400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4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lmez.ru/wp-content/uploads/2009/08/kni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137" y="-376300"/>
            <a:ext cx="9663798" cy="747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620688"/>
            <a:ext cx="35791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Справжню наукову основу теорії ймовірностей заклав великий математик </a:t>
            </a:r>
            <a:r>
              <a:rPr lang="uk-UA" sz="2000" u="sng" dirty="0"/>
              <a:t>Якоб Бернуллі</a:t>
            </a:r>
            <a:r>
              <a:rPr lang="uk-UA" sz="2000" dirty="0"/>
              <a:t> </a:t>
            </a:r>
            <a:r>
              <a:rPr lang="uk-UA" sz="2000" dirty="0" smtClean="0"/>
              <a:t>. </a:t>
            </a:r>
            <a:r>
              <a:rPr lang="uk-UA" sz="2000" dirty="0"/>
              <a:t>Його праця «Мистецтва припущень» стала першим ґрунтовним трактатом з теорії ймовірностей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836712"/>
            <a:ext cx="31683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 А сформульований Бернуллі </a:t>
            </a:r>
            <a:r>
              <a:rPr lang="uk-UA" sz="2400" u="sng" dirty="0"/>
              <a:t>закон великих чисел</a:t>
            </a:r>
            <a:r>
              <a:rPr lang="uk-UA" sz="2400" dirty="0"/>
              <a:t> дав можливість встановити зв'язок між імовірністю будь-якої випадкової події та частотою її появи, яка спостерігається безпосередньо з досвіду.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Picture 6" descr="http://upload.wikimedia.org/wikipedia/commons/b/bf/Pierre-Simon,_marquis_de_Laplace_(1745-1827)_-_Gu%C3%A9r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53415"/>
            <a:ext cx="2270499" cy="29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vkurse.ua/i/2007-11/teoriyu-igr-dlya-predskazaniya-budushche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79512" y="1268760"/>
            <a:ext cx="8729098" cy="53285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29" y="332656"/>
            <a:ext cx="8273351" cy="1008112"/>
          </a:xfrm>
        </p:spPr>
        <p:txBody>
          <a:bodyPr>
            <a:noAutofit/>
          </a:bodyPr>
          <a:lstStyle/>
          <a:p>
            <a:r>
              <a:rPr lang="uk-UA" sz="6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Основні </a:t>
            </a:r>
            <a:r>
              <a:rPr lang="uk-UA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положення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17119"/>
            <a:ext cx="82250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Під випробуванням мається на увазі здійснення запланованих дій і отримання результату за виконання певного комплексу умов S. При цьому припускається, що ці умови є фіксованими; вони або об'єктивно існують, або створюються штучно й можуть бути відтворені необмежену кількість разів</a:t>
            </a:r>
            <a:r>
              <a:rPr lang="uk-UA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853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jogodni.org.ua/_pu/303/61047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15026"/>
            <a:ext cx="10304519" cy="697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7488832" cy="2862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dirty="0"/>
              <a:t>Прикладами випробування: виготовлення деталі або виробу, кидання монети або грального кубика, розігрування лотереї, проведення аукціону.</a:t>
            </a:r>
            <a:endParaRPr lang="ru-RU" sz="3600" dirty="0"/>
          </a:p>
        </p:txBody>
      </p:sp>
      <p:pic>
        <p:nvPicPr>
          <p:cNvPr id="3076" name="Picture 4" descr="http://fortuna-plan.ru/wp-content/uploads/2012/01/%D0%9A%D0%B0%D0%BA-%D0%B2%D1%8B%D0%B8%D0%B3%D1%80%D0%B0%D1%82%D1%8C-%D0%B2-%D0%BB%D0%BE%D1%82%D0%B5%D1%80%D0%B5%D1%8E-%D0%BC%D0%B8%D0%BB%D0%BB%D0%B8%D0%BE%D0%BD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447042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.megaobzor.com/wtf/clipart/2011/02/17/karti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5191">
            <a:off x="251520" y="4087824"/>
            <a:ext cx="3301480" cy="2066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9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61</TotalTime>
  <Words>150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Кутюр</vt:lpstr>
      <vt:lpstr>Теорія ймовірностей</vt:lpstr>
      <vt:lpstr>Презентация PowerPoint</vt:lpstr>
      <vt:lpstr>Презентация PowerPoint</vt:lpstr>
      <vt:lpstr>зміст</vt:lpstr>
      <vt:lpstr>Презентация PowerPoint</vt:lpstr>
      <vt:lpstr>Презентация PowerPoint</vt:lpstr>
      <vt:lpstr>Презентация PowerPoint</vt:lpstr>
      <vt:lpstr>Основні положення</vt:lpstr>
      <vt:lpstr>Презентация PowerPoint</vt:lpstr>
      <vt:lpstr>Презентация PowerPoint</vt:lpstr>
      <vt:lpstr>Основні об'єкти дослідження теорії ймовірностей:</vt:lpstr>
      <vt:lpstr>Кобінаторика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Horse</dc:creator>
  <cp:lastModifiedBy>Horse</cp:lastModifiedBy>
  <cp:revision>7</cp:revision>
  <dcterms:created xsi:type="dcterms:W3CDTF">2015-01-12T15:24:00Z</dcterms:created>
  <dcterms:modified xsi:type="dcterms:W3CDTF">2015-01-12T21:09:29Z</dcterms:modified>
</cp:coreProperties>
</file>