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3F67606-64E8-42AA-BAF9-54CA3B69309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82C-6F33-4600-B21D-274DAF8C7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7606-64E8-42AA-BAF9-54CA3B69309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82C-6F33-4600-B21D-274DAF8C7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7606-64E8-42AA-BAF9-54CA3B69309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82C-6F33-4600-B21D-274DAF8C7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7606-64E8-42AA-BAF9-54CA3B69309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82C-6F33-4600-B21D-274DAF8C7337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7606-64E8-42AA-BAF9-54CA3B69309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82C-6F33-4600-B21D-274DAF8C733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7606-64E8-42AA-BAF9-54CA3B69309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82C-6F33-4600-B21D-274DAF8C733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7606-64E8-42AA-BAF9-54CA3B69309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82C-6F33-4600-B21D-274DAF8C7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7606-64E8-42AA-BAF9-54CA3B69309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82C-6F33-4600-B21D-274DAF8C733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7606-64E8-42AA-BAF9-54CA3B69309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82C-6F33-4600-B21D-274DAF8C7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7606-64E8-42AA-BAF9-54CA3B69309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82C-6F33-4600-B21D-274DAF8C733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7606-64E8-42AA-BAF9-54CA3B69309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82C-6F33-4600-B21D-274DAF8C7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3F67606-64E8-42AA-BAF9-54CA3B69309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7EF582C-6F33-4600-B21D-274DAF8C73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656784" cy="1295400"/>
          </a:xfrm>
        </p:spPr>
        <p:txBody>
          <a:bodyPr/>
          <a:lstStyle/>
          <a:p>
            <a:r>
              <a:rPr lang="ru-RU" b="1" dirty="0" smtClean="0"/>
              <a:t>Ж</a:t>
            </a:r>
            <a:r>
              <a:rPr lang="uk-UA" b="1" dirty="0" smtClean="0"/>
              <a:t>інки-математики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7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4563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30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Марія </a:t>
            </a:r>
            <a:r>
              <a:rPr lang="uk-UA" b="1" dirty="0" err="1" smtClean="0">
                <a:solidFill>
                  <a:srgbClr val="FF0000"/>
                </a:solidFill>
              </a:rPr>
              <a:t>аньєзі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76872"/>
            <a:ext cx="6400800" cy="3456384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err="1"/>
              <a:t>Марія</a:t>
            </a:r>
            <a:r>
              <a:rPr lang="ru-RU" sz="1600" dirty="0"/>
              <a:t> </a:t>
            </a:r>
            <a:r>
              <a:rPr lang="ru-RU" sz="1600" dirty="0" err="1"/>
              <a:t>Гаетана</a:t>
            </a:r>
            <a:r>
              <a:rPr lang="ru-RU" sz="1600" dirty="0"/>
              <a:t> </a:t>
            </a:r>
            <a:r>
              <a:rPr lang="ru-RU" sz="1600" dirty="0" err="1"/>
              <a:t>Аньєзі</a:t>
            </a:r>
            <a:r>
              <a:rPr lang="ru-RU" sz="1600" dirty="0"/>
              <a:t> </a:t>
            </a:r>
            <a:r>
              <a:rPr lang="ru-RU" sz="1600" dirty="0" err="1"/>
              <a:t>народилася</a:t>
            </a:r>
            <a:r>
              <a:rPr lang="ru-RU" sz="1600" dirty="0"/>
              <a:t> 16 </a:t>
            </a:r>
            <a:r>
              <a:rPr lang="ru-RU" sz="1600" dirty="0" err="1"/>
              <a:t>травня</a:t>
            </a:r>
            <a:r>
              <a:rPr lang="ru-RU" sz="1600" dirty="0"/>
              <a:t> 1718 року в </a:t>
            </a:r>
            <a:r>
              <a:rPr lang="ru-RU" sz="1600" dirty="0" err="1" smtClean="0"/>
              <a:t>Мілані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Вже</a:t>
            </a:r>
            <a:r>
              <a:rPr lang="ru-RU" sz="1600" dirty="0" smtClean="0"/>
              <a:t> </a:t>
            </a:r>
            <a:r>
              <a:rPr lang="ru-RU" sz="1600" dirty="0"/>
              <a:t>в </a:t>
            </a:r>
            <a:r>
              <a:rPr lang="ru-RU" sz="1600" dirty="0" err="1"/>
              <a:t>ранньому</a:t>
            </a:r>
            <a:r>
              <a:rPr lang="ru-RU" sz="1600" dirty="0"/>
              <a:t> </a:t>
            </a:r>
            <a:r>
              <a:rPr lang="ru-RU" sz="1600" dirty="0" err="1"/>
              <a:t>дитинстві</a:t>
            </a:r>
            <a:r>
              <a:rPr lang="ru-RU" sz="1600" dirty="0"/>
              <a:t> </a:t>
            </a:r>
            <a:r>
              <a:rPr lang="ru-RU" sz="1600" dirty="0" err="1"/>
              <a:t>вільно</a:t>
            </a:r>
            <a:r>
              <a:rPr lang="ru-RU" sz="1600" dirty="0"/>
              <a:t> </a:t>
            </a:r>
            <a:r>
              <a:rPr lang="ru-RU" sz="1600" dirty="0" err="1"/>
              <a:t>володіла</a:t>
            </a:r>
            <a:r>
              <a:rPr lang="ru-RU" sz="1600" dirty="0"/>
              <a:t> </a:t>
            </a:r>
            <a:r>
              <a:rPr lang="ru-RU" sz="1600" dirty="0" err="1"/>
              <a:t>латиною</a:t>
            </a:r>
            <a:r>
              <a:rPr lang="ru-RU" sz="1600" dirty="0"/>
              <a:t> й </a:t>
            </a:r>
            <a:r>
              <a:rPr lang="ru-RU" sz="1600" dirty="0" err="1"/>
              <a:t>грецькою</a:t>
            </a:r>
            <a:r>
              <a:rPr lang="ru-RU" sz="1600" dirty="0"/>
              <a:t> </a:t>
            </a:r>
            <a:r>
              <a:rPr lang="ru-RU" sz="1600" dirty="0" err="1"/>
              <a:t>мовою</a:t>
            </a:r>
            <a:r>
              <a:rPr lang="ru-RU" sz="1600" dirty="0"/>
              <a:t>, </a:t>
            </a:r>
            <a:r>
              <a:rPr lang="ru-RU" sz="1600" dirty="0" err="1"/>
              <a:t>пізніше</a:t>
            </a:r>
            <a:r>
              <a:rPr lang="ru-RU" sz="1600" dirty="0"/>
              <a:t> </a:t>
            </a:r>
            <a:r>
              <a:rPr lang="ru-RU" sz="1600" dirty="0" err="1"/>
              <a:t>опанувапа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й </a:t>
            </a:r>
            <a:r>
              <a:rPr lang="ru-RU" sz="1600" dirty="0" err="1"/>
              <a:t>французьк</a:t>
            </a:r>
            <a:r>
              <a:rPr lang="de-DE" sz="1600" dirty="0"/>
              <a:t>y, </a:t>
            </a:r>
            <a:r>
              <a:rPr lang="ru-RU" sz="1600" dirty="0" err="1"/>
              <a:t>єв</a:t>
            </a:r>
            <a:r>
              <a:rPr lang="de-DE" sz="1600" dirty="0" err="1"/>
              <a:t>pe</a:t>
            </a:r>
            <a:r>
              <a:rPr lang="ru-RU" sz="1600" dirty="0"/>
              <a:t>й</a:t>
            </a:r>
            <a:r>
              <a:rPr lang="de-DE" sz="1600" dirty="0"/>
              <a:t>c</a:t>
            </a:r>
            <a:r>
              <a:rPr lang="ru-RU" sz="1600" dirty="0" err="1"/>
              <a:t>ьк</a:t>
            </a:r>
            <a:r>
              <a:rPr lang="de-DE" sz="1600" dirty="0"/>
              <a:t>y, </a:t>
            </a:r>
            <a:r>
              <a:rPr lang="ru-RU" sz="1600" dirty="0"/>
              <a:t>н</a:t>
            </a:r>
            <a:r>
              <a:rPr lang="de-DE" sz="1600" dirty="0"/>
              <a:t>i</a:t>
            </a:r>
            <a:r>
              <a:rPr lang="ru-RU" sz="1600" dirty="0"/>
              <a:t>м</a:t>
            </a:r>
            <a:r>
              <a:rPr lang="de-DE" sz="1600" dirty="0"/>
              <a:t>e</a:t>
            </a:r>
            <a:r>
              <a:rPr lang="ru-RU" sz="1600" dirty="0" err="1"/>
              <a:t>цьк</a:t>
            </a:r>
            <a:r>
              <a:rPr lang="de-DE" sz="1600" dirty="0"/>
              <a:t>y </a:t>
            </a:r>
            <a:r>
              <a:rPr lang="ru-RU" sz="1600" dirty="0"/>
              <a:t>т</a:t>
            </a:r>
            <a:r>
              <a:rPr lang="de-DE" sz="1600" dirty="0"/>
              <a:t>a </a:t>
            </a:r>
            <a:r>
              <a:rPr lang="ru-RU" sz="1600" dirty="0" err="1"/>
              <a:t>іспанську</a:t>
            </a:r>
            <a:r>
              <a:rPr lang="ru-RU" sz="1600" dirty="0"/>
              <a:t>; математику почала </a:t>
            </a:r>
            <a:r>
              <a:rPr lang="ru-RU" sz="1600" dirty="0" err="1"/>
              <a:t>вивчати</a:t>
            </a:r>
            <a:r>
              <a:rPr lang="ru-RU" sz="1600" dirty="0"/>
              <a:t> </a:t>
            </a:r>
            <a:r>
              <a:rPr lang="ru-RU" sz="1600" dirty="0" err="1"/>
              <a:t>двадцятирічною</a:t>
            </a:r>
            <a:r>
              <a:rPr lang="ru-RU" sz="1600" dirty="0" smtClean="0"/>
              <a:t>.</a:t>
            </a:r>
          </a:p>
          <a:p>
            <a:r>
              <a:rPr lang="ru-RU" b="1" dirty="0"/>
              <a:t>748 року </a:t>
            </a:r>
            <a:r>
              <a:rPr lang="ru-RU" b="1" dirty="0" err="1"/>
              <a:t>її</a:t>
            </a:r>
            <a:r>
              <a:rPr lang="ru-RU" b="1" dirty="0"/>
              <a:t> одноголосно </a:t>
            </a:r>
            <a:r>
              <a:rPr lang="ru-RU" b="1" dirty="0" err="1"/>
              <a:t>обирають</a:t>
            </a:r>
            <a:r>
              <a:rPr lang="ru-RU" b="1" dirty="0"/>
              <a:t> членом </a:t>
            </a:r>
            <a:r>
              <a:rPr lang="ru-RU" b="1" dirty="0" err="1"/>
              <a:t>Болонської</a:t>
            </a:r>
            <a:r>
              <a:rPr lang="ru-RU" b="1" dirty="0"/>
              <a:t> АН, а 1750 </a:t>
            </a:r>
            <a:r>
              <a:rPr lang="ru-RU" b="1" dirty="0" err="1"/>
              <a:t>призначають</a:t>
            </a:r>
            <a:r>
              <a:rPr lang="ru-RU" b="1" dirty="0"/>
              <a:t> </a:t>
            </a:r>
            <a:r>
              <a:rPr lang="ru-RU" b="1" dirty="0" err="1"/>
              <a:t>професором</a:t>
            </a:r>
            <a:r>
              <a:rPr lang="ru-RU" b="1" dirty="0"/>
              <a:t> </a:t>
            </a:r>
            <a:r>
              <a:rPr lang="ru-RU" b="1" dirty="0" err="1"/>
              <a:t>Болонського</a:t>
            </a:r>
            <a:r>
              <a:rPr lang="ru-RU" b="1" dirty="0"/>
              <a:t> </a:t>
            </a:r>
            <a:r>
              <a:rPr lang="ru-RU" b="1" dirty="0" err="1"/>
              <a:t>університету</a:t>
            </a:r>
            <a:r>
              <a:rPr lang="ru-RU" b="1" dirty="0"/>
              <a:t>, де вона, </a:t>
            </a:r>
            <a:r>
              <a:rPr lang="ru-RU" b="1" dirty="0" err="1"/>
              <a:t>маючи</a:t>
            </a:r>
            <a:r>
              <a:rPr lang="ru-RU" b="1" dirty="0"/>
              <a:t> </a:t>
            </a:r>
            <a:r>
              <a:rPr lang="ru-RU" b="1" dirty="0" err="1"/>
              <a:t>яскраві</a:t>
            </a:r>
            <a:r>
              <a:rPr lang="ru-RU" b="1" dirty="0"/>
              <a:t> </a:t>
            </a:r>
            <a:r>
              <a:rPr lang="ru-RU" b="1" dirty="0" err="1"/>
              <a:t>здібності</a:t>
            </a:r>
            <a:r>
              <a:rPr lang="ru-RU" b="1" dirty="0"/>
              <a:t> й </a:t>
            </a:r>
            <a:r>
              <a:rPr lang="ru-RU" b="1" dirty="0" err="1"/>
              <a:t>ерудицію</a:t>
            </a:r>
            <a:r>
              <a:rPr lang="ru-RU" b="1" dirty="0"/>
              <a:t>, ставши </a:t>
            </a:r>
            <a:r>
              <a:rPr lang="ru-RU" b="1" dirty="0" err="1"/>
              <a:t>першою</a:t>
            </a:r>
            <a:r>
              <a:rPr lang="ru-RU" b="1" dirty="0"/>
              <a:t> у </a:t>
            </a:r>
            <a:r>
              <a:rPr lang="ru-RU" b="1" dirty="0" err="1"/>
              <a:t>сівіті</a:t>
            </a:r>
            <a:r>
              <a:rPr lang="ru-RU" b="1" dirty="0"/>
              <a:t> </a:t>
            </a:r>
            <a:r>
              <a:rPr lang="ru-RU" b="1" dirty="0" err="1"/>
              <a:t>жінкою</a:t>
            </a:r>
            <a:r>
              <a:rPr lang="ru-RU" b="1" dirty="0"/>
              <a:t> - п</a:t>
            </a:r>
            <a:r>
              <a:rPr lang="de-DE" b="1" dirty="0" err="1"/>
              <a:t>po</a:t>
            </a:r>
            <a:r>
              <a:rPr lang="ru-RU" b="1" dirty="0"/>
              <a:t>ф</a:t>
            </a:r>
            <a:r>
              <a:rPr lang="de-DE" b="1" dirty="0" err="1"/>
              <a:t>ecopo</a:t>
            </a:r>
            <a:r>
              <a:rPr lang="ru-RU" b="1" dirty="0"/>
              <a:t>м </a:t>
            </a:r>
            <a:r>
              <a:rPr lang="ru-RU" b="1" dirty="0" err="1"/>
              <a:t>м</a:t>
            </a:r>
            <a:r>
              <a:rPr lang="de-DE" b="1" dirty="0"/>
              <a:t>a</a:t>
            </a:r>
            <a:r>
              <a:rPr lang="ru-RU" b="1" dirty="0"/>
              <a:t>т</a:t>
            </a:r>
            <a:r>
              <a:rPr lang="de-DE" b="1" dirty="0"/>
              <a:t>e</a:t>
            </a:r>
            <a:r>
              <a:rPr lang="ru-RU" b="1" dirty="0"/>
              <a:t>м</a:t>
            </a:r>
            <a:r>
              <a:rPr lang="de-DE" b="1" dirty="0"/>
              <a:t>a</a:t>
            </a:r>
            <a:r>
              <a:rPr lang="ru-RU" b="1" dirty="0"/>
              <a:t>тики, </a:t>
            </a:r>
            <a:r>
              <a:rPr lang="ru-RU" b="1" dirty="0" err="1"/>
              <a:t>понад</a:t>
            </a:r>
            <a:r>
              <a:rPr lang="ru-RU" b="1" dirty="0"/>
              <a:t> два роки </a:t>
            </a:r>
            <a:r>
              <a:rPr lang="ru-RU" b="1" dirty="0" err="1"/>
              <a:t>обіймає</a:t>
            </a:r>
            <a:r>
              <a:rPr lang="ru-RU" b="1" dirty="0"/>
              <a:t> кафедру, </a:t>
            </a:r>
            <a:r>
              <a:rPr lang="ru-RU" b="1" dirty="0" err="1"/>
              <a:t>хоч</a:t>
            </a:r>
            <a:r>
              <a:rPr lang="ru-RU" b="1" dirty="0"/>
              <a:t> </a:t>
            </a:r>
            <a:r>
              <a:rPr lang="ru-RU" b="1" dirty="0" err="1"/>
              <a:t>лекцій</a:t>
            </a:r>
            <a:r>
              <a:rPr lang="ru-RU" b="1" dirty="0"/>
              <a:t> і не </a:t>
            </a:r>
            <a:r>
              <a:rPr lang="ru-RU" b="1" dirty="0" err="1"/>
              <a:t>читає</a:t>
            </a:r>
            <a:r>
              <a:rPr lang="ru-RU" b="1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3276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9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Ніна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Барі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456384"/>
          </a:xfrm>
        </p:spPr>
        <p:txBody>
          <a:bodyPr>
            <a:normAutofit fontScale="77500" lnSpcReduction="20000"/>
          </a:bodyPr>
          <a:lstStyle/>
          <a:p>
            <a:r>
              <a:rPr lang="ru-RU" sz="1700" dirty="0" err="1"/>
              <a:t>Ніна</a:t>
            </a:r>
            <a:r>
              <a:rPr lang="ru-RU" sz="1700" dirty="0"/>
              <a:t> </a:t>
            </a:r>
            <a:r>
              <a:rPr lang="ru-RU" sz="1700" dirty="0" err="1"/>
              <a:t>Карлівна</a:t>
            </a:r>
            <a:r>
              <a:rPr lang="ru-RU" sz="1700" dirty="0"/>
              <a:t> </a:t>
            </a:r>
            <a:r>
              <a:rPr lang="ru-RU" sz="1700" dirty="0" err="1"/>
              <a:t>Барі</a:t>
            </a:r>
            <a:r>
              <a:rPr lang="ru-RU" sz="1700" dirty="0"/>
              <a:t> </a:t>
            </a:r>
            <a:r>
              <a:rPr lang="ru-RU" sz="1700" dirty="0" err="1"/>
              <a:t>народилася</a:t>
            </a:r>
            <a:r>
              <a:rPr lang="ru-RU" sz="1700" dirty="0"/>
              <a:t> 19(6) листопада 1901 року в </a:t>
            </a:r>
            <a:r>
              <a:rPr lang="ru-RU" sz="1700" dirty="0" err="1"/>
              <a:t>Москві</a:t>
            </a:r>
            <a:r>
              <a:rPr lang="ru-RU" sz="1700" dirty="0"/>
              <a:t> в </a:t>
            </a:r>
            <a:r>
              <a:rPr lang="ru-RU" sz="1700" dirty="0" err="1"/>
              <a:t>сім’ї</a:t>
            </a:r>
            <a:r>
              <a:rPr lang="ru-RU" sz="1700" dirty="0"/>
              <a:t> </a:t>
            </a:r>
            <a:r>
              <a:rPr lang="ru-RU" sz="1700" dirty="0" err="1"/>
              <a:t>лікаря</a:t>
            </a:r>
            <a:r>
              <a:rPr lang="ru-RU" sz="1700" dirty="0" smtClean="0"/>
              <a:t>.</a:t>
            </a:r>
          </a:p>
          <a:p>
            <a:r>
              <a:rPr lang="ru-RU" sz="1700" dirty="0"/>
              <a:t>1918-го з</a:t>
            </a:r>
            <a:r>
              <a:rPr lang="de-DE" sz="1700" dirty="0"/>
              <a:t>a</a:t>
            </a:r>
            <a:r>
              <a:rPr lang="ru-RU" sz="1700" dirty="0"/>
              <a:t>к</a:t>
            </a:r>
            <a:r>
              <a:rPr lang="de-DE" sz="1700" dirty="0"/>
              <a:t>i</a:t>
            </a:r>
            <a:r>
              <a:rPr lang="ru-RU" sz="1700" dirty="0" err="1"/>
              <a:t>нч</a:t>
            </a:r>
            <a:r>
              <a:rPr lang="de-DE" sz="1700" dirty="0"/>
              <a:t>y</a:t>
            </a:r>
            <a:r>
              <a:rPr lang="ru-RU" sz="1700" dirty="0"/>
              <a:t>є п</a:t>
            </a:r>
            <a:r>
              <a:rPr lang="de-DE" sz="1700" dirty="0"/>
              <a:t>p</a:t>
            </a:r>
            <a:r>
              <a:rPr lang="ru-RU" sz="1700" dirty="0"/>
              <a:t>ив</a:t>
            </a:r>
            <a:r>
              <a:rPr lang="de-DE" sz="1700" dirty="0"/>
              <a:t>a</a:t>
            </a:r>
            <a:r>
              <a:rPr lang="ru-RU" sz="1700" dirty="0" err="1"/>
              <a:t>тн</a:t>
            </a:r>
            <a:r>
              <a:rPr lang="de-DE" sz="1700" dirty="0"/>
              <a:t>y </a:t>
            </a:r>
            <a:r>
              <a:rPr lang="ru-RU" sz="1700" dirty="0" err="1"/>
              <a:t>жіночу</a:t>
            </a:r>
            <a:r>
              <a:rPr lang="ru-RU" sz="1700" dirty="0"/>
              <a:t> г</a:t>
            </a:r>
            <a:r>
              <a:rPr lang="de-DE" sz="1700" dirty="0"/>
              <a:t>i</a:t>
            </a:r>
            <a:r>
              <a:rPr lang="ru-RU" sz="1700" dirty="0" err="1"/>
              <a:t>мн</a:t>
            </a:r>
            <a:r>
              <a:rPr lang="de-DE" sz="1700" dirty="0"/>
              <a:t>a</a:t>
            </a:r>
            <a:r>
              <a:rPr lang="ru-RU" sz="1700" dirty="0"/>
              <a:t>з</a:t>
            </a:r>
            <a:r>
              <a:rPr lang="de-DE" sz="1700" dirty="0"/>
              <a:t>i</a:t>
            </a:r>
            <a:r>
              <a:rPr lang="ru-RU" sz="1700" dirty="0"/>
              <a:t>ю </a:t>
            </a:r>
            <a:r>
              <a:rPr lang="ru-RU" sz="1700" dirty="0" err="1"/>
              <a:t>Вяземської</a:t>
            </a:r>
            <a:r>
              <a:rPr lang="ru-RU" sz="1700" dirty="0"/>
              <a:t>, </a:t>
            </a:r>
            <a:r>
              <a:rPr lang="de-DE" sz="1700" dirty="0" smtClean="0"/>
              <a:t>i </a:t>
            </a:r>
            <a:r>
              <a:rPr lang="ru-RU" sz="1700" dirty="0" err="1"/>
              <a:t>вступає</a:t>
            </a:r>
            <a:r>
              <a:rPr lang="ru-RU" sz="1700" dirty="0"/>
              <a:t> на </a:t>
            </a:r>
            <a:r>
              <a:rPr lang="ru-RU" sz="1700" dirty="0" err="1"/>
              <a:t>фізмат</a:t>
            </a:r>
            <a:r>
              <a:rPr lang="ru-RU" sz="1700" dirty="0"/>
              <a:t> </a:t>
            </a:r>
            <a:r>
              <a:rPr lang="ru-RU" sz="1700" dirty="0" err="1"/>
              <a:t>Московського</a:t>
            </a:r>
            <a:r>
              <a:rPr lang="ru-RU" sz="1700" dirty="0"/>
              <a:t> </a:t>
            </a:r>
            <a:r>
              <a:rPr lang="ru-RU" sz="1700" dirty="0" err="1" smtClean="0"/>
              <a:t>університету</a:t>
            </a:r>
            <a:r>
              <a:rPr lang="ru-RU" sz="1700" dirty="0" smtClean="0"/>
              <a:t>.</a:t>
            </a:r>
          </a:p>
          <a:p>
            <a:r>
              <a:rPr lang="ru-RU" b="1" dirty="0"/>
              <a:t>1925-го —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дисертацій</a:t>
            </a:r>
            <a:r>
              <a:rPr lang="ru-RU" b="1" dirty="0"/>
              <a:t> «Про </a:t>
            </a:r>
            <a:r>
              <a:rPr lang="ru-RU" b="1" dirty="0" err="1"/>
              <a:t>єдиність</a:t>
            </a:r>
            <a:r>
              <a:rPr lang="ru-RU" b="1" dirty="0"/>
              <a:t> </a:t>
            </a:r>
            <a:r>
              <a:rPr lang="ru-RU" b="1" dirty="0" err="1"/>
              <a:t>тригонометричних</a:t>
            </a:r>
            <a:r>
              <a:rPr lang="ru-RU" b="1" dirty="0"/>
              <a:t> </a:t>
            </a:r>
            <a:r>
              <a:rPr lang="ru-RU" b="1" dirty="0" err="1"/>
              <a:t>розкладів</a:t>
            </a:r>
            <a:r>
              <a:rPr lang="ru-RU" b="1" dirty="0"/>
              <a:t>» </a:t>
            </a:r>
            <a:r>
              <a:rPr lang="de-DE" b="1" dirty="0"/>
              <a:t>i </a:t>
            </a:r>
            <a:r>
              <a:rPr lang="ru-RU" b="1" dirty="0" err="1"/>
              <a:t>премія</a:t>
            </a:r>
            <a:r>
              <a:rPr lang="ru-RU" b="1" dirty="0"/>
              <a:t> </a:t>
            </a:r>
            <a:r>
              <a:rPr lang="ru-RU" b="1" dirty="0" err="1"/>
              <a:t>Головнауки</a:t>
            </a:r>
            <a:r>
              <a:rPr lang="ru-RU" b="1" dirty="0"/>
              <a:t> за </a:t>
            </a:r>
            <a:r>
              <a:rPr lang="ru-RU" b="1" dirty="0" err="1"/>
              <a:t>розв'язані</a:t>
            </a:r>
            <a:r>
              <a:rPr lang="ru-RU" b="1" dirty="0"/>
              <a:t> в н</a:t>
            </a:r>
            <a:r>
              <a:rPr lang="de-DE" b="1" dirty="0"/>
              <a:t>i</a:t>
            </a:r>
            <a:r>
              <a:rPr lang="ru-RU" b="1" dirty="0"/>
              <a:t>й </a:t>
            </a:r>
            <a:r>
              <a:rPr lang="ru-RU" b="1" dirty="0" err="1"/>
              <a:t>труднощі</a:t>
            </a:r>
            <a:r>
              <a:rPr lang="ru-RU" b="1" dirty="0"/>
              <a:t> </a:t>
            </a:r>
            <a:r>
              <a:rPr lang="ru-RU" b="1" dirty="0" err="1"/>
              <a:t>теорії</a:t>
            </a:r>
            <a:r>
              <a:rPr lang="ru-RU" b="1" dirty="0"/>
              <a:t> </a:t>
            </a:r>
            <a:r>
              <a:rPr lang="ru-RU" b="1" dirty="0" err="1"/>
              <a:t>тригонотетричних</a:t>
            </a:r>
            <a:r>
              <a:rPr lang="ru-RU" b="1" dirty="0"/>
              <a:t> </a:t>
            </a:r>
            <a:r>
              <a:rPr lang="ru-RU" b="1" dirty="0" err="1"/>
              <a:t>рядів</a:t>
            </a:r>
            <a:r>
              <a:rPr lang="ru-RU" b="1" dirty="0"/>
              <a:t>. 1928 року вона доцент, а 1932 — перша в </a:t>
            </a:r>
            <a:r>
              <a:rPr lang="ru-RU" b="1" dirty="0" err="1"/>
              <a:t>Московському</a:t>
            </a:r>
            <a:r>
              <a:rPr lang="ru-RU" b="1" dirty="0"/>
              <a:t> </a:t>
            </a:r>
            <a:r>
              <a:rPr lang="ru-RU" b="1" dirty="0" err="1"/>
              <a:t>університеті</a:t>
            </a:r>
            <a:r>
              <a:rPr lang="ru-RU" b="1" dirty="0"/>
              <a:t> </a:t>
            </a:r>
            <a:r>
              <a:rPr lang="ru-RU" b="1" dirty="0" err="1"/>
              <a:t>жінка</a:t>
            </a:r>
            <a:r>
              <a:rPr lang="ru-RU" b="1" dirty="0"/>
              <a:t>, яка стала </a:t>
            </a:r>
            <a:r>
              <a:rPr lang="ru-RU" b="1" dirty="0" err="1"/>
              <a:t>професором</a:t>
            </a:r>
            <a:r>
              <a:rPr lang="ru-RU" b="1" dirty="0"/>
              <a:t> математики; у 1935-му </a:t>
            </a:r>
            <a:r>
              <a:rPr lang="ru-RU" b="1" dirty="0" err="1"/>
              <a:t>їй</a:t>
            </a:r>
            <a:r>
              <a:rPr lang="ru-RU" b="1" dirty="0"/>
              <a:t> як </a:t>
            </a:r>
            <a:r>
              <a:rPr lang="ru-RU" b="1" dirty="0" err="1"/>
              <a:t>визнаному</a:t>
            </a:r>
            <a:r>
              <a:rPr lang="ru-RU" b="1" dirty="0"/>
              <a:t> </a:t>
            </a:r>
            <a:r>
              <a:rPr lang="ru-RU" b="1" dirty="0" err="1"/>
              <a:t>спеціалісту</a:t>
            </a:r>
            <a:r>
              <a:rPr lang="ru-RU" b="1" dirty="0"/>
              <a:t> з </a:t>
            </a:r>
            <a:r>
              <a:rPr lang="ru-RU" b="1" dirty="0" err="1"/>
              <a:t>теорії</a:t>
            </a:r>
            <a:r>
              <a:rPr lang="ru-RU" b="1" dirty="0"/>
              <a:t> </a:t>
            </a:r>
            <a:r>
              <a:rPr lang="ru-RU" b="1" dirty="0" err="1"/>
              <a:t>функцій</a:t>
            </a:r>
            <a:r>
              <a:rPr lang="ru-RU" b="1" dirty="0"/>
              <a:t>, </a:t>
            </a:r>
            <a:r>
              <a:rPr lang="ru-RU" b="1" dirty="0" err="1"/>
              <a:t>першій</a:t>
            </a:r>
            <a:r>
              <a:rPr lang="ru-RU" b="1" dirty="0"/>
              <a:t> з ж</a:t>
            </a:r>
            <a:r>
              <a:rPr lang="de-DE" b="1" dirty="0"/>
              <a:t>i</a:t>
            </a:r>
            <a:r>
              <a:rPr lang="ru-RU" b="1" dirty="0"/>
              <a:t>нок </a:t>
            </a:r>
            <a:r>
              <a:rPr lang="ru-RU" b="1" dirty="0" err="1"/>
              <a:t>тодішнього</a:t>
            </a:r>
            <a:r>
              <a:rPr lang="ru-RU" b="1" dirty="0"/>
              <a:t> Союзу, </a:t>
            </a:r>
            <a:r>
              <a:rPr lang="ru-RU" b="1" dirty="0" err="1"/>
              <a:t>присуджують</a:t>
            </a:r>
            <a:r>
              <a:rPr lang="ru-RU" b="1" dirty="0"/>
              <a:t> </a:t>
            </a:r>
            <a:r>
              <a:rPr lang="ru-RU" b="1" dirty="0" err="1"/>
              <a:t>ступінь</a:t>
            </a:r>
            <a:r>
              <a:rPr lang="ru-RU" b="1" dirty="0"/>
              <a:t> доктора ф</a:t>
            </a:r>
            <a:r>
              <a:rPr lang="de-DE" b="1" dirty="0"/>
              <a:t>i</a:t>
            </a:r>
            <a:r>
              <a:rPr lang="ru-RU" b="1" dirty="0" err="1"/>
              <a:t>зико-математичних</a:t>
            </a:r>
            <a:r>
              <a:rPr lang="ru-RU" b="1" dirty="0"/>
              <a:t> наук,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саме</a:t>
            </a:r>
            <a:r>
              <a:rPr lang="ru-RU" b="1" dirty="0"/>
              <a:t> </a:t>
            </a:r>
            <a:r>
              <a:rPr lang="ru-RU" b="1" dirty="0" err="1"/>
              <a:t>відновили</a:t>
            </a:r>
            <a:r>
              <a:rPr lang="ru-RU" b="1" dirty="0"/>
              <a:t>, не </a:t>
            </a:r>
            <a:r>
              <a:rPr lang="ru-RU" b="1" dirty="0" err="1"/>
              <a:t>вимагаючи</a:t>
            </a:r>
            <a:r>
              <a:rPr lang="ru-RU" b="1" dirty="0"/>
              <a:t> й </a:t>
            </a:r>
            <a:r>
              <a:rPr lang="ru-RU" b="1" dirty="0" err="1"/>
              <a:t>захисту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00" y="1916832"/>
            <a:ext cx="25908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45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656784" cy="6858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Ізабелла</a:t>
            </a:r>
            <a:r>
              <a:rPr lang="ru-RU" b="1" dirty="0">
                <a:solidFill>
                  <a:srgbClr val="FF0000"/>
                </a:solidFill>
              </a:rPr>
              <a:t> Башмакова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456384"/>
          </a:xfrm>
        </p:spPr>
        <p:txBody>
          <a:bodyPr>
            <a:normAutofit/>
          </a:bodyPr>
          <a:lstStyle/>
          <a:p>
            <a:r>
              <a:rPr lang="ru-RU" sz="1700" dirty="0" err="1" smtClean="0"/>
              <a:t>Ізабелла</a:t>
            </a:r>
            <a:r>
              <a:rPr lang="ru-RU" sz="1700" dirty="0" smtClean="0"/>
              <a:t> </a:t>
            </a:r>
            <a:r>
              <a:rPr lang="ru-RU" sz="1700" dirty="0" err="1"/>
              <a:t>Григорівна</a:t>
            </a:r>
            <a:r>
              <a:rPr lang="ru-RU" sz="1700" dirty="0"/>
              <a:t> Башмакова </a:t>
            </a:r>
            <a:r>
              <a:rPr lang="ru-RU" sz="1700" dirty="0" err="1"/>
              <a:t>народилася</a:t>
            </a:r>
            <a:r>
              <a:rPr lang="ru-RU" sz="1700" dirty="0"/>
              <a:t> 3 </a:t>
            </a:r>
            <a:r>
              <a:rPr lang="ru-RU" sz="1700" dirty="0" err="1"/>
              <a:t>ciчня</a:t>
            </a:r>
            <a:r>
              <a:rPr lang="ru-RU" sz="1700" dirty="0"/>
              <a:t> 1921 року в Рос- </a:t>
            </a:r>
            <a:r>
              <a:rPr lang="ru-RU" sz="1700" dirty="0" err="1"/>
              <a:t>тові</a:t>
            </a:r>
            <a:r>
              <a:rPr lang="ru-RU" sz="1700" dirty="0"/>
              <a:t>-на-Дону у </a:t>
            </a:r>
            <a:r>
              <a:rPr lang="ru-RU" sz="1700" dirty="0" err="1"/>
              <a:t>вірменській</a:t>
            </a:r>
            <a:r>
              <a:rPr lang="ru-RU" sz="1700" dirty="0"/>
              <a:t> </a:t>
            </a:r>
            <a:r>
              <a:rPr lang="ru-RU" sz="1700" dirty="0" err="1"/>
              <a:t>сім'ї</a:t>
            </a:r>
            <a:r>
              <a:rPr lang="ru-RU" sz="1700" dirty="0"/>
              <a:t> </a:t>
            </a:r>
            <a:r>
              <a:rPr lang="ru-RU" sz="1700" dirty="0" smtClean="0"/>
              <a:t>адвоката.</a:t>
            </a:r>
          </a:p>
          <a:p>
            <a:r>
              <a:rPr lang="ru-RU" b="1" dirty="0" smtClean="0"/>
              <a:t>Вона </a:t>
            </a:r>
            <a:r>
              <a:rPr lang="ru-RU" b="1" dirty="0"/>
              <a:t>1948 року </a:t>
            </a:r>
            <a:r>
              <a:rPr lang="ru-RU" b="1" dirty="0" err="1"/>
              <a:t>захищає</a:t>
            </a:r>
            <a:r>
              <a:rPr lang="ru-RU" b="1" dirty="0"/>
              <a:t> </a:t>
            </a:r>
            <a:r>
              <a:rPr lang="ru-RU" b="1" dirty="0" err="1"/>
              <a:t>кандидатську</a:t>
            </a:r>
            <a:r>
              <a:rPr lang="ru-RU" b="1" dirty="0"/>
              <a:t> </a:t>
            </a:r>
            <a:r>
              <a:rPr lang="ru-RU" b="1" dirty="0" err="1"/>
              <a:t>дисертацію</a:t>
            </a:r>
            <a:r>
              <a:rPr lang="ru-RU" b="1" dirty="0"/>
              <a:t> «3 </a:t>
            </a:r>
            <a:r>
              <a:rPr lang="ru-RU" b="1" dirty="0" err="1"/>
              <a:t>історії</a:t>
            </a:r>
            <a:r>
              <a:rPr lang="ru-RU" b="1" dirty="0"/>
              <a:t> </a:t>
            </a:r>
            <a:r>
              <a:rPr lang="ru-RU" b="1" dirty="0" err="1"/>
              <a:t>теорії</a:t>
            </a:r>
            <a:r>
              <a:rPr lang="ru-RU" b="1" dirty="0"/>
              <a:t> </a:t>
            </a:r>
            <a:r>
              <a:rPr lang="ru-RU" b="1" dirty="0" err="1"/>
              <a:t>подільності</a:t>
            </a:r>
            <a:r>
              <a:rPr lang="ru-RU" b="1" dirty="0"/>
              <a:t>», а 1961 — </a:t>
            </a:r>
            <a:r>
              <a:rPr lang="ru-RU" b="1" dirty="0" err="1"/>
              <a:t>докторську</a:t>
            </a:r>
            <a:r>
              <a:rPr lang="ru-RU" b="1" dirty="0"/>
              <a:t>, за </a:t>
            </a:r>
            <a:r>
              <a:rPr lang="ru-RU" b="1" dirty="0" err="1"/>
              <a:t>сукупністю</a:t>
            </a:r>
            <a:r>
              <a:rPr lang="ru-RU" b="1" dirty="0"/>
              <a:t> </a:t>
            </a:r>
            <a:r>
              <a:rPr lang="ru-RU" b="1" dirty="0" err="1"/>
              <a:t>досліджень</a:t>
            </a:r>
            <a:r>
              <a:rPr lang="ru-RU" b="1" dirty="0"/>
              <a:t> з </a:t>
            </a:r>
            <a:r>
              <a:rPr lang="ru-RU" b="1" dirty="0" err="1"/>
              <a:t>античних</a:t>
            </a:r>
            <a:r>
              <a:rPr lang="ru-RU" b="1" dirty="0"/>
              <a:t> </a:t>
            </a:r>
            <a:r>
              <a:rPr lang="ru-RU" b="1" dirty="0" err="1"/>
              <a:t>авторів</a:t>
            </a:r>
            <a:r>
              <a:rPr lang="ru-RU" b="1" dirty="0"/>
              <a:t>; 1968 року </a:t>
            </a:r>
            <a:r>
              <a:rPr lang="ru-RU" b="1" dirty="0" err="1"/>
              <a:t>стає</a:t>
            </a:r>
            <a:r>
              <a:rPr lang="ru-RU" b="1" dirty="0"/>
              <a:t> </a:t>
            </a:r>
            <a:r>
              <a:rPr lang="ru-RU" b="1" dirty="0" err="1"/>
              <a:t>професором</a:t>
            </a:r>
            <a:r>
              <a:rPr lang="ru-RU" b="1" dirty="0"/>
              <a:t>, а 1971 — </a:t>
            </a:r>
            <a:r>
              <a:rPr lang="ru-RU" b="1" dirty="0" err="1"/>
              <a:t>дійсним</a:t>
            </a:r>
            <a:r>
              <a:rPr lang="ru-RU" b="1" dirty="0"/>
              <a:t> членом </a:t>
            </a:r>
            <a:r>
              <a:rPr lang="ru-RU" b="1" dirty="0" err="1"/>
              <a:t>Міжнародної</a:t>
            </a:r>
            <a:r>
              <a:rPr lang="ru-RU" b="1" dirty="0"/>
              <a:t> </a:t>
            </a:r>
            <a:r>
              <a:rPr lang="ru-RU" b="1" dirty="0" err="1"/>
              <a:t>академії</a:t>
            </a:r>
            <a:r>
              <a:rPr lang="ru-RU" b="1" dirty="0"/>
              <a:t> </a:t>
            </a:r>
            <a:r>
              <a:rPr lang="ru-RU" b="1" dirty="0" err="1"/>
              <a:t>історії</a:t>
            </a:r>
            <a:r>
              <a:rPr lang="ru-RU" b="1" dirty="0"/>
              <a:t> науки.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71561"/>
            <a:ext cx="2608684" cy="365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69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560840" cy="6858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Єлизавета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Березанська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04864"/>
            <a:ext cx="6400800" cy="3600400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err="1"/>
              <a:t>Єлизавета</a:t>
            </a:r>
            <a:r>
              <a:rPr lang="ru-RU" sz="1600" dirty="0"/>
              <a:t> </a:t>
            </a:r>
            <a:r>
              <a:rPr lang="ru-RU" sz="1600" dirty="0" err="1"/>
              <a:t>Савеліївна</a:t>
            </a:r>
            <a:r>
              <a:rPr lang="ru-RU" sz="1600" dirty="0"/>
              <a:t> </a:t>
            </a:r>
            <a:r>
              <a:rPr lang="ru-RU" sz="1600" dirty="0" err="1"/>
              <a:t>Березанська</a:t>
            </a:r>
            <a:r>
              <a:rPr lang="ru-RU" sz="1600" dirty="0"/>
              <a:t> </a:t>
            </a:r>
            <a:r>
              <a:rPr lang="ru-RU" sz="1600" dirty="0" err="1"/>
              <a:t>народилася</a:t>
            </a:r>
            <a:r>
              <a:rPr lang="ru-RU" sz="1600" dirty="0"/>
              <a:t> 9 </a:t>
            </a:r>
            <a:r>
              <a:rPr lang="ru-RU" sz="1600" dirty="0" err="1"/>
              <a:t>січня</a:t>
            </a:r>
            <a:r>
              <a:rPr lang="ru-RU" sz="1600" dirty="0"/>
              <a:t> 1890 року в </a:t>
            </a:r>
            <a:r>
              <a:rPr lang="ru-RU" sz="1600" dirty="0" err="1" smtClean="0"/>
              <a:t>Майкопі</a:t>
            </a:r>
            <a:r>
              <a:rPr lang="ru-RU" sz="1600" dirty="0" smtClean="0"/>
              <a:t>.</a:t>
            </a:r>
          </a:p>
          <a:p>
            <a:r>
              <a:rPr lang="ru-RU" b="1" dirty="0"/>
              <a:t>1914 року </a:t>
            </a:r>
            <a:r>
              <a:rPr lang="ru-RU" b="1" dirty="0" err="1"/>
              <a:t>закінчила</a:t>
            </a:r>
            <a:r>
              <a:rPr lang="ru-RU" b="1" dirty="0"/>
              <a:t> </a:t>
            </a:r>
            <a:r>
              <a:rPr lang="ru-RU" b="1" dirty="0" err="1"/>
              <a:t>фізико-математичне</a:t>
            </a:r>
            <a:r>
              <a:rPr lang="ru-RU" b="1" dirty="0"/>
              <a:t> </a:t>
            </a:r>
            <a:r>
              <a:rPr lang="ru-RU" b="1" dirty="0" err="1"/>
              <a:t>відділення</a:t>
            </a:r>
            <a:r>
              <a:rPr lang="ru-RU" b="1" dirty="0"/>
              <a:t> </a:t>
            </a:r>
            <a:r>
              <a:rPr lang="ru-RU" b="1" dirty="0" err="1"/>
              <a:t>Вищих</a:t>
            </a:r>
            <a:r>
              <a:rPr lang="ru-RU" b="1" dirty="0"/>
              <a:t> </a:t>
            </a:r>
            <a:r>
              <a:rPr lang="ru-RU" b="1" dirty="0" err="1" smtClean="0"/>
              <a:t>жіночих</a:t>
            </a:r>
            <a:r>
              <a:rPr lang="ru-RU" b="1" dirty="0"/>
              <a:t>  </a:t>
            </a:r>
            <a:r>
              <a:rPr lang="ru-RU" b="1" dirty="0" err="1" smtClean="0"/>
              <a:t>курсів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Відразу</a:t>
            </a:r>
            <a:r>
              <a:rPr lang="ru-RU" b="1" dirty="0" smtClean="0"/>
              <a:t> </a:t>
            </a:r>
            <a:r>
              <a:rPr lang="ru-RU" b="1" dirty="0" err="1"/>
              <a:t>першою</a:t>
            </a:r>
            <a:r>
              <a:rPr lang="ru-RU" b="1" dirty="0"/>
              <a:t> з </a:t>
            </a:r>
            <a:r>
              <a:rPr lang="ru-RU" b="1" dirty="0" err="1"/>
              <a:t>жінок</a:t>
            </a:r>
            <a:r>
              <a:rPr lang="ru-RU" b="1" dirty="0"/>
              <a:t> стала </a:t>
            </a:r>
            <a:r>
              <a:rPr lang="ru-RU" b="1" dirty="0" err="1"/>
              <a:t>викладати</a:t>
            </a:r>
            <a:r>
              <a:rPr lang="ru-RU" b="1" dirty="0"/>
              <a:t> математику в старших </a:t>
            </a:r>
            <a:r>
              <a:rPr lang="ru-RU" b="1" dirty="0" err="1"/>
              <a:t>класах</a:t>
            </a:r>
            <a:r>
              <a:rPr lang="ru-RU" b="1" dirty="0"/>
              <a:t> приватного реального училища </a:t>
            </a:r>
            <a:r>
              <a:rPr lang="ru-RU" b="1" dirty="0" err="1"/>
              <a:t>Кузьміної</a:t>
            </a:r>
            <a:r>
              <a:rPr lang="ru-RU" b="1" dirty="0" smtClean="0"/>
              <a:t>.</a:t>
            </a:r>
          </a:p>
          <a:p>
            <a:r>
              <a:rPr lang="ru-RU" b="1" dirty="0" err="1"/>
              <a:t>Відомий</a:t>
            </a:r>
            <a:r>
              <a:rPr lang="ru-RU" b="1" dirty="0"/>
              <a:t> </a:t>
            </a:r>
            <a:r>
              <a:rPr lang="ru-RU" b="1" dirty="0" err="1"/>
              <a:t>ії</a:t>
            </a:r>
            <a:r>
              <a:rPr lang="ru-RU" b="1" dirty="0"/>
              <a:t> «36ірник задач і </a:t>
            </a:r>
            <a:r>
              <a:rPr lang="ru-RU" b="1" dirty="0" err="1"/>
              <a:t>вправ</a:t>
            </a:r>
            <a:r>
              <a:rPr lang="ru-RU" b="1" dirty="0"/>
              <a:t> з арифметики» (1933),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стабільно</a:t>
            </a:r>
            <a:r>
              <a:rPr lang="ru-RU" b="1" dirty="0"/>
              <a:t> </a:t>
            </a:r>
            <a:r>
              <a:rPr lang="ru-RU" b="1" dirty="0" err="1"/>
              <a:t>витримав</a:t>
            </a:r>
            <a:r>
              <a:rPr lang="ru-RU" b="1" dirty="0"/>
              <a:t> два десятки </a:t>
            </a:r>
            <a:r>
              <a:rPr lang="ru-RU" b="1" dirty="0" err="1"/>
              <a:t>видань</a:t>
            </a:r>
            <a:r>
              <a:rPr lang="ru-RU" b="1" dirty="0"/>
              <a:t> і </a:t>
            </a:r>
            <a:r>
              <a:rPr lang="ru-RU" b="1" dirty="0" err="1"/>
              <a:t>був</a:t>
            </a:r>
            <a:r>
              <a:rPr lang="ru-RU" b="1" dirty="0"/>
              <a:t> </a:t>
            </a:r>
            <a:r>
              <a:rPr lang="ru-RU" b="1" dirty="0" err="1"/>
              <a:t>перекладений</a:t>
            </a:r>
            <a:r>
              <a:rPr lang="ru-RU" b="1" dirty="0"/>
              <a:t> 6агатьма </a:t>
            </a:r>
            <a:r>
              <a:rPr lang="ru-RU" b="1" dirty="0" err="1"/>
              <a:t>братніми</a:t>
            </a:r>
            <a:r>
              <a:rPr lang="ru-RU" b="1" dirty="0"/>
              <a:t> </a:t>
            </a:r>
            <a:r>
              <a:rPr lang="ru-RU" b="1" dirty="0" err="1"/>
              <a:t>мовами</a:t>
            </a:r>
            <a:r>
              <a:rPr lang="ru-RU" b="1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90" y="1967425"/>
            <a:ext cx="2802607" cy="373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43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Ніна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Вірченко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52839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Ніна</a:t>
            </a:r>
            <a:r>
              <a:rPr lang="ru-RU" dirty="0"/>
              <a:t> </a:t>
            </a:r>
            <a:r>
              <a:rPr lang="ru-RU" dirty="0" err="1"/>
              <a:t>Опанасівна</a:t>
            </a:r>
            <a:r>
              <a:rPr lang="ru-RU" dirty="0"/>
              <a:t> </a:t>
            </a:r>
            <a:r>
              <a:rPr lang="ru-RU" dirty="0" err="1"/>
              <a:t>Вірченко</a:t>
            </a:r>
            <a:r>
              <a:rPr lang="ru-RU" dirty="0"/>
              <a:t> </a:t>
            </a:r>
            <a:r>
              <a:rPr lang="ru-RU" dirty="0" err="1"/>
              <a:t>народилася</a:t>
            </a:r>
            <a:r>
              <a:rPr lang="ru-RU" dirty="0"/>
              <a:t> 5 </a:t>
            </a:r>
            <a:r>
              <a:rPr lang="ru-RU" dirty="0" err="1"/>
              <a:t>травня</a:t>
            </a:r>
            <a:r>
              <a:rPr lang="ru-RU" dirty="0"/>
              <a:t> 1930 року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 smtClean="0"/>
              <a:t>Завадівка</a:t>
            </a:r>
            <a:r>
              <a:rPr lang="ru-RU" dirty="0" smtClean="0"/>
              <a:t>.</a:t>
            </a:r>
          </a:p>
          <a:p>
            <a:r>
              <a:rPr lang="ru-RU" sz="1900" b="1" dirty="0"/>
              <a:t>На початку </a:t>
            </a:r>
            <a:r>
              <a:rPr lang="ru-RU" sz="1900" b="1" dirty="0" err="1"/>
              <a:t>літа</a:t>
            </a:r>
            <a:r>
              <a:rPr lang="ru-RU" sz="1900" b="1" dirty="0"/>
              <a:t> 1958 року «</a:t>
            </a:r>
            <a:r>
              <a:rPr lang="ru-RU" sz="1900" b="1" dirty="0" err="1"/>
              <a:t>нарешті</a:t>
            </a:r>
            <a:r>
              <a:rPr lang="ru-RU" sz="1900" b="1" dirty="0"/>
              <a:t> попала на </a:t>
            </a:r>
            <a:r>
              <a:rPr lang="ru-RU" sz="1900" b="1" dirty="0" err="1"/>
              <a:t>заочне</a:t>
            </a:r>
            <a:r>
              <a:rPr lang="ru-RU" sz="1900" b="1" dirty="0"/>
              <a:t> </a:t>
            </a:r>
            <a:r>
              <a:rPr lang="ru-RU" sz="1900" b="1" dirty="0" err="1"/>
              <a:t>відділення</a:t>
            </a:r>
            <a:r>
              <a:rPr lang="ru-RU" sz="1900" b="1" dirty="0"/>
              <a:t> </a:t>
            </a:r>
            <a:r>
              <a:rPr lang="ru-RU" sz="1900" b="1" dirty="0" err="1"/>
              <a:t>механіко-математичного</a:t>
            </a:r>
            <a:r>
              <a:rPr lang="ru-RU" sz="1900" b="1" dirty="0"/>
              <a:t> факультету </a:t>
            </a:r>
            <a:r>
              <a:rPr lang="ru-RU" sz="1900" b="1" dirty="0" err="1"/>
              <a:t>Київського</a:t>
            </a:r>
            <a:r>
              <a:rPr lang="ru-RU" sz="1900" b="1" dirty="0"/>
              <a:t> </a:t>
            </a:r>
            <a:r>
              <a:rPr lang="ru-RU" sz="1900" b="1" dirty="0" err="1"/>
              <a:t>університету</a:t>
            </a:r>
            <a:r>
              <a:rPr lang="ru-RU" sz="1900" b="1" dirty="0"/>
              <a:t> </a:t>
            </a:r>
            <a:r>
              <a:rPr lang="ru-RU" sz="1900" b="1" dirty="0" err="1"/>
              <a:t>ім</a:t>
            </a:r>
            <a:r>
              <a:rPr lang="ru-RU" sz="1900" b="1" dirty="0"/>
              <a:t>. Тараса </a:t>
            </a:r>
            <a:r>
              <a:rPr lang="ru-RU" sz="1900" b="1" dirty="0" err="1" smtClean="0"/>
              <a:t>Шевченка</a:t>
            </a:r>
            <a:r>
              <a:rPr lang="ru-RU" sz="1900" b="1" dirty="0" smtClean="0"/>
              <a:t>.</a:t>
            </a:r>
          </a:p>
          <a:p>
            <a:r>
              <a:rPr lang="ru-RU" sz="1900" b="1" dirty="0" err="1"/>
              <a:t>Зоряним</a:t>
            </a:r>
            <a:r>
              <a:rPr lang="ru-RU" sz="1900" b="1" dirty="0"/>
              <a:t> часом став для </a:t>
            </a:r>
            <a:r>
              <a:rPr lang="ru-RU" sz="1900" b="1" dirty="0" err="1"/>
              <a:t>неї</a:t>
            </a:r>
            <a:r>
              <a:rPr lang="ru-RU" sz="1900" b="1" dirty="0"/>
              <a:t> </a:t>
            </a:r>
            <a:r>
              <a:rPr lang="ru-RU" sz="1900" b="1" dirty="0" err="1"/>
              <a:t>захист</a:t>
            </a:r>
            <a:r>
              <a:rPr lang="ru-RU" sz="1900" b="1" dirty="0"/>
              <a:t> у </a:t>
            </a:r>
            <a:r>
              <a:rPr lang="ru-RU" sz="1900" b="1" dirty="0" err="1"/>
              <a:t>Москві</a:t>
            </a:r>
            <a:r>
              <a:rPr lang="ru-RU" sz="1900" b="1" dirty="0"/>
              <a:t> </a:t>
            </a:r>
            <a:r>
              <a:rPr lang="ru-RU" sz="1900" b="1" dirty="0" err="1"/>
              <a:t>докторської</a:t>
            </a:r>
            <a:r>
              <a:rPr lang="ru-RU" sz="1900" b="1" dirty="0"/>
              <a:t> </a:t>
            </a:r>
            <a:r>
              <a:rPr lang="ru-RU" sz="1900" b="1" dirty="0" err="1"/>
              <a:t>дисертації</a:t>
            </a:r>
            <a:r>
              <a:rPr lang="ru-RU" sz="1900" b="1" dirty="0"/>
              <a:t> «</a:t>
            </a:r>
            <a:r>
              <a:rPr lang="ru-RU" sz="1900" b="1" dirty="0" err="1"/>
              <a:t>Нові</a:t>
            </a:r>
            <a:r>
              <a:rPr lang="ru-RU" sz="1900" b="1" dirty="0"/>
              <a:t> </a:t>
            </a:r>
            <a:r>
              <a:rPr lang="ru-RU" sz="1900" b="1" dirty="0" err="1"/>
              <a:t>типи</a:t>
            </a:r>
            <a:r>
              <a:rPr lang="ru-RU" sz="1900" b="1" dirty="0"/>
              <a:t> </a:t>
            </a:r>
            <a:r>
              <a:rPr lang="ru-RU" sz="1900" b="1" dirty="0" err="1"/>
              <a:t>парних</a:t>
            </a:r>
            <a:r>
              <a:rPr lang="ru-RU" sz="1900" b="1" dirty="0"/>
              <a:t> (</a:t>
            </a:r>
            <a:r>
              <a:rPr lang="ru-RU" sz="1900" b="1" dirty="0" err="1"/>
              <a:t>потрійних</a:t>
            </a:r>
            <a:r>
              <a:rPr lang="ru-RU" sz="1900" b="1" dirty="0"/>
              <a:t>) </a:t>
            </a:r>
            <a:r>
              <a:rPr lang="ru-RU" sz="1900" b="1" dirty="0" err="1"/>
              <a:t>інтегральних</a:t>
            </a:r>
            <a:r>
              <a:rPr lang="ru-RU" sz="1900" b="1" dirty="0"/>
              <a:t> </a:t>
            </a:r>
            <a:r>
              <a:rPr lang="ru-RU" sz="1900" b="1" dirty="0" err="1"/>
              <a:t>рівнянь</a:t>
            </a:r>
            <a:r>
              <a:rPr lang="ru-RU" sz="1900" b="1" dirty="0"/>
              <a:t> </a:t>
            </a:r>
            <a:r>
              <a:rPr lang="ru-RU" sz="1900" b="1" dirty="0" err="1"/>
              <a:t>зі</a:t>
            </a:r>
            <a:r>
              <a:rPr lang="ru-RU" sz="1900" b="1" dirty="0"/>
              <a:t> </a:t>
            </a:r>
            <a:r>
              <a:rPr lang="ru-RU" sz="1900" b="1" dirty="0" err="1"/>
              <a:t>спеціальними</a:t>
            </a:r>
            <a:r>
              <a:rPr lang="ru-RU" sz="1900" b="1" dirty="0"/>
              <a:t> </a:t>
            </a:r>
            <a:r>
              <a:rPr lang="ru-RU" sz="1900" b="1" dirty="0" err="1"/>
              <a:t>функціями</a:t>
            </a:r>
            <a:r>
              <a:rPr lang="ru-RU" sz="1900" b="1" dirty="0"/>
              <a:t>» (1988), </a:t>
            </a:r>
            <a:r>
              <a:rPr lang="ru-RU" sz="1900" b="1" dirty="0" err="1"/>
              <a:t>присвяченої</a:t>
            </a:r>
            <a:r>
              <a:rPr lang="ru-RU" sz="1900" b="1" dirty="0"/>
              <a:t> батькам.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342022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11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Надія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Гернет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456384"/>
          </a:xfrm>
        </p:spPr>
        <p:txBody>
          <a:bodyPr/>
          <a:lstStyle/>
          <a:p>
            <a:r>
              <a:rPr lang="ru-RU" dirty="0" err="1"/>
              <a:t>Надія</a:t>
            </a:r>
            <a:r>
              <a:rPr lang="ru-RU" dirty="0"/>
              <a:t> </a:t>
            </a:r>
            <a:r>
              <a:rPr lang="ru-RU" dirty="0" err="1"/>
              <a:t>Миколаївна</a:t>
            </a:r>
            <a:r>
              <a:rPr lang="ru-RU" dirty="0"/>
              <a:t> </a:t>
            </a:r>
            <a:r>
              <a:rPr lang="ru-RU" dirty="0" err="1"/>
              <a:t>Гернет</a:t>
            </a:r>
            <a:r>
              <a:rPr lang="ru-RU" dirty="0"/>
              <a:t> </a:t>
            </a:r>
            <a:r>
              <a:rPr lang="ru-RU" dirty="0" err="1"/>
              <a:t>народилася</a:t>
            </a:r>
            <a:r>
              <a:rPr lang="ru-RU" dirty="0"/>
              <a:t> 30 </a:t>
            </a:r>
            <a:r>
              <a:rPr lang="ru-RU" dirty="0" err="1"/>
              <a:t>вересня</a:t>
            </a:r>
            <a:r>
              <a:rPr lang="ru-RU" dirty="0"/>
              <a:t> 1877 року в </a:t>
            </a:r>
            <a:r>
              <a:rPr lang="ru-RU" dirty="0" err="1" smtClean="0"/>
              <a:t>Симбірську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Закінчила</a:t>
            </a:r>
            <a:r>
              <a:rPr lang="ru-RU" b="1" dirty="0" smtClean="0"/>
              <a:t> </a:t>
            </a:r>
            <a:r>
              <a:rPr lang="ru-RU" b="1" dirty="0"/>
              <a:t>(1897) </a:t>
            </a:r>
            <a:r>
              <a:rPr lang="ru-RU" b="1" dirty="0" err="1"/>
              <a:t>вищі</a:t>
            </a:r>
            <a:r>
              <a:rPr lang="ru-RU" b="1" dirty="0"/>
              <a:t> </a:t>
            </a:r>
            <a:r>
              <a:rPr lang="ru-RU" b="1" dirty="0" err="1"/>
              <a:t>жіночі</a:t>
            </a:r>
            <a:r>
              <a:rPr lang="ru-RU" b="1" dirty="0"/>
              <a:t> </a:t>
            </a:r>
            <a:r>
              <a:rPr lang="ru-RU" b="1" dirty="0" err="1"/>
              <a:t>курси</a:t>
            </a:r>
            <a:r>
              <a:rPr lang="ru-RU" b="1" dirty="0"/>
              <a:t> в </a:t>
            </a:r>
            <a:r>
              <a:rPr lang="ru-RU" b="1" dirty="0" err="1"/>
              <a:t>Петербурзі</a:t>
            </a:r>
            <a:r>
              <a:rPr lang="ru-RU" b="1" dirty="0"/>
              <a:t> й </a:t>
            </a:r>
            <a:r>
              <a:rPr lang="ru-RU" b="1" dirty="0" err="1"/>
              <a:t>поїхала</a:t>
            </a:r>
            <a:r>
              <a:rPr lang="ru-RU" b="1" dirty="0"/>
              <a:t> до </a:t>
            </a:r>
            <a:r>
              <a:rPr lang="ru-RU" b="1" dirty="0" err="1"/>
              <a:t>німецького</a:t>
            </a:r>
            <a:r>
              <a:rPr lang="ru-RU" b="1" dirty="0"/>
              <a:t> </a:t>
            </a:r>
            <a:r>
              <a:rPr lang="ru-RU" b="1" dirty="0" err="1" smtClean="0"/>
              <a:t>Геттінгена</a:t>
            </a:r>
            <a:r>
              <a:rPr lang="ru-RU" b="1" dirty="0" smtClean="0"/>
              <a:t>.</a:t>
            </a:r>
          </a:p>
          <a:p>
            <a:r>
              <a:rPr lang="ru-RU" b="1" dirty="0"/>
              <a:t>Там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відзнакою</a:t>
            </a:r>
            <a:r>
              <a:rPr lang="ru-RU" b="1" dirty="0"/>
              <a:t> </a:t>
            </a:r>
            <a:r>
              <a:rPr lang="ru-RU" b="1" dirty="0" err="1"/>
              <a:t>захистила</a:t>
            </a:r>
            <a:r>
              <a:rPr lang="ru-RU" b="1" dirty="0"/>
              <a:t>  на </a:t>
            </a:r>
            <a:r>
              <a:rPr lang="ru-RU" b="1" dirty="0" err="1"/>
              <a:t>ступінь</a:t>
            </a:r>
            <a:r>
              <a:rPr lang="ru-RU" b="1" dirty="0"/>
              <a:t> доктора </a:t>
            </a:r>
            <a:r>
              <a:rPr lang="ru-RU" b="1" dirty="0" err="1"/>
              <a:t>філософії</a:t>
            </a:r>
            <a:r>
              <a:rPr lang="ru-RU" b="1" dirty="0"/>
              <a:t> </a:t>
            </a:r>
            <a:r>
              <a:rPr lang="ru-RU" b="1" dirty="0" err="1"/>
              <a:t>дисертацію</a:t>
            </a:r>
            <a:r>
              <a:rPr lang="ru-RU" b="1" dirty="0"/>
              <a:t> «Про </a:t>
            </a:r>
            <a:r>
              <a:rPr lang="ru-RU" b="1" dirty="0" err="1"/>
              <a:t>новий</a:t>
            </a:r>
            <a:r>
              <a:rPr lang="ru-RU" b="1" dirty="0"/>
              <a:t> метод у </a:t>
            </a:r>
            <a:r>
              <a:rPr lang="ru-RU" b="1" dirty="0" err="1"/>
              <a:t>варіаційному</a:t>
            </a:r>
            <a:r>
              <a:rPr lang="ru-RU" b="1" dirty="0"/>
              <a:t> </a:t>
            </a:r>
            <a:r>
              <a:rPr lang="ru-RU" b="1" dirty="0" err="1"/>
              <a:t>численні</a:t>
            </a:r>
            <a:r>
              <a:rPr lang="ru-RU" b="1" dirty="0" smtClean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37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Олена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Дубинчук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38437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Степанівна</a:t>
            </a:r>
            <a:r>
              <a:rPr lang="ru-RU" dirty="0"/>
              <a:t> </a:t>
            </a:r>
            <a:r>
              <a:rPr lang="ru-RU" dirty="0" err="1"/>
              <a:t>Дубинчук</a:t>
            </a:r>
            <a:r>
              <a:rPr lang="ru-RU" dirty="0"/>
              <a:t> </a:t>
            </a:r>
            <a:r>
              <a:rPr lang="ru-RU" dirty="0" err="1"/>
              <a:t>народилася</a:t>
            </a:r>
            <a:r>
              <a:rPr lang="ru-RU" dirty="0"/>
              <a:t> 21 </a:t>
            </a:r>
            <a:r>
              <a:rPr lang="ru-RU" dirty="0" err="1"/>
              <a:t>травня</a:t>
            </a:r>
            <a:r>
              <a:rPr lang="ru-RU" dirty="0"/>
              <a:t> 1919 року на </a:t>
            </a:r>
            <a:r>
              <a:rPr lang="ru-RU" dirty="0" err="1" smtClean="0"/>
              <a:t>Вінниччині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Вступила </a:t>
            </a:r>
            <a:r>
              <a:rPr lang="ru-RU" dirty="0"/>
              <a:t>в </a:t>
            </a:r>
            <a:r>
              <a:rPr lang="ru-RU" dirty="0" err="1"/>
              <a:t>Києві</a:t>
            </a:r>
            <a:r>
              <a:rPr lang="ru-RU" dirty="0"/>
              <a:t> на мехмат </a:t>
            </a:r>
            <a:r>
              <a:rPr lang="ru-RU" dirty="0" err="1" smtClean="0"/>
              <a:t>університету</a:t>
            </a:r>
            <a:r>
              <a:rPr lang="ru-RU" dirty="0" smtClean="0"/>
              <a:t>.</a:t>
            </a:r>
          </a:p>
          <a:p>
            <a:r>
              <a:rPr lang="ru-RU" b="1" dirty="0"/>
              <a:t>З 1951 року й до </a:t>
            </a:r>
            <a:r>
              <a:rPr lang="ru-RU" b="1" dirty="0" err="1"/>
              <a:t>останку</a:t>
            </a:r>
            <a:r>
              <a:rPr lang="ru-RU" b="1" dirty="0"/>
              <a:t> </a:t>
            </a:r>
            <a:r>
              <a:rPr lang="ru-RU" b="1" dirty="0" err="1"/>
              <a:t>Олена</a:t>
            </a:r>
            <a:r>
              <a:rPr lang="ru-RU" b="1" dirty="0"/>
              <a:t> </a:t>
            </a:r>
            <a:r>
              <a:rPr lang="ru-RU" b="1" dirty="0" err="1"/>
              <a:t>Дубинчук</a:t>
            </a:r>
            <a:r>
              <a:rPr lang="ru-RU" b="1" dirty="0"/>
              <a:t> жила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інтересами</a:t>
            </a:r>
            <a:r>
              <a:rPr lang="ru-RU" b="1" dirty="0"/>
              <a:t> НДІ </a:t>
            </a:r>
            <a:r>
              <a:rPr lang="ru-RU" b="1" dirty="0" err="1"/>
              <a:t>педагогіки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: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дисертації</a:t>
            </a:r>
            <a:r>
              <a:rPr lang="ru-RU" b="1" dirty="0"/>
              <a:t> «</a:t>
            </a:r>
            <a:r>
              <a:rPr lang="ru-RU" b="1" dirty="0" err="1"/>
              <a:t>Вузлові</a:t>
            </a:r>
            <a:r>
              <a:rPr lang="ru-RU" b="1" dirty="0"/>
              <a:t> </a:t>
            </a:r>
            <a:r>
              <a:rPr lang="ru-RU" b="1" dirty="0" err="1"/>
              <a:t>питання</a:t>
            </a:r>
            <a:r>
              <a:rPr lang="ru-RU" b="1" dirty="0"/>
              <a:t> арифметики в 5 </a:t>
            </a:r>
            <a:r>
              <a:rPr lang="ru-RU" b="1" dirty="0" err="1"/>
              <a:t>класі</a:t>
            </a:r>
            <a:r>
              <a:rPr lang="ru-RU" b="1" dirty="0"/>
              <a:t>» (1954), </a:t>
            </a:r>
            <a:r>
              <a:rPr lang="ru-RU" b="1" dirty="0" err="1"/>
              <a:t>проблеми</a:t>
            </a:r>
            <a:r>
              <a:rPr lang="ru-RU" b="1" dirty="0"/>
              <a:t> методики математики й </a:t>
            </a:r>
            <a:r>
              <a:rPr lang="ru-RU" b="1" dirty="0" err="1"/>
              <a:t>профтех-освіти</a:t>
            </a:r>
            <a:r>
              <a:rPr lang="ru-RU" b="1" dirty="0"/>
              <a:t>, </a:t>
            </a:r>
            <a:r>
              <a:rPr lang="ru-RU" b="1" dirty="0" err="1"/>
              <a:t>написання</a:t>
            </a:r>
            <a:r>
              <a:rPr lang="ru-RU" b="1" dirty="0"/>
              <a:t> </a:t>
            </a:r>
            <a:r>
              <a:rPr lang="ru-RU" b="1" dirty="0" err="1"/>
              <a:t>підручників</a:t>
            </a:r>
            <a:r>
              <a:rPr lang="ru-RU" b="1" dirty="0"/>
              <a:t>, а </a:t>
            </a:r>
            <a:r>
              <a:rPr lang="ru-RU" b="1" dirty="0" err="1"/>
              <a:t>ще</a:t>
            </a:r>
            <a:r>
              <a:rPr lang="ru-RU" b="1" dirty="0"/>
              <a:t> робота на </a:t>
            </a:r>
            <a:r>
              <a:rPr lang="ru-RU" b="1" dirty="0" err="1"/>
              <a:t>посаді</a:t>
            </a:r>
            <a:r>
              <a:rPr lang="ru-RU" b="1" dirty="0"/>
              <a:t> </a:t>
            </a:r>
            <a:r>
              <a:rPr lang="ru-RU" b="1" dirty="0" err="1"/>
              <a:t>професора</a:t>
            </a:r>
            <a:r>
              <a:rPr lang="ru-RU" b="1" dirty="0"/>
              <a:t> </a:t>
            </a:r>
            <a:r>
              <a:rPr lang="ru-RU" b="1" dirty="0" err="1"/>
              <a:t>педінституту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988840"/>
            <a:ext cx="3467914" cy="391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75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Софі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Жермен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456384"/>
          </a:xfrm>
        </p:spPr>
        <p:txBody>
          <a:bodyPr/>
          <a:lstStyle/>
          <a:p>
            <a:r>
              <a:rPr lang="ru-RU" dirty="0" err="1" smtClean="0"/>
              <a:t>Софі</a:t>
            </a:r>
            <a:r>
              <a:rPr lang="ru-RU" dirty="0" smtClean="0"/>
              <a:t> </a:t>
            </a:r>
            <a:r>
              <a:rPr lang="ru-RU" dirty="0" err="1"/>
              <a:t>Жермен</a:t>
            </a:r>
            <a:r>
              <a:rPr lang="ru-RU" dirty="0"/>
              <a:t> </a:t>
            </a:r>
            <a:r>
              <a:rPr lang="ru-RU" dirty="0" err="1"/>
              <a:t>народилася</a:t>
            </a:r>
            <a:r>
              <a:rPr lang="ru-RU" dirty="0"/>
              <a:t> 1 </a:t>
            </a:r>
            <a:r>
              <a:rPr lang="ru-RU" dirty="0" err="1"/>
              <a:t>квітня</a:t>
            </a:r>
            <a:r>
              <a:rPr lang="ru-RU" dirty="0"/>
              <a:t> 1776 року в </a:t>
            </a:r>
            <a:r>
              <a:rPr lang="ru-RU" dirty="0" err="1" smtClean="0"/>
              <a:t>Парижі</a:t>
            </a:r>
            <a:r>
              <a:rPr lang="ru-RU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</TotalTime>
  <Words>541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Жінки-математики</vt:lpstr>
      <vt:lpstr>Марія аньєзі</vt:lpstr>
      <vt:lpstr>Ніна Барі</vt:lpstr>
      <vt:lpstr>Ізабелла Башмакова</vt:lpstr>
      <vt:lpstr>Єлизавета Березанська</vt:lpstr>
      <vt:lpstr>Ніна Вірченко</vt:lpstr>
      <vt:lpstr>Надія Гернет</vt:lpstr>
      <vt:lpstr>Олена Дубинчук</vt:lpstr>
      <vt:lpstr>Софі Жермен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Жінки-математики</dc:title>
  <dc:creator>админ</dc:creator>
  <cp:lastModifiedBy>админ</cp:lastModifiedBy>
  <cp:revision>5</cp:revision>
  <dcterms:created xsi:type="dcterms:W3CDTF">2013-09-19T14:33:20Z</dcterms:created>
  <dcterms:modified xsi:type="dcterms:W3CDTF">2013-09-19T15:26:22Z</dcterms:modified>
</cp:coreProperties>
</file>