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6" r:id="rId10"/>
    <p:sldId id="267" r:id="rId11"/>
    <p:sldId id="270" r:id="rId12"/>
    <p:sldId id="269" r:id="rId1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901E6375-D0F0-43DA-95E5-4E2D675BD2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1E6375-D0F0-43DA-95E5-4E2D675BD2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1E6375-D0F0-43DA-95E5-4E2D675BD2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1E6375-D0F0-43DA-95E5-4E2D675BD2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01E6375-D0F0-43DA-95E5-4E2D675BD2AB}"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01E6375-D0F0-43DA-95E5-4E2D675BD2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901E6375-D0F0-43DA-95E5-4E2D675BD2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8" name="Номер слайда 7"/>
          <p:cNvSpPr>
            <a:spLocks noGrp="1"/>
          </p:cNvSpPr>
          <p:nvPr>
            <p:ph type="sldNum" sz="quarter" idx="11"/>
          </p:nvPr>
        </p:nvSpPr>
        <p:spPr/>
        <p:txBody>
          <a:bodyPr/>
          <a:lstStyle/>
          <a:p>
            <a:fld id="{901E6375-D0F0-43DA-95E5-4E2D675BD2AB}" type="slidenum">
              <a:rPr lang="uk-UA" smtClean="0"/>
              <a:pPr/>
              <a:t>‹#›</a:t>
            </a:fld>
            <a:endParaRPr lang="uk-UA"/>
          </a:p>
        </p:txBody>
      </p:sp>
      <p:sp>
        <p:nvSpPr>
          <p:cNvPr id="9" name="Нижний колонтитул 8"/>
          <p:cNvSpPr>
            <a:spLocks noGrp="1"/>
          </p:cNvSpPr>
          <p:nvPr>
            <p:ph type="ftr" sz="quarter" idx="12"/>
          </p:nvPr>
        </p:nvSpPr>
        <p:spPr/>
        <p:txBody>
          <a:bodyPr/>
          <a:lstStyle/>
          <a:p>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901E6375-D0F0-43DA-95E5-4E2D675BD2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FE128A0-64EE-4ED3-9287-13E85ECFBB03}" type="datetimeFigureOut">
              <a:rPr lang="uk-UA" smtClean="0"/>
              <a:pPr/>
              <a:t>26.04.2014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156448" y="6422064"/>
            <a:ext cx="762000" cy="365125"/>
          </a:xfrm>
        </p:spPr>
        <p:txBody>
          <a:bodyPr/>
          <a:lstStyle/>
          <a:p>
            <a:fld id="{901E6375-D0F0-43DA-95E5-4E2D675BD2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7FE128A0-64EE-4ED3-9287-13E85ECFBB03}" type="datetimeFigureOut">
              <a:rPr lang="uk-UA" smtClean="0"/>
              <a:pPr/>
              <a:t>26.04.2014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01E6375-D0F0-43DA-95E5-4E2D675BD2A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FE128A0-64EE-4ED3-9287-13E85ECFBB03}" type="datetimeFigureOut">
              <a:rPr lang="uk-UA" smtClean="0"/>
              <a:pPr/>
              <a:t>26.04.2014</a:t>
            </a:fld>
            <a:endParaRPr lang="uk-UA"/>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uk-UA"/>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01E6375-D0F0-43DA-95E5-4E2D675BD2AB}"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lideshare.net/ssuserb484be/ss-15740521"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rudite.nm.ru/KeldyshMstislav.htm" TargetMode="External"/><Relationship Id="rId13" Type="http://schemas.openxmlformats.org/officeDocument/2006/relationships/hyperlink" Target="http://erudite.nm.ru/NeumannJohn.htm" TargetMode="External"/><Relationship Id="rId18" Type="http://schemas.openxmlformats.org/officeDocument/2006/relationships/image" Target="../media/image1.jpeg"/><Relationship Id="rId3" Type="http://schemas.openxmlformats.org/officeDocument/2006/relationships/hyperlink" Target="http://erudite.nm.ru/Arhimed.htm" TargetMode="External"/><Relationship Id="rId7" Type="http://schemas.openxmlformats.org/officeDocument/2006/relationships/hyperlink" Target="http://erudite.nm.ru/DekartRene.htm" TargetMode="External"/><Relationship Id="rId12" Type="http://schemas.openxmlformats.org/officeDocument/2006/relationships/hyperlink" Target="http://erudite.nm.ru/MandelbrotBenua.htm" TargetMode="External"/><Relationship Id="rId17" Type="http://schemas.openxmlformats.org/officeDocument/2006/relationships/hyperlink" Target="http://erudite.nm.ru/EilerLeonard.htm" TargetMode="External"/><Relationship Id="rId2" Type="http://schemas.openxmlformats.org/officeDocument/2006/relationships/hyperlink" Target="http://erudite.nm.ru/AlexandrovPavelSerg.htm" TargetMode="External"/><Relationship Id="rId16" Type="http://schemas.openxmlformats.org/officeDocument/2006/relationships/hyperlink" Target="http://erudite.nm.ru/PontriaginLev.htm" TargetMode="External"/><Relationship Id="rId1" Type="http://schemas.openxmlformats.org/officeDocument/2006/relationships/slideLayout" Target="../slideLayouts/slideLayout2.xml"/><Relationship Id="rId6" Type="http://schemas.openxmlformats.org/officeDocument/2006/relationships/hyperlink" Target="http://erudite.nm.ru/GedelKurt.htm" TargetMode="External"/><Relationship Id="rId11" Type="http://schemas.openxmlformats.org/officeDocument/2006/relationships/hyperlink" Target="http://erudite.nm.ru/LobachevskyNI.htm" TargetMode="External"/><Relationship Id="rId5" Type="http://schemas.openxmlformats.org/officeDocument/2006/relationships/hyperlink" Target="http://erudite.nm.ru/GaussKarl.htm" TargetMode="External"/><Relationship Id="rId15" Type="http://schemas.openxmlformats.org/officeDocument/2006/relationships/hyperlink" Target="http://erudite.nm.ru/Pifagor.htm" TargetMode="External"/><Relationship Id="rId10" Type="http://schemas.openxmlformats.org/officeDocument/2006/relationships/hyperlink" Target="http://erudite.nm.ru/KolmogorovAndrey.htm" TargetMode="External"/><Relationship Id="rId4" Type="http://schemas.openxmlformats.org/officeDocument/2006/relationships/hyperlink" Target="http://erudite.nm.ru/WienerNorbert.htm" TargetMode="External"/><Relationship Id="rId9" Type="http://schemas.openxmlformats.org/officeDocument/2006/relationships/hyperlink" Target="http://erudite.nm.ru/Kovolevskaja.htm" TargetMode="External"/><Relationship Id="rId14" Type="http://schemas.openxmlformats.org/officeDocument/2006/relationships/hyperlink" Target="http://erudite.nm.ru/NewtonIsaac.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92696"/>
            <a:ext cx="8352928" cy="2304256"/>
          </a:xfrm>
        </p:spPr>
        <p:txBody>
          <a:bodyPr>
            <a:normAutofit fontScale="90000"/>
          </a:bodyPr>
          <a:lstStyle/>
          <a:p>
            <a:pPr algn="ctr"/>
            <a:r>
              <a:rPr lang="uk-UA" sz="5400" dirty="0" smtClean="0">
                <a:latin typeface="Monotype Corsiva" pitchFamily="66" charset="0"/>
              </a:rPr>
              <a:t>Математика </a:t>
            </a:r>
            <a:r>
              <a:rPr lang="uk-UA" sz="5400" dirty="0" smtClean="0">
                <a:latin typeface="Monotype Corsiva" pitchFamily="66" charset="0"/>
              </a:rPr>
              <a:t> та </a:t>
            </a:r>
            <a:r>
              <a:rPr lang="uk-UA" sz="5400" dirty="0" smtClean="0">
                <a:latin typeface="Monotype Corsiva" pitchFamily="66" charset="0"/>
              </a:rPr>
              <a:t>шахи</a:t>
            </a:r>
            <a:r>
              <a:rPr lang="uk-UA" sz="5400" dirty="0" smtClean="0"/>
              <a:t/>
            </a:r>
            <a:br>
              <a:rPr lang="uk-UA" sz="5400" dirty="0" smtClean="0"/>
            </a:br>
            <a:endParaRPr lang="uk-UA" sz="5400" dirty="0"/>
          </a:p>
        </p:txBody>
      </p:sp>
      <p:sp>
        <p:nvSpPr>
          <p:cNvPr id="4" name="TextBox 3"/>
          <p:cNvSpPr txBox="1"/>
          <p:nvPr/>
        </p:nvSpPr>
        <p:spPr>
          <a:xfrm>
            <a:off x="5471592" y="5373216"/>
            <a:ext cx="3672408" cy="1200329"/>
          </a:xfrm>
          <a:prstGeom prst="rect">
            <a:avLst/>
          </a:prstGeom>
          <a:noFill/>
        </p:spPr>
        <p:txBody>
          <a:bodyPr wrap="square" rtlCol="0">
            <a:spAutoFit/>
          </a:bodyPr>
          <a:lstStyle/>
          <a:p>
            <a:r>
              <a:rPr lang="uk-UA" sz="2400" dirty="0" smtClean="0">
                <a:latin typeface="Monotype Corsiva" pitchFamily="66" charset="0"/>
              </a:rPr>
              <a:t>Презентацію підготувала </a:t>
            </a:r>
            <a:r>
              <a:rPr lang="uk-UA" sz="2400" dirty="0" smtClean="0">
                <a:latin typeface="Monotype Corsiva" pitchFamily="66" charset="0"/>
              </a:rPr>
              <a:t>:</a:t>
            </a:r>
            <a:endParaRPr lang="uk-UA" sz="2400" dirty="0" smtClean="0">
              <a:latin typeface="Monotype Corsiva" pitchFamily="66" charset="0"/>
            </a:endParaRPr>
          </a:p>
          <a:p>
            <a:r>
              <a:rPr lang="uk-UA" sz="2400" dirty="0" err="1" smtClean="0">
                <a:latin typeface="Monotype Corsiva" pitchFamily="66" charset="0"/>
              </a:rPr>
              <a:t>Ліцеїстка</a:t>
            </a:r>
            <a:r>
              <a:rPr lang="uk-UA" sz="2400" dirty="0" smtClean="0">
                <a:latin typeface="Monotype Corsiva" pitchFamily="66" charset="0"/>
              </a:rPr>
              <a:t> </a:t>
            </a:r>
            <a:r>
              <a:rPr lang="uk-UA" sz="2400" dirty="0" err="1" smtClean="0">
                <a:latin typeface="Monotype Corsiva" pitchFamily="66" charset="0"/>
              </a:rPr>
              <a:t>ІІІ-і</a:t>
            </a:r>
            <a:r>
              <a:rPr lang="uk-UA" sz="2400" dirty="0" smtClean="0">
                <a:latin typeface="Monotype Corsiva" pitchFamily="66" charset="0"/>
              </a:rPr>
              <a:t> курсу</a:t>
            </a:r>
          </a:p>
          <a:p>
            <a:r>
              <a:rPr lang="uk-UA" sz="2400" dirty="0" smtClean="0">
                <a:latin typeface="Monotype Corsiva" pitchFamily="66" charset="0"/>
              </a:rPr>
              <a:t>Колодій Тетяна</a:t>
            </a:r>
            <a:endParaRPr lang="uk-UA" sz="2400" dirty="0" smtClean="0">
              <a:latin typeface="Monotype Corsiva" pitchFamily="66" charset="0"/>
            </a:endParaRPr>
          </a:p>
        </p:txBody>
      </p:sp>
      <p:pic>
        <p:nvPicPr>
          <p:cNvPr id="1026" name="Picture 2" descr="C:\Users\Таня\Desktop\kak-nauchitsja-igrat-v-shakhmati-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628800"/>
            <a:ext cx="4500500" cy="3388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7931224" cy="1143000"/>
          </a:xfrm>
        </p:spPr>
        <p:txBody>
          <a:bodyPr/>
          <a:lstStyle/>
          <a:p>
            <a:r>
              <a:rPr lang="uk-UA" b="1" i="1" dirty="0" smtClean="0">
                <a:solidFill>
                  <a:schemeClr val="bg2">
                    <a:lumMod val="50000"/>
                    <a:lumOff val="50000"/>
                  </a:schemeClr>
                </a:solidFill>
                <a:latin typeface="Monotype Corsiva" pitchFamily="66" charset="0"/>
              </a:rPr>
              <a:t>Цікаве про математику</a:t>
            </a:r>
            <a:endParaRPr lang="uk-UA" b="1" i="1" dirty="0">
              <a:solidFill>
                <a:schemeClr val="bg2">
                  <a:lumMod val="50000"/>
                  <a:lumOff val="50000"/>
                </a:schemeClr>
              </a:solidFill>
              <a:latin typeface="Monotype Corsiva" pitchFamily="66" charset="0"/>
            </a:endParaRPr>
          </a:p>
        </p:txBody>
      </p:sp>
      <p:sp>
        <p:nvSpPr>
          <p:cNvPr id="3" name="Содержимое 2"/>
          <p:cNvSpPr>
            <a:spLocks noGrp="1"/>
          </p:cNvSpPr>
          <p:nvPr>
            <p:ph idx="1"/>
          </p:nvPr>
        </p:nvSpPr>
        <p:spPr>
          <a:xfrm>
            <a:off x="457200" y="980728"/>
            <a:ext cx="8291264" cy="5688632"/>
          </a:xfrm>
        </p:spPr>
        <p:txBody>
          <a:bodyPr>
            <a:normAutofit fontScale="85000" lnSpcReduction="20000"/>
          </a:bodyPr>
          <a:lstStyle/>
          <a:p>
            <a:pPr algn="just">
              <a:lnSpc>
                <a:spcPct val="120000"/>
              </a:lnSpc>
            </a:pPr>
            <a:r>
              <a:rPr lang="uk-UA" sz="2600" dirty="0" smtClean="0">
                <a:latin typeface="Monotype Corsiva" pitchFamily="66" charset="0"/>
              </a:rPr>
              <a:t>Усі знають, що тисяча тисяч - це мільйон. Але мало хто знає назви наступних розрядів. Для їх найменувань прийняті латинські назви чисел. Тисяча мільйонів - тобто більйон або мільярд ("</a:t>
            </a:r>
            <a:r>
              <a:rPr lang="uk-UA" sz="2600" dirty="0" err="1" smtClean="0">
                <a:latin typeface="Monotype Corsiva" pitchFamily="66" charset="0"/>
              </a:rPr>
              <a:t>бі</a:t>
            </a:r>
            <a:r>
              <a:rPr lang="uk-UA" sz="2600" dirty="0" smtClean="0">
                <a:latin typeface="Monotype Corsiva" pitchFamily="66" charset="0"/>
              </a:rPr>
              <a:t>" латиною - два). Тисяча мільярдів, тобто 1000000000000 - трильйон ("три" - латиною три), далі 1000000000000000 - квадрильйон (квадра - чотири), далі квінтильйон, секстильйон, </a:t>
            </a:r>
            <a:r>
              <a:rPr lang="uk-UA" sz="2600" dirty="0" err="1" smtClean="0">
                <a:latin typeface="Monotype Corsiva" pitchFamily="66" charset="0"/>
              </a:rPr>
              <a:t>септильйон</a:t>
            </a:r>
            <a:r>
              <a:rPr lang="uk-UA" sz="2600" dirty="0" smtClean="0">
                <a:latin typeface="Monotype Corsiva" pitchFamily="66" charset="0"/>
              </a:rPr>
              <a:t>, </a:t>
            </a:r>
            <a:r>
              <a:rPr lang="uk-UA" sz="2600" dirty="0" err="1" smtClean="0">
                <a:latin typeface="Monotype Corsiva" pitchFamily="66" charset="0"/>
              </a:rPr>
              <a:t>октильйон</a:t>
            </a:r>
            <a:r>
              <a:rPr lang="uk-UA" sz="2600" dirty="0" smtClean="0">
                <a:latin typeface="Monotype Corsiva" pitchFamily="66" charset="0"/>
              </a:rPr>
              <a:t>, </a:t>
            </a:r>
            <a:r>
              <a:rPr lang="uk-UA" sz="2600" dirty="0" err="1" smtClean="0">
                <a:latin typeface="Monotype Corsiva" pitchFamily="66" charset="0"/>
              </a:rPr>
              <a:t>нонильйон</a:t>
            </a:r>
            <a:r>
              <a:rPr lang="uk-UA" sz="2600" dirty="0" smtClean="0">
                <a:latin typeface="Monotype Corsiva" pitchFamily="66" charset="0"/>
              </a:rPr>
              <a:t>, </a:t>
            </a:r>
            <a:r>
              <a:rPr lang="uk-UA" sz="2600" dirty="0" err="1" smtClean="0">
                <a:latin typeface="Monotype Corsiva" pitchFamily="66" charset="0"/>
              </a:rPr>
              <a:t>децильйон</a:t>
            </a:r>
            <a:r>
              <a:rPr lang="uk-UA" sz="2600" dirty="0" smtClean="0">
                <a:latin typeface="Monotype Corsiva" pitchFamily="66" charset="0"/>
              </a:rPr>
              <a:t>. Кожна наступна одиниця містить тисячу попередніх. </a:t>
            </a:r>
          </a:p>
          <a:p>
            <a:pPr algn="just">
              <a:lnSpc>
                <a:spcPct val="120000"/>
              </a:lnSpc>
            </a:pPr>
            <a:r>
              <a:rPr lang="ru-RU" sz="2600" dirty="0" smtClean="0">
                <a:latin typeface="Monotype Corsiva" pitchFamily="66" charset="0"/>
              </a:rPr>
              <a:t>Знак </a:t>
            </a:r>
            <a:r>
              <a:rPr lang="ru-RU" sz="2600" dirty="0" err="1" smtClean="0">
                <a:latin typeface="Monotype Corsiva" pitchFamily="66" charset="0"/>
              </a:rPr>
              <a:t>ділення</a:t>
            </a:r>
            <a:r>
              <a:rPr lang="ru-RU" sz="2600" dirty="0" smtClean="0">
                <a:latin typeface="Monotype Corsiva" pitchFamily="66" charset="0"/>
              </a:rPr>
              <a:t> "</a:t>
            </a:r>
            <a:r>
              <a:rPr lang="ru-RU" sz="2600" b="1" dirty="0" smtClean="0">
                <a:latin typeface="Monotype Corsiva" pitchFamily="66" charset="0"/>
              </a:rPr>
              <a:t>:</a:t>
            </a:r>
            <a:r>
              <a:rPr lang="ru-RU" sz="2600" dirty="0" smtClean="0">
                <a:latin typeface="Monotype Corsiva" pitchFamily="66" charset="0"/>
              </a:rPr>
              <a:t>" </a:t>
            </a:r>
            <a:r>
              <a:rPr lang="ru-RU" sz="2600" dirty="0" err="1" smtClean="0">
                <a:latin typeface="Monotype Corsiva" pitchFamily="66" charset="0"/>
              </a:rPr>
              <a:t>вперше</a:t>
            </a:r>
            <a:r>
              <a:rPr lang="ru-RU" sz="2600" dirty="0" smtClean="0">
                <a:latin typeface="Monotype Corsiva" pitchFamily="66" charset="0"/>
              </a:rPr>
              <a:t> </a:t>
            </a:r>
            <a:r>
              <a:rPr lang="ru-RU" sz="2600" dirty="0" err="1" smtClean="0">
                <a:latin typeface="Monotype Corsiva" pitchFamily="66" charset="0"/>
              </a:rPr>
              <a:t>ввів</a:t>
            </a:r>
            <a:r>
              <a:rPr lang="ru-RU" sz="2600" dirty="0" smtClean="0">
                <a:latin typeface="Monotype Corsiva" pitchFamily="66" charset="0"/>
              </a:rPr>
              <a:t> у 1202 р. в </a:t>
            </a:r>
            <a:r>
              <a:rPr lang="ru-RU" sz="2600" dirty="0" err="1" smtClean="0">
                <a:latin typeface="Monotype Corsiva" pitchFamily="66" charset="0"/>
              </a:rPr>
              <a:t>своїх</a:t>
            </a:r>
            <a:r>
              <a:rPr lang="ru-RU" sz="2600" dirty="0" smtClean="0">
                <a:latin typeface="Monotype Corsiva" pitchFamily="66" charset="0"/>
              </a:rPr>
              <a:t> роботах Леонардо </a:t>
            </a:r>
            <a:r>
              <a:rPr lang="ru-RU" sz="2600" dirty="0" err="1" smtClean="0">
                <a:latin typeface="Monotype Corsiva" pitchFamily="66" charset="0"/>
              </a:rPr>
              <a:t>Пізанський</a:t>
            </a:r>
            <a:r>
              <a:rPr lang="ru-RU" sz="2600" dirty="0" smtClean="0">
                <a:latin typeface="Monotype Corsiva" pitchFamily="66" charset="0"/>
              </a:rPr>
              <a:t>. </a:t>
            </a:r>
            <a:r>
              <a:rPr lang="ru-RU" sz="2600" dirty="0" err="1" smtClean="0">
                <a:latin typeface="Monotype Corsiva" pitchFamily="66" charset="0"/>
              </a:rPr>
              <a:t>Однак</a:t>
            </a:r>
            <a:r>
              <a:rPr lang="ru-RU" sz="2600" dirty="0" smtClean="0">
                <a:latin typeface="Monotype Corsiva" pitchFamily="66" charset="0"/>
              </a:rPr>
              <a:t> </a:t>
            </a:r>
            <a:r>
              <a:rPr lang="ru-RU" sz="2600" dirty="0" err="1" smtClean="0">
                <a:latin typeface="Monotype Corsiva" pitchFamily="66" charset="0"/>
              </a:rPr>
              <a:t>існує</a:t>
            </a:r>
            <a:r>
              <a:rPr lang="ru-RU" sz="2600" dirty="0" smtClean="0">
                <a:latin typeface="Monotype Corsiva" pitchFamily="66" charset="0"/>
              </a:rPr>
              <a:t> </a:t>
            </a:r>
            <a:r>
              <a:rPr lang="ru-RU" sz="2600" dirty="0" err="1" smtClean="0">
                <a:latin typeface="Monotype Corsiva" pitchFamily="66" charset="0"/>
              </a:rPr>
              <a:t>ще</a:t>
            </a:r>
            <a:r>
              <a:rPr lang="ru-RU" sz="2600" dirty="0" smtClean="0">
                <a:latin typeface="Monotype Corsiva" pitchFamily="66" charset="0"/>
              </a:rPr>
              <a:t> один знак </a:t>
            </a:r>
            <a:r>
              <a:rPr lang="ru-RU" sz="2600" dirty="0" err="1" smtClean="0">
                <a:latin typeface="Monotype Corsiva" pitchFamily="66" charset="0"/>
              </a:rPr>
              <a:t>ділення</a:t>
            </a:r>
            <a:r>
              <a:rPr lang="ru-RU" sz="2600" dirty="0" smtClean="0">
                <a:latin typeface="Monotype Corsiva" pitchFamily="66" charset="0"/>
              </a:rPr>
              <a:t> "</a:t>
            </a:r>
            <a:r>
              <a:rPr lang="ru-RU" sz="2600" b="1" dirty="0" smtClean="0">
                <a:latin typeface="Monotype Corsiva" pitchFamily="66" charset="0"/>
              </a:rPr>
              <a:t>__</a:t>
            </a:r>
            <a:r>
              <a:rPr lang="ru-RU" sz="2600" dirty="0" smtClean="0">
                <a:latin typeface="Monotype Corsiva" pitchFamily="66" charset="0"/>
              </a:rPr>
              <a:t>" , </a:t>
            </a:r>
            <a:r>
              <a:rPr lang="ru-RU" sz="2600" dirty="0" err="1" smtClean="0">
                <a:latin typeface="Monotype Corsiva" pitchFamily="66" charset="0"/>
              </a:rPr>
              <a:t>вперше</a:t>
            </a:r>
            <a:r>
              <a:rPr lang="ru-RU" sz="2600" dirty="0" smtClean="0">
                <a:latin typeface="Monotype Corsiva" pitchFamily="66" charset="0"/>
              </a:rPr>
              <a:t> введений У. Джонсом у 1633 р</a:t>
            </a:r>
            <a:r>
              <a:rPr lang="ru-RU" sz="2600" dirty="0" smtClean="0">
                <a:latin typeface="Monotype Corsiva" pitchFamily="66" charset="0"/>
              </a:rPr>
              <a:t>.</a:t>
            </a:r>
          </a:p>
          <a:p>
            <a:pPr algn="just">
              <a:lnSpc>
                <a:spcPct val="120000"/>
              </a:lnSpc>
            </a:pPr>
            <a:r>
              <a:rPr lang="uk-UA" sz="2600" dirty="0">
                <a:latin typeface="Monotype Corsiva" pitchFamily="66" charset="0"/>
              </a:rPr>
              <a:t>4000 років тому деякі народи Африки (єгиптяни) знали дроби і вміли їх записувати. У Київській Русі вміли користуватися дробами і навчилися записувати їх у ХІІ ст.</a:t>
            </a:r>
          </a:p>
          <a:p>
            <a:pPr marL="36576" indent="0">
              <a:buNone/>
            </a:pPr>
            <a:r>
              <a:rPr lang="uk-UA" dirty="0" smtClean="0"/>
              <a:t/>
            </a:r>
            <a:br>
              <a:rPr lang="uk-UA" dirty="0" smtClean="0"/>
            </a:br>
            <a:endParaRPr lang="uk-UA"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544" y="260648"/>
            <a:ext cx="7272808" cy="830997"/>
          </a:xfrm>
          <a:prstGeom prst="rect">
            <a:avLst/>
          </a:prstGeom>
          <a:noFill/>
        </p:spPr>
        <p:txBody>
          <a:bodyPr wrap="square" rtlCol="0">
            <a:spAutoFit/>
          </a:bodyPr>
          <a:lstStyle/>
          <a:p>
            <a:r>
              <a:rPr lang="uk-UA" sz="4800" dirty="0" smtClean="0">
                <a:solidFill>
                  <a:schemeClr val="bg2">
                    <a:lumMod val="50000"/>
                    <a:lumOff val="50000"/>
                  </a:schemeClr>
                </a:solidFill>
                <a:latin typeface="Monotype Corsiva" pitchFamily="66" charset="0"/>
              </a:rPr>
              <a:t>Список використаних джерел:</a:t>
            </a:r>
            <a:endParaRPr lang="ru-RU" sz="4800" dirty="0">
              <a:solidFill>
                <a:schemeClr val="bg2">
                  <a:lumMod val="50000"/>
                  <a:lumOff val="50000"/>
                </a:schemeClr>
              </a:solidFill>
              <a:latin typeface="Monotype Corsiva" pitchFamily="66" charset="0"/>
            </a:endParaRPr>
          </a:p>
        </p:txBody>
      </p:sp>
      <p:sp>
        <p:nvSpPr>
          <p:cNvPr id="10" name="TextBox 9"/>
          <p:cNvSpPr txBox="1"/>
          <p:nvPr/>
        </p:nvSpPr>
        <p:spPr>
          <a:xfrm>
            <a:off x="899592" y="1772816"/>
            <a:ext cx="7056784" cy="2554545"/>
          </a:xfrm>
          <a:prstGeom prst="rect">
            <a:avLst/>
          </a:prstGeom>
          <a:noFill/>
        </p:spPr>
        <p:txBody>
          <a:bodyPr wrap="square" rtlCol="0">
            <a:spAutoFit/>
          </a:bodyPr>
          <a:lstStyle/>
          <a:p>
            <a:r>
              <a:rPr lang="en-US" sz="4000" dirty="0" smtClean="0">
                <a:solidFill>
                  <a:schemeClr val="tx1">
                    <a:lumMod val="95000"/>
                  </a:schemeClr>
                </a:solidFill>
                <a:latin typeface="Monotype Corsiva" pitchFamily="66" charset="0"/>
                <a:hlinkClick r:id="rId2"/>
              </a:rPr>
              <a:t>1.http</a:t>
            </a:r>
            <a:r>
              <a:rPr lang="en-US" sz="4000" dirty="0">
                <a:solidFill>
                  <a:schemeClr val="tx1">
                    <a:lumMod val="95000"/>
                  </a:schemeClr>
                </a:solidFill>
                <a:latin typeface="Monotype Corsiva" pitchFamily="66" charset="0"/>
                <a:hlinkClick r:id="rId2"/>
              </a:rPr>
              <a:t>://www.slideshare.net/ssuserb484be/ss-15740521</a:t>
            </a:r>
            <a:r>
              <a:rPr lang="en-US" sz="4000" dirty="0" smtClean="0">
                <a:solidFill>
                  <a:schemeClr val="tx1">
                    <a:lumMod val="95000"/>
                  </a:schemeClr>
                </a:solidFill>
                <a:latin typeface="Monotype Corsiva" pitchFamily="66" charset="0"/>
                <a:hlinkClick r:id="rId2"/>
              </a:rPr>
              <a:t>#</a:t>
            </a:r>
            <a:endParaRPr lang="en-US" sz="4000" dirty="0" smtClean="0">
              <a:solidFill>
                <a:schemeClr val="tx1">
                  <a:lumMod val="95000"/>
                </a:schemeClr>
              </a:solidFill>
              <a:latin typeface="Monotype Corsiva" pitchFamily="66" charset="0"/>
            </a:endParaRPr>
          </a:p>
          <a:p>
            <a:r>
              <a:rPr lang="en-US" sz="4000" dirty="0" smtClean="0">
                <a:solidFill>
                  <a:schemeClr val="tx1">
                    <a:lumMod val="95000"/>
                  </a:schemeClr>
                </a:solidFill>
                <a:latin typeface="Monotype Corsiva" pitchFamily="66" charset="0"/>
              </a:rPr>
              <a:t>2.http</a:t>
            </a:r>
            <a:r>
              <a:rPr lang="en-US" sz="4000" dirty="0">
                <a:solidFill>
                  <a:schemeClr val="tx1">
                    <a:lumMod val="95000"/>
                  </a:schemeClr>
                </a:solidFill>
                <a:latin typeface="Monotype Corsiva" pitchFamily="66" charset="0"/>
              </a:rPr>
              <a:t>://uk.wikipedia.org/wiki</a:t>
            </a:r>
          </a:p>
          <a:p>
            <a:r>
              <a:rPr lang="en-US" sz="4000" dirty="0" smtClean="0">
                <a:solidFill>
                  <a:schemeClr val="tx1">
                    <a:lumMod val="95000"/>
                  </a:schemeClr>
                </a:solidFill>
                <a:latin typeface="Monotype Corsiva" pitchFamily="66" charset="0"/>
              </a:rPr>
              <a:t>3.http://mathematic.com/uk-ua/turn7</a:t>
            </a:r>
            <a:endParaRPr lang="en-US" sz="4000" dirty="0">
              <a:solidFill>
                <a:schemeClr val="tx1">
                  <a:lumMod val="95000"/>
                </a:schemeClr>
              </a:solidFill>
              <a:latin typeface="Monotype Corsiva"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426128"/>
            <a:ext cx="3875906" cy="229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5543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467600" cy="1439850"/>
          </a:xfrm>
        </p:spPr>
        <p:txBody>
          <a:bodyPr>
            <a:normAutofit/>
          </a:bodyPr>
          <a:lstStyle/>
          <a:p>
            <a:pPr algn="ctr"/>
            <a:r>
              <a:rPr lang="uk-UA" sz="6000" dirty="0" smtClean="0">
                <a:solidFill>
                  <a:schemeClr val="bg2">
                    <a:lumMod val="50000"/>
                    <a:lumOff val="50000"/>
                  </a:schemeClr>
                </a:solidFill>
                <a:latin typeface="Monotype Corsiva" pitchFamily="66" charset="0"/>
              </a:rPr>
              <a:t>                 КІНЕЦЬ!!!=)))</a:t>
            </a:r>
            <a:endParaRPr lang="uk-UA" sz="6000" dirty="0">
              <a:solidFill>
                <a:schemeClr val="bg2">
                  <a:lumMod val="50000"/>
                  <a:lumOff val="50000"/>
                </a:schemeClr>
              </a:solidFill>
              <a:latin typeface="Monotype Corsiva" pitchFamily="66" charset="0"/>
            </a:endParaRPr>
          </a:p>
        </p:txBody>
      </p:sp>
      <p:pic>
        <p:nvPicPr>
          <p:cNvPr id="7170" name="Picture 2" descr="C:\Users\Пользователь\Desktop\phil-mathematics-print-1[1].jpg"/>
          <p:cNvPicPr>
            <a:picLocks noGrp="1" noChangeAspect="1" noChangeArrowheads="1"/>
          </p:cNvPicPr>
          <p:nvPr>
            <p:ph idx="1"/>
          </p:nvPr>
        </p:nvPicPr>
        <p:blipFill>
          <a:blip r:embed="rId2" cstate="print"/>
          <a:srcRect/>
          <a:stretch>
            <a:fillRect/>
          </a:stretch>
        </p:blipFill>
        <p:spPr bwMode="auto">
          <a:xfrm>
            <a:off x="1979712" y="1916832"/>
            <a:ext cx="5809848" cy="435738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effectLst>
                  <a:outerShdw blurRad="38100" dist="38100" dir="2700000" algn="tl">
                    <a:srgbClr val="000000">
                      <a:alpha val="43137"/>
                    </a:srgbClr>
                  </a:outerShdw>
                </a:effectLst>
                <a:latin typeface="Monotype Corsiva" pitchFamily="66" charset="0"/>
              </a:rPr>
              <a:t>Математика шахової дошки</a:t>
            </a:r>
            <a:endParaRPr lang="uk-UA" b="1" dirty="0">
              <a:effectLst>
                <a:outerShdw blurRad="38100" dist="38100" dir="2700000" algn="tl">
                  <a:srgbClr val="000000">
                    <a:alpha val="43137"/>
                  </a:srgbClr>
                </a:outerShdw>
              </a:effectLst>
              <a:latin typeface="Monotype Corsiva" pitchFamily="66" charset="0"/>
            </a:endParaRPr>
          </a:p>
        </p:txBody>
      </p:sp>
      <p:sp>
        <p:nvSpPr>
          <p:cNvPr id="3" name="Содержимое 2"/>
          <p:cNvSpPr>
            <a:spLocks noGrp="1"/>
          </p:cNvSpPr>
          <p:nvPr>
            <p:ph idx="1"/>
          </p:nvPr>
        </p:nvSpPr>
        <p:spPr>
          <a:xfrm>
            <a:off x="683568" y="1380332"/>
            <a:ext cx="7467600" cy="4525963"/>
          </a:xfrm>
        </p:spPr>
        <p:txBody>
          <a:bodyPr>
            <a:normAutofit/>
          </a:bodyPr>
          <a:lstStyle/>
          <a:p>
            <a:pPr marL="36576" indent="0" algn="just">
              <a:buNone/>
            </a:pPr>
            <a:r>
              <a:rPr lang="uk-UA" sz="2400" dirty="0" smtClean="0">
                <a:latin typeface="Monotype Corsiva" pitchFamily="66" charset="0"/>
              </a:rPr>
              <a:t>У математичних задачах і головоломках на шаховій дошці справа, як правило, не обходиться без участі фігур. Однак дошка сама по собі також представляє досить цікавий математичний об'єкт. Тому розповідь про шахової математики ми почнемо з задач про шахівниці, не розставляючи поки на ній фігур.</a:t>
            </a:r>
            <a:endParaRPr lang="uk-UA" sz="2400" dirty="0">
              <a:latin typeface="Monotype Corsiva" pitchFamily="66" charset="0"/>
            </a:endParaRPr>
          </a:p>
        </p:txBody>
      </p:sp>
      <p:pic>
        <p:nvPicPr>
          <p:cNvPr id="1026" name="Picture 2" descr="C:\Users\Пользователь\Desktop\chessboard-024[1].jpg"/>
          <p:cNvPicPr>
            <a:picLocks noChangeAspect="1" noChangeArrowheads="1"/>
          </p:cNvPicPr>
          <p:nvPr/>
        </p:nvPicPr>
        <p:blipFill>
          <a:blip r:embed="rId2" cstate="print"/>
          <a:srcRect/>
          <a:stretch>
            <a:fillRect/>
          </a:stretch>
        </p:blipFill>
        <p:spPr bwMode="auto">
          <a:xfrm>
            <a:off x="1571604" y="3643314"/>
            <a:ext cx="5357850" cy="3000396"/>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210146"/>
          </a:xfrm>
        </p:spPr>
        <p:txBody>
          <a:bodyPr>
            <a:normAutofit fontScale="90000"/>
          </a:bodyPr>
          <a:lstStyle/>
          <a:p>
            <a:r>
              <a:rPr lang="uk-UA" sz="2800" b="1" i="1" dirty="0" smtClean="0">
                <a:effectLst>
                  <a:outerShdw blurRad="38100" dist="38100" dir="2700000" algn="tl">
                    <a:srgbClr val="000000">
                      <a:alpha val="43137"/>
                    </a:srgbClr>
                  </a:outerShdw>
                </a:effectLst>
                <a:latin typeface="Monotype Corsiva" pitchFamily="66" charset="0"/>
              </a:rPr>
              <a:t>Перш за все нагадаємо одну старовинну легенду про походження шахів, пов'язану з арифметичним розрахунком на дошці.</a:t>
            </a:r>
            <a:r>
              <a:rPr lang="uk-UA" sz="2000" dirty="0" smtClean="0"/>
              <a:t/>
            </a:r>
            <a:br>
              <a:rPr lang="uk-UA" sz="2000" dirty="0" smtClean="0"/>
            </a:br>
            <a:endParaRPr lang="uk-UA" sz="2000" dirty="0"/>
          </a:p>
        </p:txBody>
      </p:sp>
      <p:sp>
        <p:nvSpPr>
          <p:cNvPr id="3" name="Содержимое 2"/>
          <p:cNvSpPr>
            <a:spLocks noGrp="1"/>
          </p:cNvSpPr>
          <p:nvPr>
            <p:ph idx="1"/>
          </p:nvPr>
        </p:nvSpPr>
        <p:spPr>
          <a:xfrm>
            <a:off x="0" y="1268760"/>
            <a:ext cx="9111506" cy="4392488"/>
          </a:xfrm>
        </p:spPr>
        <p:txBody>
          <a:bodyPr>
            <a:normAutofit fontScale="40000" lnSpcReduction="20000"/>
          </a:bodyPr>
          <a:lstStyle/>
          <a:p>
            <a:pPr marL="36576" indent="0" algn="just">
              <a:lnSpc>
                <a:spcPct val="120000"/>
              </a:lnSpc>
              <a:buNone/>
            </a:pPr>
            <a:r>
              <a:rPr lang="uk-UA" sz="3800" i="1" dirty="0" smtClean="0"/>
              <a:t>Коли індійський цар вперше познайомився з шахами, він був захоплений їх своєрідністю і великою кількістю красивих комбінацій. Дізнавшись, що мудрець, який винайшов гру, є його підданим, цар покликав його, щоб особисто нагородити за геніальну вигадку. Володар пообіцяв виконати будь-яке прохання мудреця і </a:t>
            </a:r>
            <a:r>
              <a:rPr lang="uk-UA" sz="3800" i="1" dirty="0" smtClean="0"/>
              <a:t>був здивований </a:t>
            </a:r>
            <a:r>
              <a:rPr lang="uk-UA" sz="3800" i="1" dirty="0" smtClean="0"/>
              <a:t>його скромністю, коли той побажав отримати в нагороду пшеничні зерна. На перше поле шахової дошки - одне зерно, на друге - два, і так далі, на кожне наступне вдвічі більше зерен, ніж на попередній. Цар наказав швидше видати винахіднику шахів його незначну нагороду. Однак на наступний день придворні математики повідомили свого повелителя, що не в змозі виконати бажання хитромудрого мудреця. Виявилося, що для цього не вистачить пшениці, що зберігається не тільки в коморах всього царства, але і у всіх коморах світу. Мудрець скромно </a:t>
            </a:r>
            <a:r>
              <a:rPr lang="uk-UA" sz="3800" i="1" dirty="0" smtClean="0"/>
              <a:t>зажадав</a:t>
            </a:r>
            <a:r>
              <a:rPr lang="uk-UA" sz="3800" i="1" dirty="0"/>
              <a:t> </a:t>
            </a:r>
            <a:r>
              <a:rPr lang="uk-UA" sz="3800" i="1" dirty="0" smtClean="0"/>
              <a:t>зерен</a:t>
            </a:r>
            <a:r>
              <a:rPr lang="uk-UA" sz="3800" i="1" dirty="0" smtClean="0"/>
              <a:t>. Це число записується двадцятьма цифрами і є фантастично великим. Підрахунок показує, що комору для зберігання необхідного зерна з площею основи 80 м2 повинен сягати від Землі до Сонця. Звичайно, зв'язок з математикою тут трохи умовна, проте несподівана розв'язка історії наочно ілюструє грандіозні математичні можливості, що ховаються в шаховій грі.</a:t>
            </a:r>
            <a:r>
              <a:rPr lang="uk-UA" i="1" dirty="0" smtClean="0"/>
              <a:t/>
            </a:r>
            <a:br>
              <a:rPr lang="uk-UA" i="1" dirty="0" smtClean="0"/>
            </a:br>
            <a:endParaRPr lang="uk-UA" i="1" dirty="0"/>
          </a:p>
        </p:txBody>
      </p:sp>
      <p:pic>
        <p:nvPicPr>
          <p:cNvPr id="2050" name="Picture 2" descr="C:\Users\Таня\Desktop\4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558958"/>
            <a:ext cx="2304256" cy="22703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Таня\Desktop\GrandCh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923" y="4558958"/>
            <a:ext cx="2231021" cy="2261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225800"/>
          </a:xfrm>
          <a:ln>
            <a:solidFill>
              <a:schemeClr val="tx1"/>
            </a:solidFill>
          </a:ln>
        </p:spPr>
        <p:txBody>
          <a:bodyPr>
            <a:noAutofit/>
          </a:bodyPr>
          <a:lstStyle/>
          <a:p>
            <a:r>
              <a:rPr lang="uk-UA" sz="2400" dirty="0" smtClean="0">
                <a:latin typeface="Monotype Corsiva" pitchFamily="66" charset="0"/>
              </a:rPr>
              <a:t>Раз вже мова зайшла про походження шахів, то доречно навести одну гіпотезу, що використовує деякі математичні властивості дошки. Відповідно до цієї гіпотези шахи відбулися з так званих магічних квадратів.</a:t>
            </a:r>
            <a:br>
              <a:rPr lang="uk-UA" sz="2400" dirty="0" smtClean="0">
                <a:latin typeface="Monotype Corsiva" pitchFamily="66" charset="0"/>
              </a:rPr>
            </a:br>
            <a:r>
              <a:rPr lang="uk-UA" sz="2400" dirty="0" smtClean="0">
                <a:latin typeface="Monotype Corsiva" pitchFamily="66" charset="0"/>
              </a:rPr>
              <a:t>Магічний квадрат порядку n представляє собою квадратну таблицю n </a:t>
            </a:r>
            <a:r>
              <a:rPr lang="uk-UA" sz="2400" dirty="0" smtClean="0">
                <a:latin typeface="Monotype Corsiva" pitchFamily="66" charset="0"/>
                <a:sym typeface="Symbol"/>
              </a:rPr>
              <a:t></a:t>
            </a:r>
            <a:r>
              <a:rPr lang="uk-UA" sz="2400" dirty="0" smtClean="0">
                <a:latin typeface="Monotype Corsiva" pitchFamily="66" charset="0"/>
              </a:rPr>
              <a:t> </a:t>
            </a:r>
            <a:r>
              <a:rPr lang="uk-UA" sz="2400" dirty="0" err="1" smtClean="0">
                <a:latin typeface="Monotype Corsiva" pitchFamily="66" charset="0"/>
              </a:rPr>
              <a:t>n</a:t>
            </a:r>
            <a:r>
              <a:rPr lang="uk-UA" sz="2400" dirty="0" smtClean="0">
                <a:latin typeface="Monotype Corsiva" pitchFamily="66" charset="0"/>
              </a:rPr>
              <a:t>, заповнену цілими числами від 1 до n2 і володіє наступною властивістю: сума чисел кожного рядка, кожного стовпця, а також двох головних діагоналей одна і та ж. Для магічних квадратів близько 8 вона дорівнює 260 </a:t>
            </a:r>
            <a:r>
              <a:rPr lang="uk-UA" sz="2400" dirty="0" smtClean="0">
                <a:latin typeface="Monotype Corsiva" pitchFamily="66" charset="0"/>
              </a:rPr>
              <a:t>.</a:t>
            </a:r>
            <a:endParaRPr lang="uk-UA" sz="2400" dirty="0">
              <a:latin typeface="Monotype Corsiva" pitchFamily="66" charset="0"/>
            </a:endParaRPr>
          </a:p>
        </p:txBody>
      </p:sp>
      <p:pic>
        <p:nvPicPr>
          <p:cNvPr id="4" name="Содержимое 3" descr="Рис. 1"/>
          <p:cNvPicPr>
            <a:picLocks noGrp="1"/>
          </p:cNvPicPr>
          <p:nvPr>
            <p:ph idx="1"/>
          </p:nvPr>
        </p:nvPicPr>
        <p:blipFill>
          <a:blip r:embed="rId2" cstate="print"/>
          <a:srcRect/>
          <a:stretch>
            <a:fillRect/>
          </a:stretch>
        </p:blipFill>
        <p:spPr bwMode="auto">
          <a:xfrm>
            <a:off x="2267744" y="3501008"/>
            <a:ext cx="4214842" cy="3356992"/>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654164"/>
          </a:xfrm>
        </p:spPr>
        <p:txBody>
          <a:bodyPr>
            <a:noAutofit/>
          </a:bodyPr>
          <a:lstStyle/>
          <a:p>
            <a:r>
              <a:rPr lang="uk-UA" sz="2400" dirty="0" smtClean="0">
                <a:latin typeface="Monotype Corsiva" pitchFamily="66" charset="0"/>
              </a:rPr>
              <a:t>Закономірність розташування чисел у магічних квадратах надає їм чарівну силу мистецтва. Недарма видатний німецький художник А. </a:t>
            </a:r>
            <a:r>
              <a:rPr lang="uk-UA" sz="2400" dirty="0" err="1" smtClean="0">
                <a:latin typeface="Monotype Corsiva" pitchFamily="66" charset="0"/>
              </a:rPr>
              <a:t>Дюрер</a:t>
            </a:r>
            <a:r>
              <a:rPr lang="uk-UA" sz="2400" dirty="0" smtClean="0">
                <a:latin typeface="Monotype Corsiva" pitchFamily="66" charset="0"/>
              </a:rPr>
              <a:t> був на стільки зачарований цими математичними об'єктами, що відтворив магічний квадрат у своїй знаменитій гравюрі "Меланхолія".</a:t>
            </a:r>
            <a:endParaRPr lang="uk-UA" sz="2400" dirty="0">
              <a:latin typeface="Monotype Corsiva" pitchFamily="66" charset="0"/>
            </a:endParaRPr>
          </a:p>
        </p:txBody>
      </p:sp>
      <p:pic>
        <p:nvPicPr>
          <p:cNvPr id="2050" name="Picture 2" descr="C:\Users\Пользователь\Desktop\7e6f78ed689d[1].jpg"/>
          <p:cNvPicPr>
            <a:picLocks noGrp="1" noChangeAspect="1" noChangeArrowheads="1"/>
          </p:cNvPicPr>
          <p:nvPr>
            <p:ph idx="1"/>
          </p:nvPr>
        </p:nvPicPr>
        <p:blipFill>
          <a:blip r:embed="rId2" cstate="print"/>
          <a:srcRect/>
          <a:stretch>
            <a:fillRect/>
          </a:stretch>
        </p:blipFill>
        <p:spPr bwMode="auto">
          <a:xfrm>
            <a:off x="1357289" y="2143117"/>
            <a:ext cx="5879007" cy="452624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0"/>
            <a:ext cx="7467600" cy="5286388"/>
          </a:xfrm>
        </p:spPr>
        <p:txBody>
          <a:bodyPr>
            <a:normAutofit fontScale="85000" lnSpcReduction="20000"/>
          </a:bodyPr>
          <a:lstStyle/>
          <a:p>
            <a:pPr marL="36576" indent="0">
              <a:buNone/>
            </a:pPr>
            <a:r>
              <a:rPr lang="uk-UA" sz="2600" b="1" dirty="0" smtClean="0">
                <a:effectLst>
                  <a:outerShdw blurRad="38100" dist="38100" dir="2700000" algn="tl">
                    <a:srgbClr val="000000">
                      <a:alpha val="43137"/>
                    </a:srgbClr>
                  </a:outerShdw>
                </a:effectLst>
                <a:latin typeface="Monotype Corsiva" pitchFamily="66" charset="0"/>
              </a:rPr>
              <a:t>Серед математичних задач і головоломок про шахівниці найбільш популярні завдання на розрізування дошки. Перша з них також пов'язана з легендою.</a:t>
            </a:r>
          </a:p>
          <a:p>
            <a:pPr algn="just"/>
            <a:r>
              <a:rPr lang="uk-UA" sz="2600" dirty="0" smtClean="0">
                <a:latin typeface="Monotype Corsiva" pitchFamily="66" charset="0"/>
              </a:rPr>
              <a:t>Один східний володар був таким майстерним гравцем, що за все життя зазнав лише чотири поразки. На честь своїх переможців, чотирьох мудреців, він наказав вставити в його шахову дошку чотири алмази - на ті поля, на яких був </a:t>
            </a:r>
            <a:r>
              <a:rPr lang="uk-UA" sz="2600" dirty="0" err="1" smtClean="0">
                <a:latin typeface="Monotype Corsiva" pitchFamily="66" charset="0"/>
              </a:rPr>
              <a:t>заматований</a:t>
            </a:r>
            <a:r>
              <a:rPr lang="uk-UA" sz="2600" dirty="0" smtClean="0">
                <a:latin typeface="Monotype Corsiva" pitchFamily="66" charset="0"/>
              </a:rPr>
              <a:t> його король </a:t>
            </a:r>
            <a:r>
              <a:rPr lang="uk-UA" sz="2600" dirty="0" smtClean="0">
                <a:latin typeface="Monotype Corsiva" pitchFamily="66" charset="0"/>
              </a:rPr>
              <a:t>(замість </a:t>
            </a:r>
            <a:r>
              <a:rPr lang="uk-UA" sz="2600" dirty="0" smtClean="0">
                <a:latin typeface="Monotype Corsiva" pitchFamily="66" charset="0"/>
              </a:rPr>
              <a:t>алмазів зображені коні).</a:t>
            </a:r>
            <a:br>
              <a:rPr lang="uk-UA" sz="2600" dirty="0" smtClean="0">
                <a:latin typeface="Monotype Corsiva" pitchFamily="66" charset="0"/>
              </a:rPr>
            </a:br>
            <a:r>
              <a:rPr lang="uk-UA" sz="2600" dirty="0" smtClean="0">
                <a:latin typeface="Monotype Corsiva" pitchFamily="66" charset="0"/>
              </a:rPr>
              <a:t>Після смерті володаря його син, слабкий гравець і жорстокий деспот, вирішив помститися мудрецям, який обіграв його батька. Він велів розділити їм шахову дошку з алмазами на чотири однакові за формою частини так, щоб кожна містила в собі по одному алмазу. Хоча мудреці виконали вимогу нового володаря, він все одно позбавив їх життя, причому, як свідчить легенда, для страти кожного мудреця використовував його частину дошки з алмазом</a:t>
            </a:r>
            <a:r>
              <a:rPr lang="uk-UA" sz="2900" dirty="0" smtClean="0"/>
              <a:t>.</a:t>
            </a:r>
            <a:r>
              <a:rPr lang="uk-UA" dirty="0" smtClean="0"/>
              <a:t/>
            </a:r>
            <a:br>
              <a:rPr lang="uk-UA" dirty="0" smtClean="0"/>
            </a:br>
            <a:endParaRPr lang="uk-UA" dirty="0"/>
          </a:p>
        </p:txBody>
      </p:sp>
      <p:pic>
        <p:nvPicPr>
          <p:cNvPr id="3074" name="Picture 2" descr="C:\Users\Пользователь\Desktop\1300094415[1].jpg"/>
          <p:cNvPicPr>
            <a:picLocks noChangeAspect="1" noChangeArrowheads="1"/>
          </p:cNvPicPr>
          <p:nvPr/>
        </p:nvPicPr>
        <p:blipFill>
          <a:blip r:embed="rId2" cstate="print"/>
          <a:srcRect/>
          <a:stretch>
            <a:fillRect/>
          </a:stretch>
        </p:blipFill>
        <p:spPr bwMode="auto">
          <a:xfrm>
            <a:off x="1500166" y="4437112"/>
            <a:ext cx="5214974" cy="2420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732" y="0"/>
            <a:ext cx="7467600" cy="1143000"/>
          </a:xfrm>
        </p:spPr>
        <p:txBody>
          <a:bodyPr/>
          <a:lstStyle/>
          <a:p>
            <a:r>
              <a:rPr lang="uk-UA" b="1" i="1" dirty="0" smtClean="0">
                <a:solidFill>
                  <a:schemeClr val="bg2">
                    <a:lumMod val="50000"/>
                    <a:lumOff val="50000"/>
                  </a:schemeClr>
                </a:solidFill>
                <a:latin typeface="Monotype Corsiva" pitchFamily="66" charset="0"/>
              </a:rPr>
              <a:t>Цікаві факти</a:t>
            </a:r>
            <a:endParaRPr lang="uk-UA" b="1" i="1" dirty="0">
              <a:solidFill>
                <a:schemeClr val="bg2">
                  <a:lumMod val="50000"/>
                  <a:lumOff val="50000"/>
                </a:schemeClr>
              </a:solidFill>
              <a:latin typeface="Monotype Corsiva" pitchFamily="66" charset="0"/>
            </a:endParaRPr>
          </a:p>
        </p:txBody>
      </p:sp>
      <p:sp>
        <p:nvSpPr>
          <p:cNvPr id="3" name="Содержимое 2"/>
          <p:cNvSpPr>
            <a:spLocks noGrp="1"/>
          </p:cNvSpPr>
          <p:nvPr>
            <p:ph idx="1"/>
          </p:nvPr>
        </p:nvSpPr>
        <p:spPr>
          <a:xfrm>
            <a:off x="513732" y="908720"/>
            <a:ext cx="7467600" cy="4840303"/>
          </a:xfrm>
        </p:spPr>
        <p:txBody>
          <a:bodyPr>
            <a:normAutofit/>
          </a:bodyPr>
          <a:lstStyle/>
          <a:p>
            <a:pPr marL="36576" indent="0">
              <a:buNone/>
            </a:pPr>
            <a:r>
              <a:rPr lang="uk-UA" sz="2400" dirty="0" smtClean="0">
                <a:latin typeface="Monotype Corsiva" pitchFamily="66" charset="0"/>
              </a:rPr>
              <a:t>У 1770 році угорець Вольфганг фон </a:t>
            </a:r>
            <a:r>
              <a:rPr lang="uk-UA" sz="2400" dirty="0" err="1" smtClean="0">
                <a:latin typeface="Monotype Corsiva" pitchFamily="66" charset="0"/>
              </a:rPr>
              <a:t>Кемпелена</a:t>
            </a:r>
            <a:r>
              <a:rPr lang="uk-UA" sz="2400" dirty="0" smtClean="0">
                <a:latin typeface="Monotype Corsiva" pitchFamily="66" charset="0"/>
              </a:rPr>
              <a:t> сконструював шаховий «комп'ютер» - апарат у вигляді шахового столу і механічного турка, які пересувалися руками фігури. Апарат вигравав більшість партій, серед повалених були і Наполеон з Бенджаміном </a:t>
            </a:r>
            <a:r>
              <a:rPr lang="uk-UA" sz="2400" dirty="0" err="1" smtClean="0">
                <a:latin typeface="Monotype Corsiva" pitchFamily="66" charset="0"/>
              </a:rPr>
              <a:t>Франкліном</a:t>
            </a:r>
            <a:r>
              <a:rPr lang="uk-UA" sz="2400" dirty="0" smtClean="0">
                <a:latin typeface="Monotype Corsiva" pitchFamily="66" charset="0"/>
              </a:rPr>
              <a:t>. Безліч вчених ламали голову над принципом роботи «турка», і лише через 50 років викрили обман - під столом переховувався живий оператор машини.</a:t>
            </a:r>
            <a:endParaRPr lang="uk-UA" sz="2400" dirty="0">
              <a:latin typeface="Monotype Corsiva" pitchFamily="66" charset="0"/>
            </a:endParaRPr>
          </a:p>
        </p:txBody>
      </p:sp>
      <p:pic>
        <p:nvPicPr>
          <p:cNvPr id="4098" name="Picture 2" descr="C:\Users\Пользователь\Desktop\turk-engraving5[1].jpg"/>
          <p:cNvPicPr>
            <a:picLocks noChangeAspect="1" noChangeArrowheads="1"/>
          </p:cNvPicPr>
          <p:nvPr/>
        </p:nvPicPr>
        <p:blipFill>
          <a:blip r:embed="rId2" cstate="print"/>
          <a:srcRect/>
          <a:stretch>
            <a:fillRect/>
          </a:stretch>
        </p:blipFill>
        <p:spPr bwMode="auto">
          <a:xfrm>
            <a:off x="1928793" y="3573016"/>
            <a:ext cx="5091479" cy="32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16728" y="11219"/>
            <a:ext cx="8447760" cy="3132029"/>
          </a:xfrm>
        </p:spPr>
        <p:txBody>
          <a:bodyPr>
            <a:normAutofit/>
          </a:bodyPr>
          <a:lstStyle/>
          <a:p>
            <a:pPr marL="36576" indent="0" algn="just">
              <a:buNone/>
            </a:pPr>
            <a:r>
              <a:rPr lang="uk-UA" sz="2400" dirty="0" smtClean="0">
                <a:latin typeface="Monotype Corsiva" pitchFamily="66" charset="0"/>
              </a:rPr>
              <a:t>У 1982 році шахова федерація ФРН після багаторічних спроб домоглася від міністерства фінансів визнання шахів «корисним видом спорту, які мають виховне значення » (що дозволило федерації отримати податкові пільги). Вирішальним аргументом стала цитата з листа прусського короля Фрідріха Великого: </a:t>
            </a:r>
            <a:r>
              <a:rPr lang="uk-UA" sz="2400" u="sng" dirty="0" smtClean="0">
                <a:latin typeface="Monotype Corsiva" pitchFamily="66" charset="0"/>
              </a:rPr>
              <a:t>«Шахи виховують схильність до самостійного мислення»</a:t>
            </a:r>
            <a:r>
              <a:rPr lang="uk-UA" sz="2400" dirty="0" smtClean="0">
                <a:latin typeface="Monotype Corsiva" pitchFamily="66" charset="0"/>
              </a:rPr>
              <a:t>. Кінець цієї фрази, який федерація вирішила не приводити, свідчив: «... а тому не слід їх заохочувати ».</a:t>
            </a:r>
            <a:endParaRPr lang="uk-UA" sz="2400" dirty="0">
              <a:latin typeface="Monotype Corsiva" pitchFamily="66" charset="0"/>
            </a:endParaRPr>
          </a:p>
        </p:txBody>
      </p:sp>
      <p:pic>
        <p:nvPicPr>
          <p:cNvPr id="5122" name="Picture 2" descr="C:\Users\Пользователь\Desktop\55043270[1].jpg"/>
          <p:cNvPicPr>
            <a:picLocks noChangeAspect="1" noChangeArrowheads="1"/>
          </p:cNvPicPr>
          <p:nvPr/>
        </p:nvPicPr>
        <p:blipFill>
          <a:blip r:embed="rId2" cstate="print"/>
          <a:srcRect/>
          <a:stretch>
            <a:fillRect/>
          </a:stretch>
        </p:blipFill>
        <p:spPr bwMode="auto">
          <a:xfrm>
            <a:off x="5724128" y="2825087"/>
            <a:ext cx="3226110" cy="40329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8" name="Picture 2" descr="C:\Users\Таня\Desktop\a4b7e9c9e75ba57cd8a8728869c45cc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007571"/>
            <a:ext cx="4762500" cy="3381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1"/>
            <a:ext cx="8219256" cy="1143000"/>
          </a:xfrm>
        </p:spPr>
        <p:txBody>
          <a:bodyPr>
            <a:normAutofit/>
          </a:bodyPr>
          <a:lstStyle/>
          <a:p>
            <a:r>
              <a:rPr lang="uk-UA" b="1" dirty="0" smtClean="0">
                <a:solidFill>
                  <a:schemeClr val="tx1">
                    <a:lumMod val="95000"/>
                  </a:schemeClr>
                </a:solidFill>
                <a:latin typeface="Monotype Corsiva" pitchFamily="66" charset="0"/>
              </a:rPr>
              <a:t>Найвідоміші </a:t>
            </a:r>
            <a:r>
              <a:rPr lang="uk-UA" b="1" dirty="0" err="1" smtClean="0">
                <a:solidFill>
                  <a:schemeClr val="tx1">
                    <a:lumMod val="95000"/>
                  </a:schemeClr>
                </a:solidFill>
                <a:latin typeface="Monotype Corsiva" pitchFamily="66" charset="0"/>
              </a:rPr>
              <a:t>математики-</a:t>
            </a:r>
            <a:r>
              <a:rPr lang="uk-UA" b="1" dirty="0" smtClean="0">
                <a:solidFill>
                  <a:schemeClr val="tx1">
                    <a:lumMod val="95000"/>
                  </a:schemeClr>
                </a:solidFill>
                <a:latin typeface="Monotype Corsiva" pitchFamily="66" charset="0"/>
              </a:rPr>
              <a:t> </a:t>
            </a:r>
            <a:r>
              <a:rPr lang="uk-UA" b="1" dirty="0" smtClean="0">
                <a:solidFill>
                  <a:schemeClr val="tx1">
                    <a:lumMod val="95000"/>
                  </a:schemeClr>
                </a:solidFill>
                <a:latin typeface="Monotype Corsiva" pitchFamily="66" charset="0"/>
              </a:rPr>
              <a:t>шахісти</a:t>
            </a:r>
            <a:endParaRPr lang="uk-UA" b="1" dirty="0">
              <a:solidFill>
                <a:schemeClr val="tx1">
                  <a:lumMod val="95000"/>
                </a:schemeClr>
              </a:solidFill>
              <a:latin typeface="Monotype Corsiva" pitchFamily="66" charset="0"/>
            </a:endParaRPr>
          </a:p>
        </p:txBody>
      </p:sp>
      <p:sp>
        <p:nvSpPr>
          <p:cNvPr id="3" name="Содержимое 2"/>
          <p:cNvSpPr>
            <a:spLocks noGrp="1"/>
          </p:cNvSpPr>
          <p:nvPr>
            <p:ph idx="1"/>
          </p:nvPr>
        </p:nvSpPr>
        <p:spPr>
          <a:xfrm>
            <a:off x="457200" y="1052736"/>
            <a:ext cx="7467600" cy="5073427"/>
          </a:xfrm>
        </p:spPr>
        <p:txBody>
          <a:bodyPr>
            <a:normAutofit fontScale="70000" lnSpcReduction="20000"/>
          </a:bodyPr>
          <a:lstStyle/>
          <a:p>
            <a:pPr lvl="1"/>
            <a:r>
              <a:rPr lang="ru-RU" sz="2900" i="1" dirty="0" err="1" smtClean="0">
                <a:solidFill>
                  <a:schemeClr val="bg1">
                    <a:lumMod val="95000"/>
                    <a:lumOff val="5000"/>
                  </a:schemeClr>
                </a:solidFill>
                <a:hlinkClick r:id="rId2"/>
              </a:rPr>
              <a:t>Павло</a:t>
            </a:r>
            <a:r>
              <a:rPr lang="ru-RU" sz="2900" i="1" dirty="0" smtClean="0">
                <a:solidFill>
                  <a:schemeClr val="bg1">
                    <a:lumMod val="95000"/>
                    <a:lumOff val="5000"/>
                  </a:schemeClr>
                </a:solidFill>
                <a:hlinkClick r:id="rId2"/>
              </a:rPr>
              <a:t> </a:t>
            </a:r>
            <a:r>
              <a:rPr lang="ru-RU" sz="2900" i="1" dirty="0" err="1" smtClean="0">
                <a:solidFill>
                  <a:schemeClr val="bg1">
                    <a:lumMod val="95000"/>
                    <a:lumOff val="5000"/>
                  </a:schemeClr>
                </a:solidFill>
                <a:hlinkClick r:id="rId2"/>
              </a:rPr>
              <a:t>Сергійович</a:t>
            </a:r>
            <a:r>
              <a:rPr lang="ru-RU" sz="2900" i="1" dirty="0" smtClean="0">
                <a:solidFill>
                  <a:schemeClr val="bg1">
                    <a:lumMod val="95000"/>
                    <a:lumOff val="5000"/>
                  </a:schemeClr>
                </a:solidFill>
                <a:hlinkClick r:id="rId2"/>
              </a:rPr>
              <a:t> </a:t>
            </a:r>
            <a:r>
              <a:rPr lang="ru-RU" sz="2900" i="1" dirty="0" err="1" smtClean="0">
                <a:solidFill>
                  <a:schemeClr val="bg1">
                    <a:lumMod val="95000"/>
                    <a:lumOff val="5000"/>
                  </a:schemeClr>
                </a:solidFill>
                <a:hlinkClick r:id="rId2"/>
              </a:rPr>
              <a:t>Олександров</a:t>
            </a:r>
            <a:r>
              <a:rPr lang="ru-RU" sz="2900" i="1" dirty="0" smtClean="0">
                <a:solidFill>
                  <a:schemeClr val="bg1">
                    <a:lumMod val="95000"/>
                    <a:lumOff val="5000"/>
                  </a:schemeClr>
                </a:solidFill>
              </a:rPr>
              <a:t> </a:t>
            </a:r>
          </a:p>
          <a:p>
            <a:pPr lvl="1"/>
            <a:r>
              <a:rPr lang="ru-RU" sz="2900" i="1" dirty="0" err="1" smtClean="0">
                <a:solidFill>
                  <a:schemeClr val="bg1">
                    <a:lumMod val="95000"/>
                    <a:lumOff val="5000"/>
                  </a:schemeClr>
                </a:solidFill>
                <a:hlinkClick r:id="rId3"/>
              </a:rPr>
              <a:t>Арх</a:t>
            </a:r>
            <a:r>
              <a:rPr lang="uk-UA" sz="2900" i="1" dirty="0" smtClean="0">
                <a:solidFill>
                  <a:schemeClr val="bg1">
                    <a:lumMod val="95000"/>
                    <a:lumOff val="5000"/>
                  </a:schemeClr>
                </a:solidFill>
                <a:hlinkClick r:id="rId3"/>
              </a:rPr>
              <a:t>і</a:t>
            </a:r>
            <a:r>
              <a:rPr lang="ru-RU" sz="2900" i="1" dirty="0" smtClean="0">
                <a:solidFill>
                  <a:schemeClr val="bg1">
                    <a:lumMod val="95000"/>
                    <a:lumOff val="5000"/>
                  </a:schemeClr>
                </a:solidFill>
                <a:hlinkClick r:id="rId3"/>
              </a:rPr>
              <a:t>мед</a:t>
            </a:r>
            <a:r>
              <a:rPr lang="ru-RU" sz="2900" i="1" dirty="0" smtClean="0">
                <a:solidFill>
                  <a:schemeClr val="bg1">
                    <a:lumMod val="95000"/>
                    <a:lumOff val="5000"/>
                  </a:schemeClr>
                </a:solidFill>
              </a:rPr>
              <a:t> </a:t>
            </a:r>
          </a:p>
          <a:p>
            <a:pPr lvl="1"/>
            <a:r>
              <a:rPr lang="ru-RU" sz="2900" i="1" dirty="0" err="1" smtClean="0">
                <a:solidFill>
                  <a:schemeClr val="bg1">
                    <a:lumMod val="95000"/>
                    <a:lumOff val="5000"/>
                  </a:schemeClr>
                </a:solidFill>
                <a:hlinkClick r:id="rId4"/>
              </a:rPr>
              <a:t>Норберт</a:t>
            </a:r>
            <a:r>
              <a:rPr lang="ru-RU" sz="2900" i="1" dirty="0" smtClean="0">
                <a:solidFill>
                  <a:schemeClr val="bg1">
                    <a:lumMod val="95000"/>
                    <a:lumOff val="5000"/>
                  </a:schemeClr>
                </a:solidFill>
                <a:hlinkClick r:id="rId4"/>
              </a:rPr>
              <a:t> </a:t>
            </a:r>
            <a:r>
              <a:rPr lang="ru-RU" sz="2900" i="1" dirty="0" err="1" smtClean="0">
                <a:solidFill>
                  <a:schemeClr val="bg1">
                    <a:lumMod val="95000"/>
                    <a:lumOff val="5000"/>
                  </a:schemeClr>
                </a:solidFill>
                <a:hlinkClick r:id="rId4"/>
              </a:rPr>
              <a:t>Вінер</a:t>
            </a:r>
            <a:r>
              <a:rPr lang="ru-RU" sz="2900" i="1" dirty="0" smtClean="0">
                <a:solidFill>
                  <a:schemeClr val="bg1">
                    <a:lumMod val="95000"/>
                    <a:lumOff val="5000"/>
                  </a:schemeClr>
                </a:solidFill>
              </a:rPr>
              <a:t> </a:t>
            </a:r>
          </a:p>
          <a:p>
            <a:pPr lvl="1"/>
            <a:r>
              <a:rPr lang="ru-RU" sz="2900" i="1" dirty="0" smtClean="0">
                <a:solidFill>
                  <a:schemeClr val="bg1">
                    <a:lumMod val="95000"/>
                    <a:lumOff val="5000"/>
                  </a:schemeClr>
                </a:solidFill>
                <a:hlinkClick r:id="rId5"/>
              </a:rPr>
              <a:t>Карл </a:t>
            </a:r>
            <a:r>
              <a:rPr lang="ru-RU" sz="2900" i="1" dirty="0" err="1" smtClean="0">
                <a:solidFill>
                  <a:schemeClr val="bg1">
                    <a:lumMod val="95000"/>
                    <a:lumOff val="5000"/>
                  </a:schemeClr>
                </a:solidFill>
                <a:hlinkClick r:id="rId5"/>
              </a:rPr>
              <a:t>Фрідріх</a:t>
            </a:r>
            <a:r>
              <a:rPr lang="ru-RU" sz="2900" i="1" dirty="0" smtClean="0">
                <a:solidFill>
                  <a:schemeClr val="bg1">
                    <a:lumMod val="95000"/>
                    <a:lumOff val="5000"/>
                  </a:schemeClr>
                </a:solidFill>
                <a:hlinkClick r:id="rId5"/>
              </a:rPr>
              <a:t> </a:t>
            </a:r>
            <a:r>
              <a:rPr lang="ru-RU" sz="2900" i="1" dirty="0" err="1" smtClean="0">
                <a:solidFill>
                  <a:schemeClr val="bg1">
                    <a:lumMod val="95000"/>
                    <a:lumOff val="5000"/>
                  </a:schemeClr>
                </a:solidFill>
                <a:hlinkClick r:id="rId5"/>
              </a:rPr>
              <a:t>Гаус</a:t>
            </a:r>
            <a:endParaRPr lang="ru-RU" sz="2900" i="1" dirty="0" smtClean="0">
              <a:solidFill>
                <a:schemeClr val="bg1">
                  <a:lumMod val="95000"/>
                  <a:lumOff val="5000"/>
                </a:schemeClr>
              </a:solidFill>
            </a:endParaRPr>
          </a:p>
          <a:p>
            <a:pPr lvl="1"/>
            <a:r>
              <a:rPr lang="ru-RU" sz="2900" i="1" dirty="0" err="1" smtClean="0">
                <a:solidFill>
                  <a:schemeClr val="bg1">
                    <a:lumMod val="95000"/>
                    <a:lumOff val="5000"/>
                  </a:schemeClr>
                </a:solidFill>
                <a:hlinkClick r:id="rId6"/>
              </a:rPr>
              <a:t>Курт</a:t>
            </a:r>
            <a:r>
              <a:rPr lang="ru-RU" sz="2900" i="1" dirty="0" smtClean="0">
                <a:solidFill>
                  <a:schemeClr val="bg1">
                    <a:lumMod val="95000"/>
                    <a:lumOff val="5000"/>
                  </a:schemeClr>
                </a:solidFill>
                <a:hlinkClick r:id="rId6"/>
              </a:rPr>
              <a:t> Гедель</a:t>
            </a:r>
            <a:r>
              <a:rPr lang="ru-RU" sz="2900" i="1" dirty="0" smtClean="0">
                <a:solidFill>
                  <a:schemeClr val="bg1">
                    <a:lumMod val="95000"/>
                    <a:lumOff val="5000"/>
                  </a:schemeClr>
                </a:solidFill>
              </a:rPr>
              <a:t> </a:t>
            </a:r>
          </a:p>
          <a:p>
            <a:pPr lvl="1"/>
            <a:r>
              <a:rPr lang="ru-RU" sz="2900" i="1" dirty="0" smtClean="0">
                <a:solidFill>
                  <a:schemeClr val="bg1">
                    <a:lumMod val="95000"/>
                    <a:lumOff val="5000"/>
                  </a:schemeClr>
                </a:solidFill>
                <a:hlinkClick r:id="rId7"/>
              </a:rPr>
              <a:t>Рене Декарт</a:t>
            </a:r>
            <a:r>
              <a:rPr lang="ru-RU" sz="2900" i="1" dirty="0" smtClean="0">
                <a:solidFill>
                  <a:schemeClr val="bg1">
                    <a:lumMod val="95000"/>
                    <a:lumOff val="5000"/>
                  </a:schemeClr>
                </a:solidFill>
              </a:rPr>
              <a:t> </a:t>
            </a:r>
          </a:p>
          <a:p>
            <a:pPr lvl="1"/>
            <a:r>
              <a:rPr lang="ru-RU" sz="2900" i="1" dirty="0" smtClean="0">
                <a:solidFill>
                  <a:schemeClr val="bg1">
                    <a:lumMod val="95000"/>
                    <a:lumOff val="5000"/>
                  </a:schemeClr>
                </a:solidFill>
                <a:hlinkClick r:id="rId8"/>
              </a:rPr>
              <a:t>Мстислав Всеволодович </a:t>
            </a:r>
            <a:r>
              <a:rPr lang="ru-RU" sz="2900" i="1" dirty="0" err="1" smtClean="0">
                <a:solidFill>
                  <a:schemeClr val="bg1">
                    <a:lumMod val="95000"/>
                    <a:lumOff val="5000"/>
                  </a:schemeClr>
                </a:solidFill>
                <a:hlinkClick r:id="rId8"/>
              </a:rPr>
              <a:t>Келдиш</a:t>
            </a:r>
            <a:r>
              <a:rPr lang="ru-RU" sz="2900" i="1" dirty="0" smtClean="0">
                <a:solidFill>
                  <a:schemeClr val="bg1">
                    <a:lumMod val="95000"/>
                    <a:lumOff val="5000"/>
                  </a:schemeClr>
                </a:solidFill>
              </a:rPr>
              <a:t> </a:t>
            </a:r>
          </a:p>
          <a:p>
            <a:pPr lvl="1"/>
            <a:r>
              <a:rPr lang="ru-RU" sz="2900" i="1" dirty="0" err="1" smtClean="0">
                <a:solidFill>
                  <a:schemeClr val="bg1">
                    <a:lumMod val="95000"/>
                    <a:lumOff val="5000"/>
                  </a:schemeClr>
                </a:solidFill>
                <a:hlinkClick r:id="rId9"/>
              </a:rPr>
              <a:t>Софія</a:t>
            </a:r>
            <a:r>
              <a:rPr lang="ru-RU" sz="2900" i="1" dirty="0" smtClean="0">
                <a:solidFill>
                  <a:schemeClr val="bg1">
                    <a:lumMod val="95000"/>
                    <a:lumOff val="5000"/>
                  </a:schemeClr>
                </a:solidFill>
                <a:hlinkClick r:id="rId9"/>
              </a:rPr>
              <a:t> </a:t>
            </a:r>
            <a:r>
              <a:rPr lang="ru-RU" sz="2900" i="1" dirty="0" err="1" smtClean="0">
                <a:solidFill>
                  <a:schemeClr val="bg1">
                    <a:lumMod val="95000"/>
                    <a:lumOff val="5000"/>
                  </a:schemeClr>
                </a:solidFill>
                <a:hlinkClick r:id="rId9"/>
              </a:rPr>
              <a:t>Василівна</a:t>
            </a:r>
            <a:r>
              <a:rPr lang="ru-RU" sz="2900" i="1" dirty="0" smtClean="0">
                <a:solidFill>
                  <a:schemeClr val="bg1">
                    <a:lumMod val="95000"/>
                    <a:lumOff val="5000"/>
                  </a:schemeClr>
                </a:solidFill>
                <a:hlinkClick r:id="rId9"/>
              </a:rPr>
              <a:t> </a:t>
            </a:r>
            <a:r>
              <a:rPr lang="ru-RU" sz="2900" i="1" dirty="0" err="1" smtClean="0">
                <a:solidFill>
                  <a:schemeClr val="bg1">
                    <a:lumMod val="95000"/>
                    <a:lumOff val="5000"/>
                  </a:schemeClr>
                </a:solidFill>
                <a:hlinkClick r:id="rId9"/>
              </a:rPr>
              <a:t>Ковалевська</a:t>
            </a:r>
            <a:endParaRPr lang="ru-RU" sz="2900" i="1" dirty="0" smtClean="0">
              <a:solidFill>
                <a:schemeClr val="bg1">
                  <a:lumMod val="95000"/>
                  <a:lumOff val="5000"/>
                </a:schemeClr>
              </a:solidFill>
            </a:endParaRPr>
          </a:p>
          <a:p>
            <a:pPr lvl="1"/>
            <a:r>
              <a:rPr lang="ru-RU" sz="2900" i="1" dirty="0" err="1" smtClean="0">
                <a:solidFill>
                  <a:schemeClr val="bg1">
                    <a:lumMod val="95000"/>
                    <a:lumOff val="5000"/>
                  </a:schemeClr>
                </a:solidFill>
                <a:hlinkClick r:id="rId10"/>
              </a:rPr>
              <a:t>Андрій</a:t>
            </a:r>
            <a:r>
              <a:rPr lang="ru-RU" sz="2900" i="1" dirty="0" smtClean="0">
                <a:solidFill>
                  <a:schemeClr val="bg1">
                    <a:lumMod val="95000"/>
                    <a:lumOff val="5000"/>
                  </a:schemeClr>
                </a:solidFill>
                <a:hlinkClick r:id="rId10"/>
              </a:rPr>
              <a:t> </a:t>
            </a:r>
            <a:r>
              <a:rPr lang="ru-RU" sz="2900" i="1" dirty="0" err="1" smtClean="0">
                <a:solidFill>
                  <a:schemeClr val="bg1">
                    <a:lumMod val="95000"/>
                    <a:lumOff val="5000"/>
                  </a:schemeClr>
                </a:solidFill>
                <a:hlinkClick r:id="rId10"/>
              </a:rPr>
              <a:t>Миколайович</a:t>
            </a:r>
            <a:r>
              <a:rPr lang="ru-RU" sz="2900" i="1" dirty="0" smtClean="0">
                <a:solidFill>
                  <a:schemeClr val="bg1">
                    <a:lumMod val="95000"/>
                    <a:lumOff val="5000"/>
                  </a:schemeClr>
                </a:solidFill>
                <a:hlinkClick r:id="rId10"/>
              </a:rPr>
              <a:t> Колмогоров</a:t>
            </a:r>
            <a:r>
              <a:rPr lang="ru-RU" sz="2900" i="1" dirty="0" smtClean="0">
                <a:solidFill>
                  <a:schemeClr val="bg1">
                    <a:lumMod val="95000"/>
                    <a:lumOff val="5000"/>
                  </a:schemeClr>
                </a:solidFill>
              </a:rPr>
              <a:t> </a:t>
            </a:r>
          </a:p>
          <a:p>
            <a:pPr lvl="1"/>
            <a:r>
              <a:rPr lang="ru-RU" sz="2900" i="1" dirty="0" err="1" smtClean="0">
                <a:solidFill>
                  <a:schemeClr val="bg1">
                    <a:lumMod val="95000"/>
                    <a:lumOff val="5000"/>
                  </a:schemeClr>
                </a:solidFill>
                <a:hlinkClick r:id="rId11"/>
              </a:rPr>
              <a:t>Миколай</a:t>
            </a:r>
            <a:r>
              <a:rPr lang="ru-RU" sz="2900" i="1" dirty="0" smtClean="0">
                <a:solidFill>
                  <a:schemeClr val="bg1">
                    <a:lumMod val="95000"/>
                    <a:lumOff val="5000"/>
                  </a:schemeClr>
                </a:solidFill>
                <a:hlinkClick r:id="rId11"/>
              </a:rPr>
              <a:t> </a:t>
            </a:r>
            <a:r>
              <a:rPr lang="ru-RU" sz="2900" i="1" dirty="0" err="1" smtClean="0">
                <a:solidFill>
                  <a:schemeClr val="bg1">
                    <a:lumMod val="95000"/>
                    <a:lumOff val="5000"/>
                  </a:schemeClr>
                </a:solidFill>
                <a:hlinkClick r:id="rId11"/>
              </a:rPr>
              <a:t>Іванович</a:t>
            </a:r>
            <a:r>
              <a:rPr lang="ru-RU" sz="2900" i="1" dirty="0" smtClean="0">
                <a:solidFill>
                  <a:schemeClr val="bg1">
                    <a:lumMod val="95000"/>
                    <a:lumOff val="5000"/>
                  </a:schemeClr>
                </a:solidFill>
                <a:hlinkClick r:id="rId11"/>
              </a:rPr>
              <a:t> </a:t>
            </a:r>
            <a:r>
              <a:rPr lang="ru-RU" sz="2900" i="1" dirty="0" err="1" smtClean="0">
                <a:solidFill>
                  <a:schemeClr val="bg1">
                    <a:lumMod val="95000"/>
                    <a:lumOff val="5000"/>
                  </a:schemeClr>
                </a:solidFill>
                <a:hlinkClick r:id="rId11"/>
              </a:rPr>
              <a:t>Лобачевський</a:t>
            </a:r>
            <a:r>
              <a:rPr lang="ru-RU" sz="2900" i="1" dirty="0" smtClean="0">
                <a:solidFill>
                  <a:schemeClr val="bg1">
                    <a:lumMod val="95000"/>
                    <a:lumOff val="5000"/>
                  </a:schemeClr>
                </a:solidFill>
              </a:rPr>
              <a:t> </a:t>
            </a:r>
          </a:p>
          <a:p>
            <a:pPr lvl="1"/>
            <a:r>
              <a:rPr lang="ru-RU" sz="2900" i="1" dirty="0" smtClean="0">
                <a:solidFill>
                  <a:schemeClr val="bg1">
                    <a:lumMod val="95000"/>
                    <a:lumOff val="5000"/>
                  </a:schemeClr>
                </a:solidFill>
                <a:hlinkClick r:id="rId12"/>
              </a:rPr>
              <a:t>Бенуа Мандельброт</a:t>
            </a:r>
            <a:r>
              <a:rPr lang="ru-RU" sz="2900" i="1" dirty="0" smtClean="0">
                <a:solidFill>
                  <a:schemeClr val="bg1">
                    <a:lumMod val="95000"/>
                    <a:lumOff val="5000"/>
                  </a:schemeClr>
                </a:solidFill>
              </a:rPr>
              <a:t> </a:t>
            </a:r>
          </a:p>
          <a:p>
            <a:pPr lvl="1"/>
            <a:r>
              <a:rPr lang="ru-RU" sz="2900" i="1" dirty="0" smtClean="0">
                <a:solidFill>
                  <a:schemeClr val="bg1">
                    <a:lumMod val="95000"/>
                    <a:lumOff val="5000"/>
                  </a:schemeClr>
                </a:solidFill>
                <a:hlinkClick r:id="rId13"/>
              </a:rPr>
              <a:t>Джон фон Нейман</a:t>
            </a:r>
            <a:r>
              <a:rPr lang="ru-RU" sz="2900" i="1" dirty="0" smtClean="0">
                <a:solidFill>
                  <a:schemeClr val="bg1">
                    <a:lumMod val="95000"/>
                    <a:lumOff val="5000"/>
                  </a:schemeClr>
                </a:solidFill>
              </a:rPr>
              <a:t> </a:t>
            </a:r>
          </a:p>
          <a:p>
            <a:pPr lvl="1"/>
            <a:r>
              <a:rPr lang="ru-RU" sz="2900" i="1" dirty="0" err="1" smtClean="0">
                <a:solidFill>
                  <a:schemeClr val="bg1">
                    <a:lumMod val="95000"/>
                    <a:lumOff val="5000"/>
                  </a:schemeClr>
                </a:solidFill>
                <a:hlinkClick r:id="rId14"/>
              </a:rPr>
              <a:t>Ісаак</a:t>
            </a:r>
            <a:r>
              <a:rPr lang="ru-RU" sz="2900" i="1" dirty="0" smtClean="0">
                <a:solidFill>
                  <a:schemeClr val="bg1">
                    <a:lumMod val="95000"/>
                    <a:lumOff val="5000"/>
                  </a:schemeClr>
                </a:solidFill>
                <a:hlinkClick r:id="rId14"/>
              </a:rPr>
              <a:t> Ньютон</a:t>
            </a:r>
            <a:r>
              <a:rPr lang="ru-RU" sz="2900" i="1" dirty="0" smtClean="0">
                <a:solidFill>
                  <a:schemeClr val="bg1">
                    <a:lumMod val="95000"/>
                    <a:lumOff val="5000"/>
                  </a:schemeClr>
                </a:solidFill>
              </a:rPr>
              <a:t> </a:t>
            </a:r>
          </a:p>
          <a:p>
            <a:pPr lvl="1"/>
            <a:r>
              <a:rPr lang="ru-RU" sz="2900" i="1" dirty="0" err="1" smtClean="0">
                <a:solidFill>
                  <a:schemeClr val="bg1">
                    <a:lumMod val="95000"/>
                    <a:lumOff val="5000"/>
                  </a:schemeClr>
                </a:solidFill>
                <a:hlinkClick r:id="rId15"/>
              </a:rPr>
              <a:t>Піфагор</a:t>
            </a:r>
            <a:r>
              <a:rPr lang="ru-RU" sz="2900" i="1" dirty="0" smtClean="0">
                <a:solidFill>
                  <a:schemeClr val="bg1">
                    <a:lumMod val="95000"/>
                    <a:lumOff val="5000"/>
                  </a:schemeClr>
                </a:solidFill>
              </a:rPr>
              <a:t> </a:t>
            </a:r>
          </a:p>
          <a:p>
            <a:pPr lvl="1"/>
            <a:r>
              <a:rPr lang="ru-RU" sz="2900" i="1" dirty="0" smtClean="0">
                <a:solidFill>
                  <a:schemeClr val="bg1">
                    <a:lumMod val="95000"/>
                    <a:lumOff val="5000"/>
                  </a:schemeClr>
                </a:solidFill>
                <a:hlinkClick r:id="rId16"/>
              </a:rPr>
              <a:t>Лев Семенович </a:t>
            </a:r>
            <a:r>
              <a:rPr lang="ru-RU" sz="2900" i="1" dirty="0" err="1" smtClean="0">
                <a:solidFill>
                  <a:schemeClr val="bg1">
                    <a:lumMod val="95000"/>
                    <a:lumOff val="5000"/>
                  </a:schemeClr>
                </a:solidFill>
                <a:hlinkClick r:id="rId16"/>
              </a:rPr>
              <a:t>Понтрягін</a:t>
            </a:r>
            <a:r>
              <a:rPr lang="ru-RU" sz="2900" i="1" dirty="0" smtClean="0">
                <a:solidFill>
                  <a:schemeClr val="bg1">
                    <a:lumMod val="95000"/>
                    <a:lumOff val="5000"/>
                  </a:schemeClr>
                </a:solidFill>
              </a:rPr>
              <a:t> </a:t>
            </a:r>
          </a:p>
          <a:p>
            <a:pPr lvl="1"/>
            <a:r>
              <a:rPr lang="ru-RU" sz="2900" i="1" dirty="0" smtClean="0">
                <a:solidFill>
                  <a:schemeClr val="bg1">
                    <a:lumMod val="95000"/>
                    <a:lumOff val="5000"/>
                  </a:schemeClr>
                </a:solidFill>
                <a:hlinkClick r:id="rId17"/>
              </a:rPr>
              <a:t>Леонард </a:t>
            </a:r>
            <a:r>
              <a:rPr lang="ru-RU" sz="2900" i="1" dirty="0" err="1" smtClean="0">
                <a:solidFill>
                  <a:schemeClr val="bg1">
                    <a:lumMod val="95000"/>
                    <a:lumOff val="5000"/>
                  </a:schemeClr>
                </a:solidFill>
                <a:hlinkClick r:id="rId17"/>
              </a:rPr>
              <a:t>Ейлер</a:t>
            </a:r>
            <a:r>
              <a:rPr lang="ru-RU" sz="2900" i="1" dirty="0" smtClean="0">
                <a:solidFill>
                  <a:schemeClr val="bg1">
                    <a:lumMod val="95000"/>
                    <a:lumOff val="5000"/>
                  </a:schemeClr>
                </a:solidFill>
              </a:rPr>
              <a:t> </a:t>
            </a:r>
          </a:p>
          <a:p>
            <a:endParaRPr lang="uk-UA" dirty="0"/>
          </a:p>
        </p:txBody>
      </p:sp>
      <p:pic>
        <p:nvPicPr>
          <p:cNvPr id="3074" name="Picture 2" descr="C:\Users\Таня\Desktop\kak-nauchitsja-igrat-v-shakhmati-1_2.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52120" y="1988840"/>
            <a:ext cx="3312368"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194</TotalTime>
  <Words>782</Words>
  <Application>Microsoft Office PowerPoint</Application>
  <PresentationFormat>Экран (4:3)</PresentationFormat>
  <Paragraphs>42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Техническая</vt:lpstr>
      <vt:lpstr>Математика  та шахи </vt:lpstr>
      <vt:lpstr>Математика шахової дошки</vt:lpstr>
      <vt:lpstr>Перш за все нагадаємо одну старовинну легенду про походження шахів, пов'язану з арифметичним розрахунком на дошці. </vt:lpstr>
      <vt:lpstr>Раз вже мова зайшла про походження шахів, то доречно навести одну гіпотезу, що використовує деякі математичні властивості дошки. Відповідно до цієї гіпотези шахи відбулися з так званих магічних квадратів. Магічний квадрат порядку n представляє собою квадратну таблицю n  n, заповнену цілими числами від 1 до n2 і володіє наступною властивістю: сума чисел кожного рядка, кожного стовпця, а також двох головних діагоналей одна і та ж. Для магічних квадратів близько 8 вона дорівнює 260 .</vt:lpstr>
      <vt:lpstr>Закономірність розташування чисел у магічних квадратах надає їм чарівну силу мистецтва. Недарма видатний німецький художник А. Дюрер був на стільки зачарований цими математичними об'єктами, що відтворив магічний квадрат у своїй знаменитій гравюрі "Меланхолія".</vt:lpstr>
      <vt:lpstr>Презентация PowerPoint</vt:lpstr>
      <vt:lpstr>Цікаві факти</vt:lpstr>
      <vt:lpstr>Презентация PowerPoint</vt:lpstr>
      <vt:lpstr>Найвідоміші математики- шахісти</vt:lpstr>
      <vt:lpstr>Цікаве про математику</vt:lpstr>
      <vt:lpstr>Презентация PowerPoint</vt:lpstr>
      <vt:lpstr>                 КІНЕЦЬ!!!=)))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Цікаве про математику</dc:title>
  <dc:creator>Пользователь</dc:creator>
  <cp:lastModifiedBy>Таня</cp:lastModifiedBy>
  <cp:revision>21</cp:revision>
  <dcterms:created xsi:type="dcterms:W3CDTF">2011-05-18T17:24:27Z</dcterms:created>
  <dcterms:modified xsi:type="dcterms:W3CDTF">2014-04-26T06:16:55Z</dcterms:modified>
</cp:coreProperties>
</file>