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tebook" initials="N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5AE13-870A-48C2-9200-E3B826A68E80}" type="datetimeFigureOut">
              <a:rPr lang="ru-RU" smtClean="0"/>
              <a:t>14.04.2011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EE357-3927-4647-A39E-7FAE15F756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9DB3-ACF9-45C8-B8C9-5971E28A3DDE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7B0E-4A3F-48EF-8F6D-6C60255B0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18648" cy="297976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Итоговая контрольная работа по алгебре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7200800" cy="2423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ученицы 7-б класса</a:t>
            </a:r>
          </a:p>
          <a:p>
            <a:r>
              <a:rPr lang="ru-RU" sz="6000" dirty="0" smtClean="0">
                <a:solidFill>
                  <a:srgbClr val="7030A0"/>
                </a:solidFill>
              </a:rPr>
              <a:t>Данильченко Влады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Правильный ответ 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292494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Г)</a:t>
            </a:r>
            <a:r>
              <a:rPr lang="en-US" sz="9600" dirty="0" smtClean="0"/>
              <a:t> D (3;14)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52839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5</a:t>
            </a:r>
            <a:r>
              <a:rPr lang="ru-RU" sz="6000" dirty="0" smtClean="0"/>
              <a:t>. Разложите на множители многочлен </a:t>
            </a:r>
            <a:r>
              <a:rPr lang="en-US" sz="6000" dirty="0" smtClean="0"/>
              <a:t>4a</a:t>
            </a:r>
            <a:r>
              <a:rPr lang="en-US" sz="6000" baseline="30000" dirty="0" smtClean="0"/>
              <a:t>9</a:t>
            </a:r>
            <a:r>
              <a:rPr lang="en-US" sz="6000" dirty="0" smtClean="0"/>
              <a:t>-12a</a:t>
            </a:r>
            <a:r>
              <a:rPr lang="en-US" sz="6000" baseline="30000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700" dirty="0" smtClean="0"/>
              <a:t>О</a:t>
            </a:r>
            <a:r>
              <a:rPr lang="ru-RU" sz="6700" dirty="0" smtClean="0"/>
              <a:t>твет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232848" cy="1752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4a</a:t>
            </a:r>
            <a:r>
              <a:rPr lang="en-US" sz="7200" baseline="30000" dirty="0" smtClean="0">
                <a:solidFill>
                  <a:schemeClr val="tx1"/>
                </a:solidFill>
              </a:rPr>
              <a:t>9</a:t>
            </a:r>
            <a:r>
              <a:rPr lang="en-US" sz="7200" dirty="0" smtClean="0">
                <a:solidFill>
                  <a:schemeClr val="tx1"/>
                </a:solidFill>
              </a:rPr>
              <a:t>-12a</a:t>
            </a:r>
            <a:r>
              <a:rPr lang="en-US" sz="7200" baseline="30000" dirty="0" smtClean="0">
                <a:solidFill>
                  <a:schemeClr val="tx1"/>
                </a:solidFill>
              </a:rPr>
              <a:t>3</a:t>
            </a:r>
            <a:r>
              <a:rPr lang="en-US" sz="7200" dirty="0" smtClean="0">
                <a:solidFill>
                  <a:schemeClr val="tx1"/>
                </a:solidFill>
              </a:rPr>
              <a:t>=4a</a:t>
            </a:r>
            <a:r>
              <a:rPr lang="en-US" sz="7200" baseline="30000" dirty="0" smtClean="0">
                <a:solidFill>
                  <a:schemeClr val="tx1"/>
                </a:solidFill>
              </a:rPr>
              <a:t>3</a:t>
            </a:r>
            <a:r>
              <a:rPr lang="en-US" sz="7200" dirty="0" smtClean="0">
                <a:solidFill>
                  <a:schemeClr val="tx1"/>
                </a:solidFill>
              </a:rPr>
              <a:t>(a</a:t>
            </a:r>
            <a:r>
              <a:rPr lang="en-US" sz="7200" baseline="30000" dirty="0" smtClean="0">
                <a:solidFill>
                  <a:schemeClr val="tx1"/>
                </a:solidFill>
              </a:rPr>
              <a:t>6</a:t>
            </a:r>
            <a:r>
              <a:rPr lang="en-US" sz="7200" dirty="0" smtClean="0">
                <a:solidFill>
                  <a:schemeClr val="tx1"/>
                </a:solidFill>
              </a:rPr>
              <a:t>-3)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6. Найдите корень уравнения </a:t>
            </a:r>
            <a:r>
              <a:rPr lang="en-US" sz="8000" dirty="0" smtClean="0"/>
              <a:t>          </a:t>
            </a:r>
            <a:r>
              <a:rPr lang="ru-RU" sz="8000" dirty="0" smtClean="0"/>
              <a:t>                 </a:t>
            </a:r>
            <a:r>
              <a:rPr lang="ru-RU" sz="6000" dirty="0" smtClean="0"/>
              <a:t>(</a:t>
            </a:r>
            <a:r>
              <a:rPr lang="en-US" sz="6000" dirty="0" smtClean="0"/>
              <a:t>x-10)(x+30)-(x-20)(x+20)=40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Решение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3672408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en-US" sz="12800" dirty="0" smtClean="0">
                <a:solidFill>
                  <a:schemeClr val="tx1"/>
                </a:solidFill>
              </a:rPr>
              <a:t>X</a:t>
            </a:r>
            <a:r>
              <a:rPr lang="en-US" sz="12800" baseline="30000" dirty="0" smtClean="0">
                <a:solidFill>
                  <a:schemeClr val="tx1"/>
                </a:solidFill>
              </a:rPr>
              <a:t>2</a:t>
            </a:r>
            <a:r>
              <a:rPr lang="en-US" sz="12800" dirty="0" smtClean="0">
                <a:solidFill>
                  <a:schemeClr val="tx1"/>
                </a:solidFill>
              </a:rPr>
              <a:t>+30x-10x-300-(x</a:t>
            </a:r>
            <a:r>
              <a:rPr lang="en-US" sz="12800" baseline="30000" dirty="0" smtClean="0">
                <a:solidFill>
                  <a:schemeClr val="tx1"/>
                </a:solidFill>
              </a:rPr>
              <a:t>2</a:t>
            </a:r>
            <a:r>
              <a:rPr lang="en-US" sz="12800" dirty="0" smtClean="0">
                <a:solidFill>
                  <a:schemeClr val="tx1"/>
                </a:solidFill>
              </a:rPr>
              <a:t>+20x-20x-400)=40</a:t>
            </a:r>
            <a:endParaRPr lang="ru-RU" sz="12800" dirty="0" smtClean="0">
              <a:solidFill>
                <a:schemeClr val="tx1"/>
              </a:solidFill>
            </a:endParaRPr>
          </a:p>
          <a:p>
            <a:r>
              <a:rPr lang="en-US" sz="12800" dirty="0" smtClean="0">
                <a:solidFill>
                  <a:schemeClr val="tx1"/>
                </a:solidFill>
              </a:rPr>
              <a:t>20x=-60</a:t>
            </a:r>
            <a:endParaRPr lang="ru-RU" sz="12800" dirty="0" smtClean="0">
              <a:solidFill>
                <a:schemeClr val="tx1"/>
              </a:solidFill>
            </a:endParaRPr>
          </a:p>
          <a:p>
            <a:r>
              <a:rPr lang="en-US" sz="12800" dirty="0" smtClean="0">
                <a:solidFill>
                  <a:schemeClr val="tx1"/>
                </a:solidFill>
              </a:rPr>
              <a:t>x= -3</a:t>
            </a:r>
            <a:endParaRPr lang="ru-RU" sz="12800" dirty="0" smtClean="0">
              <a:solidFill>
                <a:schemeClr val="tx1"/>
              </a:solidFill>
            </a:endParaRPr>
          </a:p>
          <a:p>
            <a:r>
              <a:rPr lang="ru-RU" sz="12800" dirty="0" smtClean="0">
                <a:solidFill>
                  <a:schemeClr val="tx1"/>
                </a:solidFill>
              </a:rPr>
              <a:t>Ответ</a:t>
            </a:r>
            <a:r>
              <a:rPr lang="en-US" sz="12800" dirty="0" smtClean="0">
                <a:solidFill>
                  <a:schemeClr val="tx1"/>
                </a:solidFill>
              </a:rPr>
              <a:t>: -3.</a:t>
            </a:r>
            <a:endParaRPr lang="ru-RU" sz="1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Решите систему уравнений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1916832"/>
            <a:ext cx="23097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x+y=2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068960"/>
            <a:ext cx="30428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3x-2y=11</a:t>
            </a:r>
            <a:endParaRPr lang="ru-RU" sz="6000" dirty="0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475656" y="1916832"/>
            <a:ext cx="936104" cy="24482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51520" y="1988840"/>
            <a:ext cx="648072" cy="201622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y=2-x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99695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3x-2(2-x)=11</a:t>
            </a:r>
            <a:endParaRPr lang="ru-RU" sz="6000" dirty="0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5220072" y="1916832"/>
            <a:ext cx="792088" cy="22322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03640" y="285293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x=3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1844824"/>
            <a:ext cx="3275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y=-1</a:t>
            </a:r>
            <a:endParaRPr lang="ru-RU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4869160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Ответ</a:t>
            </a:r>
            <a:r>
              <a:rPr lang="en-US" sz="6000" dirty="0" smtClean="0"/>
              <a:t>:(3;-1)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dirty="0" smtClean="0"/>
              <a:t>8. Постройте график функции </a:t>
            </a:r>
            <a:r>
              <a:rPr lang="en-US" dirty="0" smtClean="0"/>
              <a:t>y=4-x</a:t>
            </a:r>
            <a:r>
              <a:rPr lang="ru-RU" dirty="0" smtClean="0"/>
              <a:t>. Пользуясь построенным графиком, установите, при каких значениях аргумента функция принимает отрицательные значения.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959932" y="2096852"/>
            <a:ext cx="2088232" cy="17281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880000">
            <a:off x="4507783" y="294553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y=4-x</a:t>
            </a:r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43808" y="3501008"/>
            <a:ext cx="38884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2952614" y="3176178"/>
            <a:ext cx="30963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44208" y="31409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148478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83568" y="4581128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y‹0, x›4</a:t>
            </a:r>
            <a:endParaRPr lang="ru-RU" sz="4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9. </a:t>
            </a:r>
            <a:r>
              <a:rPr lang="ru-RU" sz="4800" dirty="0" smtClean="0"/>
              <a:t>За 5 кг апельсинов и 6 кг лимонов заплатили 150 </a:t>
            </a:r>
            <a:r>
              <a:rPr lang="ru-RU" sz="4800" dirty="0" err="1" smtClean="0"/>
              <a:t>грн</a:t>
            </a:r>
            <a:r>
              <a:rPr lang="ru-RU" sz="4800" dirty="0" smtClean="0"/>
              <a:t>. Сколько стоит 1 кг апельсинов и сколько 1 кг лимонов, если 4 кг апельсинов дороже 3 кг лимонов на 3 </a:t>
            </a:r>
            <a:r>
              <a:rPr lang="ru-RU" sz="4800" dirty="0" err="1" smtClean="0"/>
              <a:t>грн</a:t>
            </a:r>
            <a:r>
              <a:rPr lang="ru-RU" sz="4800" dirty="0" smtClean="0"/>
              <a:t>.?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Вариант 11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6516216" y="4077072"/>
            <a:ext cx="2016224" cy="2088232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2376264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Пусть 1 кг апельсинов стоит</a:t>
            </a:r>
            <a:r>
              <a:rPr lang="en-US" sz="5300" dirty="0" smtClean="0"/>
              <a:t> </a:t>
            </a:r>
            <a:r>
              <a:rPr lang="en-US" sz="5300" dirty="0" smtClean="0"/>
              <a:t>x </a:t>
            </a:r>
            <a:r>
              <a:rPr lang="ru-RU" sz="5300" dirty="0" err="1" smtClean="0"/>
              <a:t>грн</a:t>
            </a:r>
            <a:r>
              <a:rPr lang="ru-RU" sz="5300" dirty="0" smtClean="0"/>
              <a:t>., а 1 кг лимонов-</a:t>
            </a:r>
            <a:r>
              <a:rPr lang="en-US" sz="5300" dirty="0" smtClean="0"/>
              <a:t>y </a:t>
            </a:r>
            <a:r>
              <a:rPr lang="ru-RU" sz="5300" dirty="0" err="1" smtClean="0"/>
              <a:t>грн</a:t>
            </a:r>
            <a:r>
              <a:rPr lang="ru-RU" sz="5300" dirty="0" smtClean="0"/>
              <a:t>. Система</a:t>
            </a:r>
            <a:r>
              <a:rPr lang="en-US" sz="53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356992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5x+6y=150,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4x-3y=3  *2;</a:t>
            </a:r>
            <a:endParaRPr lang="ru-RU" sz="4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465792" y="4959144"/>
            <a:ext cx="46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Левая фигурная скобка 9"/>
          <p:cNvSpPr/>
          <p:nvPr/>
        </p:nvSpPr>
        <p:spPr>
          <a:xfrm>
            <a:off x="4139952" y="3068960"/>
            <a:ext cx="720080" cy="24482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88024" y="335699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5x+6y=150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458112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8x-6y=6</a:t>
            </a:r>
            <a:endParaRPr lang="ru-RU" sz="4000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95536" y="2996952"/>
            <a:ext cx="720080" cy="24482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1403648" y="1340768"/>
            <a:ext cx="720080" cy="24482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79712" y="1484784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x=12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63691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y=15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Ответ</a:t>
            </a:r>
            <a:r>
              <a:rPr lang="en-US" sz="5400" dirty="0" smtClean="0"/>
              <a:t>: 12 </a:t>
            </a:r>
            <a:r>
              <a:rPr lang="ru-RU" sz="5400" dirty="0" err="1" smtClean="0"/>
              <a:t>грн</a:t>
            </a:r>
            <a:r>
              <a:rPr lang="ru-RU" sz="5400" dirty="0" smtClean="0"/>
              <a:t>, 15 </a:t>
            </a:r>
            <a:r>
              <a:rPr lang="ru-RU" sz="5400" dirty="0" err="1" smtClean="0"/>
              <a:t>грн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10.Какое наименьшее значение и при каком значении переменной принимает выражение </a:t>
            </a:r>
            <a:r>
              <a:rPr lang="en-US" sz="6000" dirty="0" smtClean="0"/>
              <a:t>x</a:t>
            </a:r>
            <a:r>
              <a:rPr lang="en-US" sz="6000" baseline="30000" dirty="0" smtClean="0"/>
              <a:t>2</a:t>
            </a:r>
            <a:r>
              <a:rPr lang="en-US" sz="6000" dirty="0" smtClean="0"/>
              <a:t>+4x+20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x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+4</a:t>
            </a:r>
            <a:r>
              <a:rPr lang="en-US" sz="5400" dirty="0" smtClean="0"/>
              <a:t>x</a:t>
            </a:r>
            <a:r>
              <a:rPr lang="ru-RU" sz="5400" dirty="0" smtClean="0"/>
              <a:t>+20</a:t>
            </a:r>
            <a:r>
              <a:rPr lang="ru-RU" sz="5400" dirty="0" smtClean="0"/>
              <a:t>=                               =</a:t>
            </a:r>
            <a:r>
              <a:rPr lang="en-US" sz="5400" dirty="0" smtClean="0"/>
              <a:t>x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+4</a:t>
            </a:r>
            <a:r>
              <a:rPr lang="en-US" sz="5400" dirty="0" smtClean="0"/>
              <a:t>x</a:t>
            </a:r>
            <a:r>
              <a:rPr lang="ru-RU" sz="5400" dirty="0" smtClean="0"/>
              <a:t>+4-4+20=(</a:t>
            </a:r>
            <a:r>
              <a:rPr lang="en-US" sz="5400" dirty="0" smtClean="0"/>
              <a:t>x</a:t>
            </a:r>
            <a:r>
              <a:rPr lang="ru-RU" sz="5400" dirty="0" smtClean="0"/>
              <a:t>+2)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+16. </a:t>
            </a:r>
            <a:r>
              <a:rPr lang="ru-RU" sz="5400" dirty="0" smtClean="0"/>
              <a:t>     При </a:t>
            </a:r>
            <a:r>
              <a:rPr lang="en-US" sz="5400" dirty="0" smtClean="0"/>
              <a:t>x</a:t>
            </a:r>
            <a:r>
              <a:rPr lang="ru-RU" sz="5400" dirty="0" smtClean="0"/>
              <a:t>=-2 выражение принимает наименьшее значение, которое равно </a:t>
            </a:r>
            <a:r>
              <a:rPr lang="ru-RU" sz="5400" dirty="0" smtClean="0"/>
              <a:t>        (-</a:t>
            </a:r>
            <a:r>
              <a:rPr lang="ru-RU" sz="5400" dirty="0" smtClean="0"/>
              <a:t>2+2)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+16=16.</a:t>
            </a:r>
            <a:br>
              <a:rPr lang="ru-RU" sz="5400" dirty="0" smtClean="0"/>
            </a:br>
            <a:r>
              <a:rPr lang="ru-RU" sz="5400" dirty="0" smtClean="0"/>
              <a:t>Ответ</a:t>
            </a:r>
            <a:r>
              <a:rPr lang="en-US" sz="5400" dirty="0" smtClean="0"/>
              <a:t>:</a:t>
            </a:r>
            <a:r>
              <a:rPr lang="ru-RU" sz="5400" dirty="0" smtClean="0"/>
              <a:t> -2.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Вот и всё! А вы боялись! Всем 12 баллов по итоговой контрольной по алгебре!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5652120" y="4293096"/>
            <a:ext cx="2520280" cy="1800200"/>
          </a:xfrm>
          <a:prstGeom prst="smileyFace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684584" y="260648"/>
            <a:ext cx="9828584" cy="2520280"/>
          </a:xfrm>
        </p:spPr>
        <p:txBody>
          <a:bodyPr>
            <a:noAutofit/>
          </a:bodyPr>
          <a:lstStyle/>
          <a:p>
            <a:r>
              <a:rPr lang="ru-RU" sz="5400" dirty="0" smtClean="0"/>
              <a:t>1. Вычислите значение </a:t>
            </a:r>
            <a:r>
              <a:rPr lang="ru-RU" sz="5400" dirty="0" smtClean="0"/>
              <a:t>выражения</a:t>
            </a:r>
            <a:r>
              <a:rPr lang="en-US" sz="5400" dirty="0" smtClean="0"/>
              <a:t> </a:t>
            </a:r>
            <a:r>
              <a:rPr lang="ru-RU" sz="5400" dirty="0" smtClean="0"/>
              <a:t>  </a:t>
            </a:r>
            <a:r>
              <a:rPr lang="ru-RU" sz="5400" dirty="0" smtClean="0"/>
              <a:t>(4</a:t>
            </a:r>
            <a:r>
              <a:rPr lang="ru-RU" sz="5400" baseline="30000" dirty="0" smtClean="0"/>
              <a:t>5</a:t>
            </a:r>
            <a:r>
              <a:rPr lang="ru-RU" sz="5400" dirty="0" smtClean="0"/>
              <a:t>)</a:t>
            </a:r>
            <a:r>
              <a:rPr lang="ru-RU" sz="5400" baseline="30000" dirty="0" smtClean="0"/>
              <a:t>4</a:t>
            </a:r>
            <a:r>
              <a:rPr lang="ru-RU" sz="5400" dirty="0" smtClean="0"/>
              <a:t>*4</a:t>
            </a:r>
            <a:r>
              <a:rPr lang="ru-RU" sz="5400" baseline="30000" dirty="0" smtClean="0"/>
              <a:t>5</a:t>
            </a:r>
            <a:r>
              <a:rPr lang="ru-RU" sz="5400" dirty="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                     4</a:t>
            </a:r>
            <a:r>
              <a:rPr lang="ru-RU" sz="5400" baseline="30000" dirty="0" smtClean="0"/>
              <a:t>24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860032" y="1412776"/>
            <a:ext cx="22322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2204864"/>
            <a:ext cx="439248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А) 8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32040" y="2276872"/>
            <a:ext cx="252028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Б) 16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75656" y="4221088"/>
            <a:ext cx="208823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В) 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220072" y="3933056"/>
            <a:ext cx="18002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Г) 64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Правильный ответ</a:t>
            </a:r>
            <a:endParaRPr lang="ru-RU" sz="6600" dirty="0"/>
          </a:p>
        </p:txBody>
      </p:sp>
      <p:sp>
        <p:nvSpPr>
          <p:cNvPr id="8" name="Заголовок 1"/>
          <p:cNvSpPr txBox="1">
            <a:spLocks noGrp="1"/>
          </p:cNvSpPr>
          <p:nvPr>
            <p:ph type="subTitle" idx="1"/>
          </p:nvPr>
        </p:nvSpPr>
        <p:spPr>
          <a:xfrm>
            <a:off x="1043608" y="2348880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Б) 16</a:t>
            </a:r>
            <a:endParaRPr kumimoji="0" lang="ru-RU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237626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2. Какому одночлену равно выражение </a:t>
            </a:r>
            <a:r>
              <a:rPr lang="en-US" sz="6000" dirty="0" smtClean="0"/>
              <a:t>0,2ac</a:t>
            </a:r>
            <a:r>
              <a:rPr lang="en-US" sz="6000" baseline="30000" dirty="0" smtClean="0"/>
              <a:t>7</a:t>
            </a:r>
            <a:r>
              <a:rPr lang="en-US" sz="6000" dirty="0" smtClean="0"/>
              <a:t>*(-5a</a:t>
            </a:r>
            <a:r>
              <a:rPr lang="en-US" sz="6000" baseline="30000" dirty="0" smtClean="0"/>
              <a:t>3</a:t>
            </a:r>
            <a:r>
              <a:rPr lang="en-US" sz="6000" dirty="0" smtClean="0"/>
              <a:t>c</a:t>
            </a:r>
            <a:r>
              <a:rPr lang="en-US" sz="6000" baseline="30000" dirty="0" smtClean="0"/>
              <a:t>3</a:t>
            </a:r>
            <a:r>
              <a:rPr lang="en-US" sz="6000" dirty="0" smtClean="0"/>
              <a:t>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980728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21 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780928"/>
            <a:ext cx="2619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Б)</a:t>
            </a:r>
            <a:r>
              <a:rPr lang="en-US" sz="4000" dirty="0" smtClean="0"/>
              <a:t> -10a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c</a:t>
            </a:r>
            <a:r>
              <a:rPr lang="en-US" sz="4000" baseline="30000" dirty="0" smtClean="0"/>
              <a:t>21</a:t>
            </a:r>
            <a:r>
              <a:rPr lang="ru-RU" sz="4000" dirty="0" smtClean="0"/>
              <a:t>  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653136"/>
            <a:ext cx="2114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В) </a:t>
            </a:r>
            <a:r>
              <a:rPr lang="en-US" sz="4000" dirty="0" smtClean="0"/>
              <a:t>–a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c</a:t>
            </a:r>
            <a:r>
              <a:rPr lang="en-US" sz="4000" baseline="30000" dirty="0" smtClean="0"/>
              <a:t>10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4653136"/>
            <a:ext cx="2334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Г) </a:t>
            </a:r>
            <a:r>
              <a:rPr lang="uk-UA" sz="4000" dirty="0" smtClean="0"/>
              <a:t>-10</a:t>
            </a:r>
            <a:r>
              <a:rPr lang="en-US" sz="4000" dirty="0" smtClean="0"/>
              <a:t>a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c</a:t>
            </a:r>
            <a:r>
              <a:rPr lang="en-US" sz="4000" baseline="30000" dirty="0" smtClean="0"/>
              <a:t>10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2232248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Правильный ответ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400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dirty="0" smtClean="0">
                <a:solidFill>
                  <a:schemeClr val="tx1"/>
                </a:solidFill>
              </a:rPr>
              <a:t>В) </a:t>
            </a:r>
            <a:r>
              <a:rPr lang="en-US" sz="11500" dirty="0" smtClean="0">
                <a:solidFill>
                  <a:schemeClr val="tx1"/>
                </a:solidFill>
              </a:rPr>
              <a:t>–a</a:t>
            </a:r>
            <a:r>
              <a:rPr lang="en-US" sz="11500" baseline="30000" dirty="0" smtClean="0">
                <a:solidFill>
                  <a:schemeClr val="tx1"/>
                </a:solidFill>
              </a:rPr>
              <a:t>4</a:t>
            </a:r>
            <a:r>
              <a:rPr lang="en-US" sz="11500" dirty="0" smtClean="0">
                <a:solidFill>
                  <a:schemeClr val="tx1"/>
                </a:solidFill>
              </a:rPr>
              <a:t>c</a:t>
            </a:r>
            <a:r>
              <a:rPr lang="en-US" sz="11500" baseline="30000" dirty="0" smtClean="0">
                <a:solidFill>
                  <a:schemeClr val="tx1"/>
                </a:solidFill>
              </a:rPr>
              <a:t>10</a:t>
            </a:r>
            <a:endParaRPr lang="ru-RU" sz="1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4800" dirty="0" smtClean="0"/>
              <a:t>3. Преобразуйте в многочлен выражение</a:t>
            </a:r>
            <a:r>
              <a:rPr lang="en-US" sz="4800" dirty="0" smtClean="0"/>
              <a:t> </a:t>
            </a:r>
            <a:r>
              <a:rPr lang="en-US" sz="4800" dirty="0" smtClean="0"/>
              <a:t>(3a+4b)</a:t>
            </a:r>
            <a:r>
              <a:rPr lang="en-US" sz="4800" baseline="30000" dirty="0" smtClean="0"/>
              <a:t>2</a:t>
            </a:r>
            <a:endParaRPr lang="ru-RU" sz="4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2542348"/>
            <a:ext cx="36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A) 9a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+24ab+16b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932040" y="2460921"/>
            <a:ext cx="388843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9a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+12ab+16b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9552" y="4285984"/>
            <a:ext cx="4464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9a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+48ab+16b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076056" y="4211198"/>
            <a:ext cx="3528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9a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+16b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Правильный ответ</a:t>
            </a:r>
            <a:endParaRPr lang="ru-RU" sz="60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528" y="2852936"/>
            <a:ext cx="88204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A) 9a</a:t>
            </a:r>
            <a:r>
              <a:rPr kumimoji="0" lang="en-US" sz="8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+24ab+16b</a:t>
            </a:r>
            <a:r>
              <a:rPr kumimoji="0" lang="en-US" sz="8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Autofit/>
          </a:bodyPr>
          <a:lstStyle/>
          <a:p>
            <a:r>
              <a:rPr lang="ru-RU" sz="4800" dirty="0" smtClean="0"/>
              <a:t>4. Через какую из данных точек проходит график уравнения       8</a:t>
            </a:r>
            <a:r>
              <a:rPr lang="en-US" sz="4800" dirty="0" smtClean="0"/>
              <a:t>x-y=10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49289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А) А</a:t>
            </a:r>
            <a:r>
              <a:rPr lang="en-US" sz="4000" dirty="0" smtClean="0"/>
              <a:t> </a:t>
            </a:r>
            <a:r>
              <a:rPr lang="ru-RU" sz="4000" dirty="0" smtClean="0"/>
              <a:t>(2</a:t>
            </a:r>
            <a:r>
              <a:rPr lang="en-US" sz="4000" dirty="0" smtClean="0"/>
              <a:t>; -6)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249289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Б) </a:t>
            </a:r>
            <a:r>
              <a:rPr lang="en-US" sz="4000" dirty="0" smtClean="0"/>
              <a:t>B (1;2)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22108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B) C (-2; -8)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422108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Г)</a:t>
            </a:r>
            <a:r>
              <a:rPr lang="en-US" sz="4000" dirty="0" smtClean="0"/>
              <a:t> D (3;14)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347</Words>
  <Application>Microsoft Office PowerPoint</Application>
  <PresentationFormat>Экран (4:3)</PresentationFormat>
  <Paragraphs>67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Итоговая контрольная работа по алгебре</vt:lpstr>
      <vt:lpstr>Вариант 11</vt:lpstr>
      <vt:lpstr>1. Вычислите значение выражения   (45)4*45                            424 </vt:lpstr>
      <vt:lpstr>Правильный ответ</vt:lpstr>
      <vt:lpstr>2. Какому одночлену равно выражение 0,2ac7*(-5a3c3)? </vt:lpstr>
      <vt:lpstr>Правильный ответ</vt:lpstr>
      <vt:lpstr>3. Преобразуйте в многочлен выражение (3a+4b)2</vt:lpstr>
      <vt:lpstr>Правильный ответ</vt:lpstr>
      <vt:lpstr>4. Через какую из данных точек проходит график уравнения       8x-y=10</vt:lpstr>
      <vt:lpstr>Правильный ответ </vt:lpstr>
      <vt:lpstr>5. Разложите на множители многочлен 4a9-12a3 </vt:lpstr>
      <vt:lpstr>Ответ </vt:lpstr>
      <vt:lpstr>6. Найдите корень уравнения                            (x-10)(x+30)-(x-20)(x+20)=40</vt:lpstr>
      <vt:lpstr>Решение</vt:lpstr>
      <vt:lpstr>7. Решите систему уравнений </vt:lpstr>
      <vt:lpstr>Слайд 16</vt:lpstr>
      <vt:lpstr>8. Постройте график функции y=4-x. Пользуясь построенным графиком, установите, при каких значениях аргумента функция принимает отрицательные значения.</vt:lpstr>
      <vt:lpstr>Слайд 18</vt:lpstr>
      <vt:lpstr>9. За 5 кг апельсинов и 6 кг лимонов заплатили 150 грн. Сколько стоит 1 кг апельсинов и сколько 1 кг лимонов, если 4 кг апельсинов дороже 3 кг лимонов на 3 грн.?</vt:lpstr>
      <vt:lpstr>Пусть 1 кг апельсинов стоит x грн., а 1 кг лимонов-y грн. Система: </vt:lpstr>
      <vt:lpstr>Слайд 21</vt:lpstr>
      <vt:lpstr>10.Какое наименьшее значение и при каком значении переменной принимает выражение x2+4x+20 </vt:lpstr>
      <vt:lpstr>x2+4x+20=                               =x2+4x+4-4+20=(x+2)2+16.      При x=-2 выражение принимает наименьшее значение, которое равно         (-2+2)2+16=16. Ответ: -2. </vt:lpstr>
      <vt:lpstr>Вот и всё! А вы боялись! Всем 12 баллов по итоговой контрольной по алгебре!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контрольная работа по алгебре</dc:title>
  <dc:creator>Notebook</dc:creator>
  <cp:lastModifiedBy>Notebook</cp:lastModifiedBy>
  <cp:revision>36</cp:revision>
  <dcterms:created xsi:type="dcterms:W3CDTF">2011-04-03T18:27:24Z</dcterms:created>
  <dcterms:modified xsi:type="dcterms:W3CDTF">2011-04-14T20:27:37Z</dcterms:modified>
</cp:coreProperties>
</file>