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0" r:id="rId4"/>
    <p:sldId id="258" r:id="rId5"/>
    <p:sldId id="265" r:id="rId6"/>
    <p:sldId id="261" r:id="rId7"/>
    <p:sldId id="268" r:id="rId8"/>
    <p:sldId id="262" r:id="rId9"/>
    <p:sldId id="269" r:id="rId10"/>
    <p:sldId id="273" r:id="rId11"/>
    <p:sldId id="274" r:id="rId12"/>
    <p:sldId id="275" r:id="rId13"/>
    <p:sldId id="272" r:id="rId14"/>
    <p:sldId id="271" r:id="rId15"/>
    <p:sldId id="267" r:id="rId16"/>
    <p:sldId id="270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>
      <p:cViewPr varScale="1">
        <p:scale>
          <a:sx n="46" d="100"/>
          <a:sy n="46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hyperlink" Target="http://uk.wikipedia.org/wiki/%D0%A4%D0%B0%D0%B9%D0%BB:Guggenheim-bilbao-jan05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ics.livejournal.com/levkonoe/pic/0076s4cc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hyperlink" Target="http://www.nt-art.net/IMG/medium/1308915416_vlasov_Vladimir_-_Portret_Sashi_S_Sobachkoy___H.m.___88,2_H_70,3___1978.jpg" TargetMode="Externa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uk.wikipedia.org/wiki/%D0%A4%D0%B0%D0%B9%D0%BB:Umberto_Eco_01.jpg" TargetMode="External"/><Relationship Id="rId7" Type="http://schemas.openxmlformats.org/officeDocument/2006/relationships/hyperlink" Target="http://images.yandex.ua/yandsearch?p=0&amp;text=%D0%B7%D1%8E%D1%81%D0%BA%D1%96%D0%BD%D0%B4&amp;img_url=studentshelper.org.ua/Pictures/Literatura/patric-zyskind.jpg&amp;rpt=simage" TargetMode="External"/><Relationship Id="rId12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hyperlink" Target="http://images.yandex.ua/yandsearch?p=8&amp;text=%D0%B9%D0%BE%D1%81%D0%B8%D0%BF%20%D0%B1%D1%80%D0%BE%D0%B4%D1%81%D1%8C%D0%BA%D0%B8%D0%B9&amp;img_url=pix.timeout.ru/284886.png&amp;rpt=simage" TargetMode="External"/><Relationship Id="rId5" Type="http://schemas.openxmlformats.org/officeDocument/2006/relationships/hyperlink" Target="http://images.yandex.ua/yandsearch?p=1&amp;text=%D1%80%D0%B0%D0%BD%D1%81%D0%BC%D0%B0%D0%B9%D1%80&amp;noreask=1&amp;img_url=academic.sun.ac.za/forlang/images/ransmayr.jpg&amp;rpt=simage&amp;lr=964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openxmlformats.org/officeDocument/2006/relationships/hyperlink" Target="http://images.yandex.ua/yandsearch?p=1&amp;text=%D0%BC%D0%B8%D0%BB%D0%BE%D1%80%D0%B0%D0%B4%20%D0%BF%D0%B0%D0%B2%D0%B8%D1%87&amp;img_url=www.vkontakte.www.ufa.trud.ru/userfiles/gallery/8a/b_8a8419ca81efd62be236e844225a8497.jpg&amp;rpt=simag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018.radikal.ru/i509/1201/74/5ebfeec4e7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4720" y="1064320"/>
            <a:ext cx="4895552" cy="924520"/>
          </a:xfrm>
        </p:spPr>
        <p:txBody>
          <a:bodyPr>
            <a:prstTxWarp prst="textTriangle">
              <a:avLst/>
            </a:prstTxWarp>
            <a:normAutofit/>
          </a:bodyPr>
          <a:lstStyle/>
          <a:p>
            <a:pPr algn="ctr"/>
            <a:r>
              <a:rPr lang="uk-UA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ПОСТМОДЕРНІЗМ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725144"/>
            <a:ext cx="4320480" cy="151216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Презентацію підготувала</a:t>
            </a:r>
          </a:p>
          <a:p>
            <a:r>
              <a:rPr lang="uk-UA" sz="2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у</a:t>
            </a:r>
            <a:r>
              <a:rPr lang="uk-UA" sz="2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чениця групи 11-3</a:t>
            </a:r>
          </a:p>
          <a:p>
            <a:r>
              <a:rPr lang="uk-UA" sz="2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Севастьянова Анна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edsovet.su/_ld/297/78660418.jpg"/>
          <p:cNvPicPr>
            <a:picLocks noChangeAspect="1" noChangeArrowheads="1"/>
          </p:cNvPicPr>
          <p:nvPr/>
        </p:nvPicPr>
        <p:blipFill>
          <a:blip r:embed="rId2" cstate="print"/>
          <a:srcRect t="5876"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38336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Архітектура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2" descr="http://im5-tub-ua.yandex.net/i?id=417136424-29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286695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83568" y="3501008"/>
            <a:ext cx="2664197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Танцюючий будинок</a:t>
            </a:r>
            <a:endParaRPr lang="ru-RU" dirty="0"/>
          </a:p>
        </p:txBody>
      </p:sp>
      <p:pic>
        <p:nvPicPr>
          <p:cNvPr id="5125" name="Picture 4" descr="http://upload.wikimedia.org/wikipedia/commons/thumb/d/de/Guggenheim-bilbao-jan05.jpg/300px-Guggenheim-bilbao-jan0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4600" y="1268412"/>
            <a:ext cx="3695832" cy="208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716016" y="3429000"/>
            <a:ext cx="3600400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Музей </a:t>
            </a:r>
            <a:r>
              <a:rPr lang="uk-UA" dirty="0" err="1"/>
              <a:t>Гуггенгайма</a:t>
            </a:r>
            <a:r>
              <a:rPr lang="uk-UA" dirty="0"/>
              <a:t> в  Більбао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5" y="4653136"/>
            <a:ext cx="6696744" cy="14406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/>
              <a:t>В архітектурі стиль спрямований проти безликої стандартизації та програмового техніцизму</a:t>
            </a:r>
            <a:endParaRPr lang="ru-RU" sz="24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tvoyrebenok.ru/images/presentation/nice/m/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noFill/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9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Малярство.</a:t>
            </a:r>
            <a:b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</a:t>
            </a: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042988" y="1700808"/>
            <a:ext cx="71294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Пітер 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Блек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Джо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Тілсон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Річард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Сміт – виконали перші роботи в стилі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арту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2" descr="Карта 1961 Джаспер Джон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52936"/>
            <a:ext cx="283913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547664" y="4797152"/>
            <a:ext cx="2160587" cy="1079500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/>
              <a:t>Карта 1961року</a:t>
            </a:r>
          </a:p>
          <a:p>
            <a:pPr algn="ctr">
              <a:defRPr/>
            </a:pPr>
            <a:r>
              <a:rPr lang="uk-UA" sz="2000" dirty="0" err="1"/>
              <a:t>Джаспер</a:t>
            </a:r>
            <a:r>
              <a:rPr lang="uk-UA" sz="2000" dirty="0"/>
              <a:t>  </a:t>
            </a:r>
            <a:r>
              <a:rPr lang="uk-UA" sz="2000" dirty="0" err="1"/>
              <a:t>Джонс</a:t>
            </a:r>
            <a:endParaRPr lang="ru-RU" sz="2000" dirty="0"/>
          </a:p>
        </p:txBody>
      </p:sp>
      <p:pic>
        <p:nvPicPr>
          <p:cNvPr id="6150" name="Picture 4" descr="Зебра 1983 Энди Уорхо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852936"/>
            <a:ext cx="20891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220072" y="5084217"/>
            <a:ext cx="2663825" cy="1081087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/>
              <a:t>Зебра 1983р. </a:t>
            </a:r>
          </a:p>
          <a:p>
            <a:pPr algn="ctr">
              <a:defRPr/>
            </a:pPr>
            <a:r>
              <a:rPr lang="uk-UA" sz="2000" dirty="0" err="1"/>
              <a:t>Енді</a:t>
            </a:r>
            <a:r>
              <a:rPr lang="uk-UA" sz="2000" dirty="0"/>
              <a:t> </a:t>
            </a:r>
            <a:r>
              <a:rPr lang="uk-UA" sz="2000" dirty="0" err="1"/>
              <a:t>Уорхол</a:t>
            </a:r>
            <a:endParaRPr lang="ru-RU" sz="20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itina.com.ua/02-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9681" cy="6858000"/>
          </a:xfrm>
          <a:prstGeom prst="rect">
            <a:avLst/>
          </a:prstGeom>
          <a:noFill/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9081" y="692696"/>
            <a:ext cx="8207375" cy="187275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реалізм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 об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єднання  художників  у Парижі  в  першій  половині 1960 – х рр.,  які  орієнтувалися  в своїй  творчості  на  основні складові </a:t>
            </a:r>
            <a:r>
              <a:rPr lang="uk-UA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“нової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реальності”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2" descr="Картинка 66 из 26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573016"/>
            <a:ext cx="28702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Картинка 103 из 26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348880"/>
            <a:ext cx="2328863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" descr="71232619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73224" y="188640"/>
            <a:ext cx="8003232" cy="9906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Представники постмодернізму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Зарубіжні письменники:</a:t>
            </a:r>
            <a:r>
              <a:rPr lang="uk-UA" dirty="0" smtClean="0"/>
              <a:t> </a:t>
            </a:r>
          </a:p>
          <a:p>
            <a:pPr>
              <a:buFont typeface="Arial" charset="0"/>
              <a:buNone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Умберто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Еко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Крістоф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Рансмайр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Arial" charset="0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Патрік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Зюскінд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		  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Милорад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Павич</a:t>
            </a:r>
          </a:p>
          <a:p>
            <a:pPr>
              <a:buFont typeface="Arial" charset="0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	Йосип Бродський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Рисунок 3" descr="Umberto Eco 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988840"/>
            <a:ext cx="10382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4" descr="http://im2-tub-ua.yandex.net/i?id=435324790-32-7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700808"/>
            <a:ext cx="14287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5" descr="http://im2-tub-ua.yandex.net/i?id=450986935-22-7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3717032"/>
            <a:ext cx="12954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6" descr="http://im5-tub-ua.yandex.net/i?id=337074576-12-7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3717032"/>
            <a:ext cx="12319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Рисунок 7" descr="http://im7-tub-ua.yandex.net/i?id=179073562-48-72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 l="11333" r="11333"/>
          <a:stretch>
            <a:fillRect/>
          </a:stretch>
        </p:blipFill>
        <p:spPr bwMode="auto">
          <a:xfrm>
            <a:off x="4211960" y="4220815"/>
            <a:ext cx="11525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50040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Постмодернізм у сучасній українській літературі виявляється в творчості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Ю. Андруховича, Ю.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Іздрика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, Л.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Дереша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, О.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Ульяненка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, С.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Процюка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Медведя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, О. Забужко, В.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Кураша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 та інших.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750" y="620688"/>
            <a:ext cx="8208714" cy="115212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Представники постмодернізму </a:t>
            </a:r>
            <a:b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Україні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artmageddon.net/wp-content/uploads/2013/04/%D0%90%D0%BD%D0%B4%D1%80%D1%83%D1%85%D0%BE%D0%B2%D0%B8%D1%87-%D0%9E%D0%B4%D0%B5%D1%81%D1%81%D0%B0.jpg"/>
          <p:cNvPicPr>
            <a:picLocks noChangeAspect="1" noChangeArrowheads="1"/>
          </p:cNvPicPr>
          <p:nvPr/>
        </p:nvPicPr>
        <p:blipFill>
          <a:blip r:embed="rId2" cstate="print"/>
          <a:srcRect l="19023" t="8766" r="9273" b="14285"/>
          <a:stretch>
            <a:fillRect/>
          </a:stretch>
        </p:blipFill>
        <p:spPr bwMode="auto">
          <a:xfrm>
            <a:off x="6948264" y="1340768"/>
            <a:ext cx="1728192" cy="2448272"/>
          </a:xfrm>
          <a:prstGeom prst="rect">
            <a:avLst/>
          </a:prstGeom>
          <a:noFill/>
        </p:spPr>
      </p:pic>
      <p:pic>
        <p:nvPicPr>
          <p:cNvPr id="29700" name="Picture 4" descr="http://mydim.ua/pub/peoples/07c05e69399b8a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924944"/>
            <a:ext cx="1997968" cy="1997969"/>
          </a:xfrm>
          <a:prstGeom prst="rect">
            <a:avLst/>
          </a:prstGeom>
          <a:noFill/>
        </p:spPr>
      </p:pic>
      <p:pic>
        <p:nvPicPr>
          <p:cNvPr id="29702" name="Picture 6" descr="http://lichnosti.net/photos/1849/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149080"/>
            <a:ext cx="1624180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AutoShape 4"/>
          <p:cNvSpPr>
            <a:spLocks noChangeArrowheads="1"/>
          </p:cNvSpPr>
          <p:nvPr/>
        </p:nvSpPr>
        <p:spPr bwMode="auto">
          <a:xfrm>
            <a:off x="468313" y="333375"/>
            <a:ext cx="7920037" cy="1296988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РИСИ  ПОЕТИКИ  ПОСТМОДЕРНІЗМУ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395536" y="1916832"/>
            <a:ext cx="2880320" cy="646981"/>
          </a:xfrm>
          <a:prstGeom prst="rect">
            <a:avLst/>
          </a:prstGeom>
          <a:gradFill rotWithShape="1">
            <a:gsLst>
              <a:gs pos="0">
                <a:srgbClr val="FFFF66">
                  <a:gamma/>
                  <a:shade val="46275"/>
                  <a:invGamma/>
                </a:srgbClr>
              </a:gs>
              <a:gs pos="50000">
                <a:srgbClr val="FFFF66"/>
              </a:gs>
              <a:gs pos="100000">
                <a:srgbClr val="FFFF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ВЗАЄМОДІЯ  АВТОРА</a:t>
            </a:r>
          </a:p>
          <a:p>
            <a:pPr algn="ctr"/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З ТЕКСТОМ</a:t>
            </a:r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395288" y="2852738"/>
            <a:ext cx="2881312" cy="503237"/>
          </a:xfrm>
          <a:prstGeom prst="rect">
            <a:avLst/>
          </a:prstGeom>
          <a:gradFill rotWithShape="1">
            <a:gsLst>
              <a:gs pos="0">
                <a:srgbClr val="FFFF66">
                  <a:gamma/>
                  <a:shade val="46275"/>
                  <a:invGamma/>
                </a:srgbClr>
              </a:gs>
              <a:gs pos="50000">
                <a:srgbClr val="FFFF66"/>
              </a:gs>
              <a:gs pos="100000">
                <a:srgbClr val="FFFF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УМОВНІСТЬ  ОБРАЗІВ</a:t>
            </a:r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395536" y="3501008"/>
            <a:ext cx="2881312" cy="503237"/>
          </a:xfrm>
          <a:prstGeom prst="rect">
            <a:avLst/>
          </a:prstGeom>
          <a:gradFill rotWithShape="1">
            <a:gsLst>
              <a:gs pos="0">
                <a:srgbClr val="FFFF66">
                  <a:gamma/>
                  <a:shade val="46275"/>
                  <a:invGamma/>
                </a:srgbClr>
              </a:gs>
              <a:gs pos="50000">
                <a:srgbClr val="FFFF66"/>
              </a:gs>
              <a:gs pos="100000">
                <a:srgbClr val="FFFF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ЕСТЕТИЧНА  ГРА</a:t>
            </a: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395288" y="4221163"/>
            <a:ext cx="2881312" cy="503237"/>
          </a:xfrm>
          <a:prstGeom prst="rect">
            <a:avLst/>
          </a:prstGeom>
          <a:gradFill rotWithShape="1">
            <a:gsLst>
              <a:gs pos="0">
                <a:srgbClr val="FFFF66">
                  <a:gamma/>
                  <a:shade val="46275"/>
                  <a:invGamma/>
                </a:srgbClr>
              </a:gs>
              <a:gs pos="50000">
                <a:srgbClr val="FFFF66"/>
              </a:gs>
              <a:gs pos="100000">
                <a:srgbClr val="FFFF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ПОЛІФОНІЗМ</a:t>
            </a:r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395288" y="4941168"/>
            <a:ext cx="2881312" cy="503238"/>
          </a:xfrm>
          <a:prstGeom prst="rect">
            <a:avLst/>
          </a:prstGeom>
          <a:gradFill rotWithShape="1">
            <a:gsLst>
              <a:gs pos="0">
                <a:srgbClr val="FFFF66">
                  <a:gamma/>
                  <a:shade val="46275"/>
                  <a:invGamma/>
                </a:srgbClr>
              </a:gs>
              <a:gs pos="50000">
                <a:srgbClr val="FFFF66"/>
              </a:gs>
              <a:gs pos="100000">
                <a:srgbClr val="FFFF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ІРОНІЯ</a:t>
            </a:r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395537" y="5662066"/>
            <a:ext cx="2881064" cy="503238"/>
          </a:xfrm>
          <a:prstGeom prst="rect">
            <a:avLst/>
          </a:prstGeom>
          <a:gradFill rotWithShape="1">
            <a:gsLst>
              <a:gs pos="0">
                <a:srgbClr val="FFFF66">
                  <a:gamma/>
                  <a:shade val="46275"/>
                  <a:invGamma/>
                </a:srgbClr>
              </a:gs>
              <a:gs pos="50000">
                <a:srgbClr val="FFFF66"/>
              </a:gs>
              <a:gs pos="100000">
                <a:srgbClr val="FFFF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КОЛАЖ</a:t>
            </a:r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5795963" y="5589588"/>
            <a:ext cx="3024509" cy="575716"/>
          </a:xfrm>
          <a:prstGeom prst="rect">
            <a:avLst/>
          </a:prstGeom>
          <a:gradFill rotWithShape="1">
            <a:gsLst>
              <a:gs pos="0">
                <a:srgbClr val="FFFF66">
                  <a:gamma/>
                  <a:shade val="46275"/>
                  <a:invGamma/>
                </a:srgbClr>
              </a:gs>
              <a:gs pos="50000">
                <a:srgbClr val="FFFF66"/>
              </a:gs>
              <a:gs pos="100000">
                <a:srgbClr val="FFFF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МІФОЛОГІЗМ</a:t>
            </a: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5795963" y="4868863"/>
            <a:ext cx="2952750" cy="503237"/>
          </a:xfrm>
          <a:prstGeom prst="rect">
            <a:avLst/>
          </a:prstGeom>
          <a:gradFill rotWithShape="1">
            <a:gsLst>
              <a:gs pos="0">
                <a:srgbClr val="FFFF66">
                  <a:gamma/>
                  <a:shade val="46275"/>
                  <a:invGamma/>
                </a:srgbClr>
              </a:gs>
              <a:gs pos="50000">
                <a:srgbClr val="FFFF66"/>
              </a:gs>
              <a:gs pos="100000">
                <a:srgbClr val="FFFF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ІНТЕРТЕКСТУАЛЬНІСТЬ</a:t>
            </a:r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5795963" y="4221163"/>
            <a:ext cx="2952750" cy="503237"/>
          </a:xfrm>
          <a:prstGeom prst="rect">
            <a:avLst/>
          </a:prstGeom>
          <a:gradFill rotWithShape="1">
            <a:gsLst>
              <a:gs pos="0">
                <a:srgbClr val="FFFF66">
                  <a:gamma/>
                  <a:shade val="46275"/>
                  <a:invGamma/>
                </a:srgbClr>
              </a:gs>
              <a:gs pos="50000">
                <a:srgbClr val="FFFF66"/>
              </a:gs>
              <a:gs pos="100000">
                <a:srgbClr val="FFFF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ПАРОДІЯ (ПАСТІШ)</a:t>
            </a:r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5795963" y="3429000"/>
            <a:ext cx="2952750" cy="574675"/>
          </a:xfrm>
          <a:prstGeom prst="rect">
            <a:avLst/>
          </a:prstGeom>
          <a:gradFill rotWithShape="1">
            <a:gsLst>
              <a:gs pos="0">
                <a:srgbClr val="FFFF66">
                  <a:gamma/>
                  <a:shade val="46275"/>
                  <a:invGamma/>
                </a:srgbClr>
              </a:gs>
              <a:gs pos="50000">
                <a:srgbClr val="FFFF66"/>
              </a:gs>
              <a:gs pos="100000">
                <a:srgbClr val="FFFF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ЗАСТОСУВАННЯ </a:t>
            </a: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КАТАЛОГУ</a:t>
            </a:r>
          </a:p>
        </p:txBody>
      </p:sp>
      <p:sp>
        <p:nvSpPr>
          <p:cNvPr id="142352" name="Rectangle 16"/>
          <p:cNvSpPr>
            <a:spLocks noChangeArrowheads="1"/>
          </p:cNvSpPr>
          <p:nvPr/>
        </p:nvSpPr>
        <p:spPr bwMode="auto">
          <a:xfrm>
            <a:off x="5795963" y="2636912"/>
            <a:ext cx="2952501" cy="574601"/>
          </a:xfrm>
          <a:prstGeom prst="rect">
            <a:avLst/>
          </a:prstGeom>
          <a:gradFill rotWithShape="1">
            <a:gsLst>
              <a:gs pos="0">
                <a:srgbClr val="FFFF66">
                  <a:gamma/>
                  <a:shade val="46275"/>
                  <a:invGamma/>
                </a:srgbClr>
              </a:gs>
              <a:gs pos="50000">
                <a:srgbClr val="FFFF66"/>
              </a:gs>
              <a:gs pos="100000">
                <a:srgbClr val="FFFF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ЕЛЕМЕНТИ МАСОВОЇ</a:t>
            </a: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ЛІТЕРАТУРИ</a:t>
            </a:r>
          </a:p>
        </p:txBody>
      </p:sp>
      <p:sp>
        <p:nvSpPr>
          <p:cNvPr id="142353" name="Rectangle 17"/>
          <p:cNvSpPr>
            <a:spLocks noChangeArrowheads="1"/>
          </p:cNvSpPr>
          <p:nvPr/>
        </p:nvSpPr>
        <p:spPr bwMode="auto">
          <a:xfrm>
            <a:off x="5868739" y="1772816"/>
            <a:ext cx="2879725" cy="646534"/>
          </a:xfrm>
          <a:prstGeom prst="rect">
            <a:avLst/>
          </a:prstGeom>
          <a:gradFill rotWithShape="1">
            <a:gsLst>
              <a:gs pos="0">
                <a:srgbClr val="FFFF66">
                  <a:gamma/>
                  <a:shade val="46275"/>
                  <a:invGamma/>
                </a:srgbClr>
              </a:gs>
              <a:gs pos="50000">
                <a:srgbClr val="FFFF66"/>
              </a:gs>
              <a:gs pos="100000">
                <a:srgbClr val="FFFF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СИНКРЕТИЗМ ТРАДИЦІЙ</a:t>
            </a: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СТИЛІВ, ФОРМ</a:t>
            </a:r>
          </a:p>
        </p:txBody>
      </p:sp>
      <p:sp>
        <p:nvSpPr>
          <p:cNvPr id="142355" name="AutoShape 19"/>
          <p:cNvSpPr>
            <a:spLocks noChangeArrowheads="1"/>
          </p:cNvSpPr>
          <p:nvPr/>
        </p:nvSpPr>
        <p:spPr bwMode="auto">
          <a:xfrm>
            <a:off x="3851275" y="1412875"/>
            <a:ext cx="1368425" cy="936625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66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2356" name="Line 20"/>
          <p:cNvSpPr>
            <a:spLocks noChangeShapeType="1"/>
          </p:cNvSpPr>
          <p:nvPr/>
        </p:nvSpPr>
        <p:spPr bwMode="auto">
          <a:xfrm>
            <a:off x="3851275" y="1700213"/>
            <a:ext cx="0" cy="417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57" name="Line 21"/>
          <p:cNvSpPr>
            <a:spLocks noChangeShapeType="1"/>
          </p:cNvSpPr>
          <p:nvPr/>
        </p:nvSpPr>
        <p:spPr bwMode="auto">
          <a:xfrm>
            <a:off x="5219700" y="16287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58" name="Line 22"/>
          <p:cNvSpPr>
            <a:spLocks noChangeShapeType="1"/>
          </p:cNvSpPr>
          <p:nvPr/>
        </p:nvSpPr>
        <p:spPr bwMode="auto">
          <a:xfrm flipH="1">
            <a:off x="3348038" y="21336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59" name="Line 23"/>
          <p:cNvSpPr>
            <a:spLocks noChangeShapeType="1"/>
          </p:cNvSpPr>
          <p:nvPr/>
        </p:nvSpPr>
        <p:spPr bwMode="auto">
          <a:xfrm>
            <a:off x="5219700" y="206057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60" name="Line 24"/>
          <p:cNvSpPr>
            <a:spLocks noChangeShapeType="1"/>
          </p:cNvSpPr>
          <p:nvPr/>
        </p:nvSpPr>
        <p:spPr bwMode="auto">
          <a:xfrm flipH="1">
            <a:off x="3276600" y="299720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61" name="Line 25"/>
          <p:cNvSpPr>
            <a:spLocks noChangeShapeType="1"/>
          </p:cNvSpPr>
          <p:nvPr/>
        </p:nvSpPr>
        <p:spPr bwMode="auto">
          <a:xfrm>
            <a:off x="5219700" y="29972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62" name="Line 26"/>
          <p:cNvSpPr>
            <a:spLocks noChangeShapeType="1"/>
          </p:cNvSpPr>
          <p:nvPr/>
        </p:nvSpPr>
        <p:spPr bwMode="auto">
          <a:xfrm flipH="1">
            <a:off x="3276600" y="364490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63" name="Line 27"/>
          <p:cNvSpPr>
            <a:spLocks noChangeShapeType="1"/>
          </p:cNvSpPr>
          <p:nvPr/>
        </p:nvSpPr>
        <p:spPr bwMode="auto">
          <a:xfrm>
            <a:off x="5219700" y="36449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64" name="Line 28"/>
          <p:cNvSpPr>
            <a:spLocks noChangeShapeType="1"/>
          </p:cNvSpPr>
          <p:nvPr/>
        </p:nvSpPr>
        <p:spPr bwMode="auto">
          <a:xfrm flipH="1">
            <a:off x="3276600" y="4365625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65" name="Line 29"/>
          <p:cNvSpPr>
            <a:spLocks noChangeShapeType="1"/>
          </p:cNvSpPr>
          <p:nvPr/>
        </p:nvSpPr>
        <p:spPr bwMode="auto">
          <a:xfrm flipV="1">
            <a:off x="5219700" y="4365103"/>
            <a:ext cx="576436" cy="5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66" name="Line 30"/>
          <p:cNvSpPr>
            <a:spLocks noChangeShapeType="1"/>
          </p:cNvSpPr>
          <p:nvPr/>
        </p:nvSpPr>
        <p:spPr bwMode="auto">
          <a:xfrm flipH="1">
            <a:off x="3276600" y="5157788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67" name="Line 31"/>
          <p:cNvSpPr>
            <a:spLocks noChangeShapeType="1"/>
          </p:cNvSpPr>
          <p:nvPr/>
        </p:nvSpPr>
        <p:spPr bwMode="auto">
          <a:xfrm flipV="1">
            <a:off x="5219700" y="5157192"/>
            <a:ext cx="576436" cy="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68" name="Line 32"/>
          <p:cNvSpPr>
            <a:spLocks noChangeShapeType="1"/>
          </p:cNvSpPr>
          <p:nvPr/>
        </p:nvSpPr>
        <p:spPr bwMode="auto">
          <a:xfrm flipH="1">
            <a:off x="3276600" y="5876925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69" name="Line 33"/>
          <p:cNvSpPr>
            <a:spLocks noChangeShapeType="1"/>
          </p:cNvSpPr>
          <p:nvPr/>
        </p:nvSpPr>
        <p:spPr bwMode="auto">
          <a:xfrm>
            <a:off x="5219700" y="58769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uk-UA" sz="2700"/>
          </a:p>
          <a:p>
            <a:pPr>
              <a:buFont typeface="Wingdings" pitchFamily="2" charset="2"/>
              <a:buNone/>
            </a:pPr>
            <a:endParaRPr lang="uk-UA" sz="2700"/>
          </a:p>
          <a:p>
            <a:endParaRPr lang="uk-UA" sz="2700"/>
          </a:p>
          <a:p>
            <a:endParaRPr lang="uk-UA" sz="2700"/>
          </a:p>
          <a:p>
            <a:endParaRPr lang="uk-UA" sz="2700"/>
          </a:p>
          <a:p>
            <a:endParaRPr lang="uk-UA" sz="2700"/>
          </a:p>
          <a:p>
            <a:endParaRPr lang="uk-UA" sz="2700"/>
          </a:p>
          <a:p>
            <a:endParaRPr lang="uk-UA" sz="2700"/>
          </a:p>
        </p:txBody>
      </p:sp>
      <p:sp>
        <p:nvSpPr>
          <p:cNvPr id="119812" name="AutoShape 4"/>
          <p:cNvSpPr>
            <a:spLocks noChangeArrowheads="1"/>
          </p:cNvSpPr>
          <p:nvPr/>
        </p:nvSpPr>
        <p:spPr bwMode="auto">
          <a:xfrm>
            <a:off x="899592" y="0"/>
            <a:ext cx="7561262" cy="1223963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800" b="1">
                <a:latin typeface="Times New Roman" pitchFamily="18" charset="0"/>
                <a:cs typeface="Times New Roman" pitchFamily="18" charset="0"/>
              </a:rPr>
              <a:t>ГЕРОЙ  У ТВОРАХ ПОСТМОДЕРНІЗМУ</a:t>
            </a:r>
          </a:p>
        </p:txBody>
      </p:sp>
      <p:sp>
        <p:nvSpPr>
          <p:cNvPr id="119813" name="AutoShape 5"/>
          <p:cNvSpPr>
            <a:spLocks noChangeArrowheads="1"/>
          </p:cNvSpPr>
          <p:nvPr/>
        </p:nvSpPr>
        <p:spPr bwMode="auto">
          <a:xfrm>
            <a:off x="323850" y="1700808"/>
            <a:ext cx="8496300" cy="446519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 sz="1800"/>
          </a:p>
          <a:p>
            <a:pPr algn="ctr"/>
            <a:endParaRPr lang="uk-UA" sz="1800" b="0" i="0"/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611560" y="2060848"/>
            <a:ext cx="2160587" cy="15827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ЛЮДИНА, ЩО</a:t>
            </a:r>
          </a:p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ПЕРЕБУВАЄ </a:t>
            </a:r>
          </a:p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НА ПЕРЕХРЕСТІ</a:t>
            </a:r>
          </a:p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РІЗНИХ ЧАСІВ, </a:t>
            </a:r>
          </a:p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КУЛЬТУРНИХ</a:t>
            </a:r>
          </a:p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ЕПОХ</a:t>
            </a:r>
          </a:p>
          <a:p>
            <a:pPr algn="ctr"/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3276600" y="2133600"/>
            <a:ext cx="2374900" cy="15827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ЛЮДИНА, ЩО </a:t>
            </a:r>
          </a:p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ЗАГУБИЛАСЯ </a:t>
            </a:r>
          </a:p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У ПОВСЯКДЕННІ, </a:t>
            </a:r>
          </a:p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ВТРАТИЛА</a:t>
            </a:r>
          </a:p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 ЗВ’ЯЗОК</a:t>
            </a:r>
          </a:p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 ІЗ ВСЕСВІТОМ</a:t>
            </a:r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6228184" y="2134294"/>
            <a:ext cx="2376488" cy="15827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ЛЮДИНА, ЩО</a:t>
            </a:r>
          </a:p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ГОСТРО ВІДЧУВАЄ</a:t>
            </a:r>
          </a:p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ВЛАСНУ </a:t>
            </a:r>
          </a:p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ВІДЧУЖЕНІСТЬ І </a:t>
            </a:r>
          </a:p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ВТРАТУ  ДУХОВНИХ</a:t>
            </a:r>
          </a:p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ОРІЄНТИРІВ</a:t>
            </a:r>
          </a:p>
        </p:txBody>
      </p:sp>
      <p:sp>
        <p:nvSpPr>
          <p:cNvPr id="119820" name="Rectangle 12"/>
          <p:cNvSpPr>
            <a:spLocks noChangeArrowheads="1"/>
          </p:cNvSpPr>
          <p:nvPr/>
        </p:nvSpPr>
        <p:spPr bwMode="auto">
          <a:xfrm>
            <a:off x="4858916" y="3933056"/>
            <a:ext cx="2665412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ЛЮДИНА ЕМОЦІЙНО </a:t>
            </a:r>
          </a:p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ВРАЗЛИВА, </a:t>
            </a:r>
          </a:p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ГОСТРО ВІДЧУВАЄ</a:t>
            </a:r>
          </a:p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ДУХОВНУ АТМОСФЕРУ</a:t>
            </a:r>
          </a:p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СВІТУ</a:t>
            </a:r>
          </a:p>
        </p:txBody>
      </p:sp>
      <p:sp>
        <p:nvSpPr>
          <p:cNvPr id="119821" name="Rectangle 13"/>
          <p:cNvSpPr>
            <a:spLocks noChangeArrowheads="1"/>
          </p:cNvSpPr>
          <p:nvPr/>
        </p:nvSpPr>
        <p:spPr bwMode="auto">
          <a:xfrm>
            <a:off x="1044774" y="3933825"/>
            <a:ext cx="2951162" cy="13668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ЛЮДИНА, ЩО НЕ ЗНАЄ </a:t>
            </a:r>
          </a:p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КУДИ ЙТИ,  У ЩО ВІРИТИ,</a:t>
            </a:r>
          </a:p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ПРО ЩО ДУМАТИ, ДЕ СЕНС</a:t>
            </a:r>
          </a:p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БУТТЯ</a:t>
            </a:r>
          </a:p>
        </p:txBody>
      </p:sp>
      <p:sp>
        <p:nvSpPr>
          <p:cNvPr id="119823" name="AutoShape 15"/>
          <p:cNvSpPr>
            <a:spLocks noChangeArrowheads="1"/>
          </p:cNvSpPr>
          <p:nvPr/>
        </p:nvSpPr>
        <p:spPr bwMode="auto">
          <a:xfrm>
            <a:off x="395536" y="5805264"/>
            <a:ext cx="8352928" cy="43204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ПРОДУКТ КРИЗИ БУТТЯ, ЩО ПОЗНАЧИЛАСЬ НА ЙОГО ВНУТРІШНЬОМУ СВІТІ</a:t>
            </a:r>
          </a:p>
        </p:txBody>
      </p:sp>
      <p:sp>
        <p:nvSpPr>
          <p:cNvPr id="119824" name="Line 16"/>
          <p:cNvSpPr>
            <a:spLocks noChangeShapeType="1"/>
          </p:cNvSpPr>
          <p:nvPr/>
        </p:nvSpPr>
        <p:spPr bwMode="auto">
          <a:xfrm flipH="1">
            <a:off x="1836440" y="1268760"/>
            <a:ext cx="12954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26" name="Line 18"/>
          <p:cNvSpPr>
            <a:spLocks noChangeShapeType="1"/>
          </p:cNvSpPr>
          <p:nvPr/>
        </p:nvSpPr>
        <p:spPr bwMode="auto">
          <a:xfrm flipH="1">
            <a:off x="2915047" y="1268760"/>
            <a:ext cx="504825" cy="2519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27" name="Line 19"/>
          <p:cNvSpPr>
            <a:spLocks noChangeShapeType="1"/>
          </p:cNvSpPr>
          <p:nvPr/>
        </p:nvSpPr>
        <p:spPr bwMode="auto">
          <a:xfrm>
            <a:off x="4427538" y="126876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28" name="Line 20"/>
          <p:cNvSpPr>
            <a:spLocks noChangeShapeType="1"/>
          </p:cNvSpPr>
          <p:nvPr/>
        </p:nvSpPr>
        <p:spPr bwMode="auto">
          <a:xfrm>
            <a:off x="6084788" y="1340768"/>
            <a:ext cx="10795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29" name="Line 21"/>
          <p:cNvSpPr>
            <a:spLocks noChangeShapeType="1"/>
          </p:cNvSpPr>
          <p:nvPr/>
        </p:nvSpPr>
        <p:spPr bwMode="auto">
          <a:xfrm>
            <a:off x="5579343" y="1268760"/>
            <a:ext cx="504825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estetica.etica.in.ua/wp-content/uploads/2014/09/modern-zhivop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435"/>
            <a:ext cx="9144000" cy="68764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656" y="1340768"/>
            <a:ext cx="4618856" cy="79208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Дякую за увагу!!!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estetica.etica.in.ua/wp-content/uploads/2014/09/postmode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123315" cy="3484359"/>
          </a:xfrm>
          <a:prstGeom prst="rect">
            <a:avLst/>
          </a:prstGeom>
          <a:noFill/>
        </p:spPr>
      </p:pic>
      <p:pic>
        <p:nvPicPr>
          <p:cNvPr id="23556" name="Picture 4" descr="https://worldkidsart.files.wordpress.com/2015/02/ebru-iskusstvo-risovaniya-na-vode-2.jpg?w=5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576" y="3906844"/>
            <a:ext cx="3779912" cy="27625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35896" y="908720"/>
            <a:ext cx="5184576" cy="2808312"/>
          </a:xfrm>
        </p:spPr>
        <p:txBody>
          <a:bodyPr>
            <a:normAutofit lnSpcReduction="10000"/>
          </a:bodyPr>
          <a:lstStyle/>
          <a:p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Постмодерні́зм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 (фр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postmodernisme —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після модернізму) — світоглядно-мистецький напрям, що в останні десятиліття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20 століття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 приходить на зміну модернізму.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861048"/>
            <a:ext cx="48245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Цей напрям — продукт постіндустріальної епохи, епохи розпаду цілісного погляду на світ, руйнування систем — світоглядно-філософських, економічних, політичних.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71232619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765175"/>
            <a:ext cx="7848872" cy="5256113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uk-UA" sz="28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Вперше термін «постмодернізм» згадується у 1917 році в роботі німецького філософа Рудольфа </a:t>
            </a:r>
            <a:r>
              <a:rPr kumimoji="0" lang="uk-UA" sz="2800" b="0" i="0" u="none" strike="noStrike" kern="1200" cap="none" spc="0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Панвінца</a:t>
            </a:r>
            <a:r>
              <a:rPr kumimoji="0" lang="uk-UA" sz="28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«Криза європейської культури».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А</a:t>
            </a:r>
            <a:r>
              <a:rPr kumimoji="0" lang="uk-UA" sz="28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ле поширився він лише наприкінці 1960-х років спершу для означення стильових тенденцій в архітектурі, спрямованих проти безликої стандартизації, а пізніше – у літературі, малярстві та музиці.</a:t>
            </a:r>
            <a:endParaRPr lang="uk-UA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11727" y="290945"/>
          <a:ext cx="8624455" cy="6255328"/>
        </p:xfrm>
        <a:graphic>
          <a:graphicData uri="http://schemas.openxmlformats.org/drawingml/2006/table">
            <a:tbl>
              <a:tblPr/>
              <a:tblGrid>
                <a:gridCol w="8624455"/>
              </a:tblGrid>
              <a:tr h="62553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Group 164"/>
          <p:cNvGraphicFramePr>
            <a:graphicFrameLocks noGrp="1"/>
          </p:cNvGraphicFramePr>
          <p:nvPr/>
        </p:nvGraphicFramePr>
        <p:xfrm>
          <a:off x="251520" y="116632"/>
          <a:ext cx="8712968" cy="646747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57326"/>
                <a:gridCol w="4355642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Модернізм</a:t>
                      </a: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Постмодернізм</a:t>
                      </a: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Скандальність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Конформізм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Антиміщанський</a:t>
                      </a: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пафос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Відсутність пафосу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Емоційне заперечення попереднього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Ділове заперечення попереднього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Первинність як позиція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Вторинність як позиція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Оціночне в самоназві: «Ми — нове»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Безоціночне</a:t>
                      </a: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самоназві: «Ми — все»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Декларована елітарність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Недекларована</a:t>
                      </a: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демократичність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Переважання ідеального над матеріальним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Комерційний успіх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Віра у високе мистецтво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Антиутопічність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Фактична культурна спадкоємність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Відмова від попередньої культурної</a:t>
                      </a: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парадигми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Виразність кордону «мистецтво —</a:t>
                      </a: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немистецтво</a:t>
                      </a: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Усе може називатися мистецтвом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04856" cy="116936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/>
              <a:t>Історичне  тло </a:t>
            </a:r>
            <a:br>
              <a:rPr lang="uk-UA" sz="4000" b="1" dirty="0" smtClean="0"/>
            </a:br>
            <a:r>
              <a:rPr lang="uk-UA" sz="4000" b="1" dirty="0" smtClean="0"/>
              <a:t>виникнення постмодернізму</a:t>
            </a:r>
            <a:endParaRPr lang="uk-UA" sz="4000" b="1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1" y="1340768"/>
            <a:ext cx="3347864" cy="2592363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3200" b="0" i="0" dirty="0" smtClean="0">
                <a:solidFill>
                  <a:srgbClr val="000099"/>
                </a:solidFill>
                <a:latin typeface="Times New Roman" pitchFamily="18" charset="0"/>
              </a:rPr>
              <a:t>Космос</a:t>
            </a:r>
            <a:endParaRPr lang="uk-UA" sz="3200" b="0" i="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2915816" y="1268760"/>
            <a:ext cx="2987551" cy="2736304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3200" b="0" i="0" dirty="0">
                <a:solidFill>
                  <a:srgbClr val="000099"/>
                </a:solidFill>
                <a:latin typeface="Times New Roman" pitchFamily="18" charset="0"/>
              </a:rPr>
              <a:t>Екологічна</a:t>
            </a:r>
          </a:p>
          <a:p>
            <a:pPr algn="ctr"/>
            <a:r>
              <a:rPr lang="uk-UA" sz="3200" b="0" i="0" dirty="0">
                <a:solidFill>
                  <a:srgbClr val="000099"/>
                </a:solidFill>
                <a:latin typeface="Times New Roman" pitchFamily="18" charset="0"/>
              </a:rPr>
              <a:t> криза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5472881" y="1196752"/>
            <a:ext cx="3203575" cy="2880171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3200" b="0" i="0" dirty="0">
                <a:solidFill>
                  <a:srgbClr val="000099"/>
                </a:solidFill>
                <a:latin typeface="Times New Roman" pitchFamily="18" charset="0"/>
              </a:rPr>
              <a:t>Ядерні </a:t>
            </a:r>
          </a:p>
          <a:p>
            <a:pPr algn="ctr"/>
            <a:r>
              <a:rPr lang="uk-UA" sz="3200" b="0" i="0" dirty="0">
                <a:solidFill>
                  <a:srgbClr val="000099"/>
                </a:solidFill>
                <a:latin typeface="Times New Roman" pitchFamily="18" charset="0"/>
              </a:rPr>
              <a:t>катастрофи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5292080" y="3500438"/>
            <a:ext cx="3203575" cy="3024187"/>
          </a:xfrm>
          <a:prstGeom prst="star16">
            <a:avLst>
              <a:gd name="adj" fmla="val 37500"/>
            </a:avLst>
          </a:prstGeom>
          <a:solidFill>
            <a:srgbClr val="FF9900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800" i="0" dirty="0">
                <a:solidFill>
                  <a:srgbClr val="000099"/>
                </a:solidFill>
                <a:latin typeface="Times New Roman" pitchFamily="18" charset="0"/>
              </a:rPr>
              <a:t>Пошук </a:t>
            </a:r>
          </a:p>
          <a:p>
            <a:pPr algn="ctr"/>
            <a:r>
              <a:rPr lang="uk-UA" sz="2800" i="0" dirty="0">
                <a:solidFill>
                  <a:srgbClr val="000099"/>
                </a:solidFill>
                <a:latin typeface="Times New Roman" pitchFamily="18" charset="0"/>
              </a:rPr>
              <a:t>нових засад </a:t>
            </a:r>
          </a:p>
          <a:p>
            <a:pPr algn="ctr"/>
            <a:r>
              <a:rPr lang="uk-UA" sz="2800" i="0" dirty="0">
                <a:solidFill>
                  <a:srgbClr val="000099"/>
                </a:solidFill>
                <a:latin typeface="Times New Roman" pitchFamily="18" charset="0"/>
              </a:rPr>
              <a:t>співіснування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2699792" y="3429000"/>
            <a:ext cx="3203575" cy="3024187"/>
          </a:xfrm>
          <a:prstGeom prst="star16">
            <a:avLst>
              <a:gd name="adj" fmla="val 37500"/>
            </a:avLst>
          </a:prstGeom>
          <a:solidFill>
            <a:srgbClr val="FF9900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3200" b="0" i="0" dirty="0">
                <a:solidFill>
                  <a:srgbClr val="000099"/>
                </a:solidFill>
                <a:latin typeface="Times New Roman" pitchFamily="18" charset="0"/>
              </a:rPr>
              <a:t>Зміна </a:t>
            </a:r>
          </a:p>
          <a:p>
            <a:pPr algn="ctr"/>
            <a:r>
              <a:rPr lang="uk-UA" sz="3200" b="0" i="0" dirty="0">
                <a:solidFill>
                  <a:srgbClr val="000099"/>
                </a:solidFill>
                <a:latin typeface="Times New Roman" pitchFamily="18" charset="0"/>
              </a:rPr>
              <a:t>кордонів</a:t>
            </a: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107504" y="3501008"/>
            <a:ext cx="3025031" cy="2924944"/>
          </a:xfrm>
          <a:prstGeom prst="star16">
            <a:avLst>
              <a:gd name="adj" fmla="val 37500"/>
            </a:avLst>
          </a:prstGeom>
          <a:solidFill>
            <a:srgbClr val="FF99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800" i="0" dirty="0">
                <a:solidFill>
                  <a:srgbClr val="000099"/>
                </a:solidFill>
                <a:latin typeface="Times New Roman" pitchFamily="18" charset="0"/>
              </a:rPr>
              <a:t>Крах </a:t>
            </a:r>
          </a:p>
          <a:p>
            <a:pPr algn="ctr"/>
            <a:r>
              <a:rPr lang="uk-UA" sz="2800" i="0" dirty="0">
                <a:solidFill>
                  <a:srgbClr val="000099"/>
                </a:solidFill>
                <a:latin typeface="Times New Roman" pitchFamily="18" charset="0"/>
              </a:rPr>
              <a:t>соціалістичної </a:t>
            </a:r>
          </a:p>
          <a:p>
            <a:pPr algn="ctr"/>
            <a:r>
              <a:rPr lang="uk-UA" sz="2800" i="0" dirty="0">
                <a:solidFill>
                  <a:srgbClr val="000099"/>
                </a:solidFill>
                <a:latin typeface="Times New Roman" pitchFamily="18" charset="0"/>
              </a:rPr>
              <a:t>системи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svidomo.org/img/userfiles/sm600x450_1298887442.jpg"/>
          <p:cNvPicPr>
            <a:picLocks noChangeAspect="1" noChangeArrowheads="1"/>
          </p:cNvPicPr>
          <p:nvPr/>
        </p:nvPicPr>
        <p:blipFill>
          <a:blip r:embed="rId3" cstate="print"/>
          <a:srcRect l="11413" r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026" name="Organization Chart 2"/>
          <p:cNvGraphicFramePr>
            <a:graphicFrameLocks/>
          </p:cNvGraphicFramePr>
          <p:nvPr/>
        </p:nvGraphicFramePr>
        <p:xfrm>
          <a:off x="683568" y="292124"/>
          <a:ext cx="7967662" cy="5945188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8" name="WordArt 8"/>
          <p:cNvSpPr>
            <a:spLocks noChangeArrowheads="1" noChangeShapeType="1" noTextEdit="1"/>
          </p:cNvSpPr>
          <p:nvPr/>
        </p:nvSpPr>
        <p:spPr bwMode="auto">
          <a:xfrm>
            <a:off x="2339975" y="188640"/>
            <a:ext cx="4824413" cy="936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Постмодернізм</a:t>
            </a:r>
            <a:endParaRPr lang="uk-UA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3275856" y="1340768"/>
            <a:ext cx="2952750" cy="1152401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100" b="0" i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Художній напрям </a:t>
            </a:r>
          </a:p>
          <a:p>
            <a:pPr algn="ctr"/>
            <a:r>
              <a:rPr lang="uk-UA" sz="2100" b="0" i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літературі і мистецтві</a:t>
            </a:r>
          </a:p>
        </p:txBody>
      </p:sp>
      <p:sp>
        <p:nvSpPr>
          <p:cNvPr id="112653" name="Rectangle 13"/>
          <p:cNvSpPr>
            <a:spLocks noChangeArrowheads="1"/>
          </p:cNvSpPr>
          <p:nvPr/>
        </p:nvSpPr>
        <p:spPr bwMode="auto">
          <a:xfrm>
            <a:off x="6660232" y="2132856"/>
            <a:ext cx="2160240" cy="122339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100" b="0" i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Духовний стан, </a:t>
            </a:r>
            <a:endParaRPr lang="uk-UA" sz="2100" b="0" i="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100" b="0" i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світовідчуття</a:t>
            </a:r>
          </a:p>
          <a:p>
            <a:pPr algn="ctr"/>
            <a:r>
              <a:rPr lang="uk-UA" sz="2100" b="0" i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кризової </a:t>
            </a:r>
            <a:r>
              <a:rPr lang="uk-UA" sz="2100" b="0" i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епохи</a:t>
            </a:r>
            <a:endParaRPr lang="uk-UA" sz="2100" b="0" i="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4" name="Rectangle 14"/>
          <p:cNvSpPr>
            <a:spLocks noChangeArrowheads="1"/>
          </p:cNvSpPr>
          <p:nvPr/>
        </p:nvSpPr>
        <p:spPr bwMode="auto">
          <a:xfrm>
            <a:off x="3275856" y="5446291"/>
            <a:ext cx="2951163" cy="9350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000" b="0" i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Доба, етап розвитку</a:t>
            </a:r>
          </a:p>
          <a:p>
            <a:pPr algn="ctr"/>
            <a:r>
              <a:rPr lang="uk-UA" sz="2000" b="0" i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літератури і мистецтва</a:t>
            </a:r>
          </a:p>
        </p:txBody>
      </p:sp>
      <p:sp>
        <p:nvSpPr>
          <p:cNvPr id="112655" name="Rectangle 15"/>
          <p:cNvSpPr>
            <a:spLocks noChangeArrowheads="1"/>
          </p:cNvSpPr>
          <p:nvPr/>
        </p:nvSpPr>
        <p:spPr bwMode="auto">
          <a:xfrm>
            <a:off x="179512" y="2348880"/>
            <a:ext cx="2520279" cy="108012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000" b="0" i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Стиль у сучасному</a:t>
            </a:r>
          </a:p>
          <a:p>
            <a:pPr algn="ctr"/>
            <a:r>
              <a:rPr lang="uk-UA" sz="2000" b="0" i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мистецтві й літературі</a:t>
            </a:r>
          </a:p>
        </p:txBody>
      </p:sp>
      <p:sp>
        <p:nvSpPr>
          <p:cNvPr id="112656" name="Rectangle 16"/>
          <p:cNvSpPr>
            <a:spLocks noChangeArrowheads="1"/>
          </p:cNvSpPr>
          <p:nvPr/>
        </p:nvSpPr>
        <p:spPr bwMode="auto">
          <a:xfrm>
            <a:off x="6732240" y="3933056"/>
            <a:ext cx="2232248" cy="13684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000" b="0" i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Особливий спосіб</a:t>
            </a:r>
          </a:p>
          <a:p>
            <a:pPr algn="ctr"/>
            <a:r>
              <a:rPr lang="uk-UA" sz="2000" b="0" i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</a:p>
          <a:p>
            <a:pPr algn="ctr"/>
            <a:r>
              <a:rPr lang="uk-UA" sz="2000" b="0" i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художнього світу</a:t>
            </a:r>
          </a:p>
        </p:txBody>
      </p:sp>
      <p:pic>
        <p:nvPicPr>
          <p:cNvPr id="19458" name="Picture 2" descr="http://artukraine.com.ua/storage/pict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806022"/>
            <a:ext cx="3604051" cy="242317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1520" y="4149080"/>
            <a:ext cx="2520280" cy="163121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Сукупність </a:t>
            </a:r>
          </a:p>
          <a:p>
            <a:pPr algn="ctr"/>
            <a:r>
              <a:rPr lang="uk-UA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літературно-мистецьких</a:t>
            </a:r>
          </a:p>
          <a:p>
            <a:pPr algn="ctr"/>
            <a:r>
              <a:rPr lang="uk-UA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тенденцій, явищ, шкіл</a:t>
            </a:r>
            <a:endParaRPr lang="ru-RU" sz="2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estetica.etica.in.ua/wp-content/uploads/2014/03/Art-su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217024" cy="688538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8352928" cy="5328592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Постмодернізм – це явище, що означає «певний стан душі», який характеризується критично – іронічним поглядом на життя. </a:t>
            </a:r>
          </a:p>
          <a:p>
            <a:r>
              <a:rPr lang="uk-UA" sz="2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Постмодернізм заявляє про нетривалість і тимчасовість існування будь яких ідей, істини, способів пояснення світу, про ілюзорність існування самої людини. </a:t>
            </a:r>
          </a:p>
          <a:p>
            <a:r>
              <a:rPr lang="uk-UA" sz="2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Він виступає проти насильства над людиною як духовного, так і фізичного, прагне до розмивання кордонів між елітарним та масовим, спрямований на інтерактивні форми спілкування з людиною. </a:t>
            </a:r>
          </a:p>
          <a:p>
            <a:r>
              <a:rPr lang="uk-UA" sz="2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Найважливішою рисою постмодернізму є сумнів.</a:t>
            </a:r>
            <a:endParaRPr lang="uk-UA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otrok-ua.ru/fileadmin/user_upload/009/erko.jpg"/>
          <p:cNvPicPr>
            <a:picLocks noChangeAspect="1" noChangeArrowheads="1"/>
          </p:cNvPicPr>
          <p:nvPr/>
        </p:nvPicPr>
        <p:blipFill>
          <a:blip r:embed="rId2" cstate="print"/>
          <a:srcRect l="2585" t="-2851" r="9521"/>
          <a:stretch>
            <a:fillRect/>
          </a:stretch>
        </p:blipFill>
        <p:spPr bwMode="auto">
          <a:xfrm>
            <a:off x="6156176" y="3923953"/>
            <a:ext cx="2520280" cy="2529383"/>
          </a:xfrm>
          <a:prstGeom prst="rect">
            <a:avLst/>
          </a:prstGeom>
          <a:noFill/>
        </p:spPr>
      </p:pic>
      <p:sp>
        <p:nvSpPr>
          <p:cNvPr id="1136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204864"/>
            <a:ext cx="8229600" cy="3528392"/>
          </a:xfrm>
        </p:spPr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Гостре  відчуття кризи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Розчарування, розгубленість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Відчай, вичерпність  буття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Абсурд життя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Розрив соціальних і духовних зв'язків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Втрата моральних орієнтирів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Хаотичний, жахливий і химерний світ</a:t>
            </a:r>
          </a:p>
        </p:txBody>
      </p:sp>
      <p:sp>
        <p:nvSpPr>
          <p:cNvPr id="113668" name="AutoShape 4"/>
          <p:cNvSpPr>
            <a:spLocks noChangeArrowheads="1"/>
          </p:cNvSpPr>
          <p:nvPr/>
        </p:nvSpPr>
        <p:spPr bwMode="auto">
          <a:xfrm>
            <a:off x="468313" y="404813"/>
            <a:ext cx="8207375" cy="1296987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Постмодерністське світосприйняття</a:t>
            </a:r>
          </a:p>
        </p:txBody>
      </p:sp>
      <p:pic>
        <p:nvPicPr>
          <p:cNvPr id="18434" name="Picture 2" descr="http://www.abmecostyle.com.ua/uploads/posts/2010-12/1291979426_postmoderniz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3155082" cy="209342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286</TotalTime>
  <Words>498</Words>
  <Application>Microsoft Office PowerPoint</Application>
  <PresentationFormat>Экран (4:3)</PresentationFormat>
  <Paragraphs>166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Начальная</vt:lpstr>
      <vt:lpstr>ПОСТМОДЕРНІЗМ</vt:lpstr>
      <vt:lpstr>Слайд 2</vt:lpstr>
      <vt:lpstr>Слайд 3</vt:lpstr>
      <vt:lpstr>Слайд 4</vt:lpstr>
      <vt:lpstr>Історичне  тло  виникнення постмодернізму</vt:lpstr>
      <vt:lpstr>Слайд 6</vt:lpstr>
      <vt:lpstr>Слайд 7</vt:lpstr>
      <vt:lpstr>Слайд 8</vt:lpstr>
      <vt:lpstr>Слайд 9</vt:lpstr>
      <vt:lpstr>Архітектура</vt:lpstr>
      <vt:lpstr>Малярство. Поп - арт</vt:lpstr>
      <vt:lpstr>«Новий  реалізм» - об’єднання  художників  у Парижі  в  першій  половині 1960 – х рр.,  які  орієнтувалися  в своїй  творчості  на  основні складові “нової  реальності”</vt:lpstr>
      <vt:lpstr>Представники постмодернізму</vt:lpstr>
      <vt:lpstr>Представники постмодернізму  в Україні</vt:lpstr>
      <vt:lpstr>Слайд 15</vt:lpstr>
      <vt:lpstr>Слайд 16</vt:lpstr>
      <vt:lpstr>Дякую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ПОСТМОДЕРНІЗМ</dc:title>
  <cp:lastModifiedBy>admin</cp:lastModifiedBy>
  <cp:revision>33</cp:revision>
  <dcterms:modified xsi:type="dcterms:W3CDTF">2015-04-09T22:26:22Z</dcterms:modified>
</cp:coreProperties>
</file>