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5D14-6D8E-4B8D-A8D4-5AFF9126DAE1}" type="datetimeFigureOut">
              <a:rPr lang="uk-UA" smtClean="0"/>
              <a:t>22.12.2012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908E-7999-498B-95B8-35013D9893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5D14-6D8E-4B8D-A8D4-5AFF9126DAE1}" type="datetimeFigureOut">
              <a:rPr lang="uk-UA" smtClean="0"/>
              <a:t>22.12.2012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908E-7999-498B-95B8-35013D9893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5D14-6D8E-4B8D-A8D4-5AFF9126DAE1}" type="datetimeFigureOut">
              <a:rPr lang="uk-UA" smtClean="0"/>
              <a:t>22.12.2012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908E-7999-498B-95B8-35013D9893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5D14-6D8E-4B8D-A8D4-5AFF9126DAE1}" type="datetimeFigureOut">
              <a:rPr lang="uk-UA" smtClean="0"/>
              <a:t>22.12.2012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908E-7999-498B-95B8-35013D9893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5D14-6D8E-4B8D-A8D4-5AFF9126DAE1}" type="datetimeFigureOut">
              <a:rPr lang="uk-UA" smtClean="0"/>
              <a:t>22.12.2012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908E-7999-498B-95B8-35013D9893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5D14-6D8E-4B8D-A8D4-5AFF9126DAE1}" type="datetimeFigureOut">
              <a:rPr lang="uk-UA" smtClean="0"/>
              <a:t>22.12.2012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908E-7999-498B-95B8-35013D9893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5D14-6D8E-4B8D-A8D4-5AFF9126DAE1}" type="datetimeFigureOut">
              <a:rPr lang="uk-UA" smtClean="0"/>
              <a:t>22.12.2012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908E-7999-498B-95B8-35013D9893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5D14-6D8E-4B8D-A8D4-5AFF9126DAE1}" type="datetimeFigureOut">
              <a:rPr lang="uk-UA" smtClean="0"/>
              <a:t>22.12.2012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908E-7999-498B-95B8-35013D9893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5D14-6D8E-4B8D-A8D4-5AFF9126DAE1}" type="datetimeFigureOut">
              <a:rPr lang="uk-UA" smtClean="0"/>
              <a:t>22.12.2012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908E-7999-498B-95B8-35013D9893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5D14-6D8E-4B8D-A8D4-5AFF9126DAE1}" type="datetimeFigureOut">
              <a:rPr lang="uk-UA" smtClean="0"/>
              <a:t>22.12.2012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908E-7999-498B-95B8-35013D98937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A5D14-6D8E-4B8D-A8D4-5AFF9126DAE1}" type="datetimeFigureOut">
              <a:rPr lang="uk-UA" smtClean="0"/>
              <a:t>22.12.2012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908E-7999-498B-95B8-35013D989375}" type="slidenum">
              <a:rPr lang="uk-UA" smtClean="0"/>
              <a:t>‹#›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5A5D14-6D8E-4B8D-A8D4-5AFF9126DAE1}" type="datetimeFigureOut">
              <a:rPr lang="uk-UA" smtClean="0"/>
              <a:t>22.12.2012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DD1908E-7999-498B-95B8-35013D98937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5976664" cy="1828800"/>
          </a:xfrm>
        </p:spPr>
        <p:txBody>
          <a:bodyPr>
            <a:normAutofit/>
          </a:bodyPr>
          <a:lstStyle/>
          <a:p>
            <a:r>
              <a:rPr lang="uk-UA" sz="9600" b="1" dirty="0" smtClean="0">
                <a:solidFill>
                  <a:srgbClr val="002060"/>
                </a:solidFill>
              </a:rPr>
              <a:t>Графіка</a:t>
            </a:r>
            <a:endParaRPr lang="uk-UA" sz="9600" b="1" dirty="0">
              <a:solidFill>
                <a:srgbClr val="00206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771799" y="5089554"/>
            <a:ext cx="6358167" cy="175260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вид образотворчого мистецтва, для якого характерна </a:t>
            </a:r>
            <a:r>
              <a:rPr lang="uk-UA" sz="2400" b="1" dirty="0" smtClean="0">
                <a:solidFill>
                  <a:srgbClr val="002060"/>
                </a:solidFill>
              </a:rPr>
              <a:t> перевага  </a:t>
            </a:r>
            <a:r>
              <a:rPr lang="uk-UA" sz="2400" b="1" dirty="0">
                <a:solidFill>
                  <a:srgbClr val="002060"/>
                </a:solidFill>
              </a:rPr>
              <a:t>ліній і штрихів, використання контрастів білого і </a:t>
            </a:r>
            <a:r>
              <a:rPr lang="uk-UA" sz="2400" b="1" dirty="0" smtClean="0">
                <a:solidFill>
                  <a:srgbClr val="002060"/>
                </a:solidFill>
              </a:rPr>
              <a:t>чорного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69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05232"/>
          </a:xfrm>
        </p:spPr>
        <p:txBody>
          <a:bodyPr>
            <a:normAutofit/>
          </a:bodyPr>
          <a:lstStyle/>
          <a:p>
            <a:r>
              <a:rPr lang="uk-UA" sz="4000" i="1" dirty="0">
                <a:solidFill>
                  <a:srgbClr val="00B0F0"/>
                </a:solidFill>
              </a:rPr>
              <a:t>Графіка</a:t>
            </a:r>
            <a:r>
              <a:rPr lang="uk-UA" sz="4000" dirty="0">
                <a:solidFill>
                  <a:srgbClr val="00B0F0"/>
                </a:solidFill>
              </a:rPr>
              <a:t> поділяється на такі різновиди:</a:t>
            </a: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>
                <a:solidFill>
                  <a:schemeClr val="tx1"/>
                </a:solidFill>
              </a:rPr>
              <a:t>станкова</a:t>
            </a: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>
                <a:solidFill>
                  <a:schemeClr val="tx1"/>
                </a:solidFill>
              </a:rPr>
              <a:t>книжкова</a:t>
            </a:r>
            <a:br>
              <a:rPr lang="uk-UA" sz="4000" dirty="0">
                <a:solidFill>
                  <a:schemeClr val="tx1"/>
                </a:solidFill>
              </a:rPr>
            </a:br>
            <a:r>
              <a:rPr lang="uk-UA" sz="4000" dirty="0">
                <a:solidFill>
                  <a:schemeClr val="tx1"/>
                </a:solidFill>
              </a:rPr>
              <a:t>плакатна</a:t>
            </a:r>
            <a:br>
              <a:rPr lang="uk-UA" sz="4000" dirty="0">
                <a:solidFill>
                  <a:schemeClr val="tx1"/>
                </a:solidFill>
              </a:rPr>
            </a:br>
            <a:r>
              <a:rPr lang="uk-UA" sz="4000" dirty="0">
                <a:solidFill>
                  <a:schemeClr val="tx1"/>
                </a:solidFill>
              </a:rPr>
              <a:t>прикладна</a:t>
            </a:r>
            <a:br>
              <a:rPr lang="uk-UA" sz="4000" dirty="0">
                <a:solidFill>
                  <a:schemeClr val="tx1"/>
                </a:solidFill>
              </a:rPr>
            </a:br>
            <a:r>
              <a:rPr lang="uk-UA" sz="4000" dirty="0">
                <a:solidFill>
                  <a:schemeClr val="tx1"/>
                </a:solidFill>
              </a:rPr>
              <a:t>архітектурна</a:t>
            </a:r>
            <a:r>
              <a:rPr lang="uk-UA" sz="4000" dirty="0"/>
              <a:t/>
            </a:r>
            <a:br>
              <a:rPr lang="uk-UA" sz="4000" dirty="0"/>
            </a:b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4997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020272" y="7533456"/>
            <a:ext cx="4870254" cy="864096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179512" y="548680"/>
            <a:ext cx="4752528" cy="5976664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>
                <a:solidFill>
                  <a:srgbClr val="00B0F0"/>
                </a:solidFill>
              </a:rPr>
              <a:t>Станкова графіка </a:t>
            </a:r>
            <a:r>
              <a:rPr lang="uk-UA" sz="2400" dirty="0"/>
              <a:t>- рід мистецтва графіки, твори якого:</a:t>
            </a:r>
            <a:br>
              <a:rPr lang="uk-UA" sz="2400" dirty="0"/>
            </a:br>
            <a:r>
              <a:rPr lang="uk-UA" sz="2400" dirty="0">
                <a:solidFill>
                  <a:schemeClr val="bg1"/>
                </a:solidFill>
              </a:rPr>
              <a:t>- Самостійні </a:t>
            </a:r>
            <a:r>
              <a:rPr lang="uk-UA" sz="2400" dirty="0"/>
              <a:t>за призначенням і формою;</a:t>
            </a:r>
            <a:br>
              <a:rPr lang="uk-UA" sz="2400" dirty="0"/>
            </a:br>
            <a:r>
              <a:rPr lang="uk-UA" sz="2400" dirty="0">
                <a:solidFill>
                  <a:schemeClr val="bg1"/>
                </a:solidFill>
              </a:rPr>
              <a:t>- Не </a:t>
            </a:r>
            <a:r>
              <a:rPr lang="uk-UA" sz="2400" dirty="0"/>
              <a:t>включені в ансамблі книги або альбому;</a:t>
            </a:r>
            <a:br>
              <a:rPr lang="uk-UA" sz="2400" dirty="0"/>
            </a:br>
            <a:r>
              <a:rPr lang="uk-UA" sz="2400" dirty="0">
                <a:solidFill>
                  <a:schemeClr val="bg1"/>
                </a:solidFill>
              </a:rPr>
              <a:t>- Не </a:t>
            </a:r>
            <a:r>
              <a:rPr lang="uk-UA" sz="2400" dirty="0"/>
              <a:t>входять в контекст вулиці або суспільного інтер'єру;</a:t>
            </a:r>
            <a:br>
              <a:rPr lang="uk-UA" sz="2400" dirty="0"/>
            </a:br>
            <a:r>
              <a:rPr lang="uk-UA" sz="2400" dirty="0">
                <a:solidFill>
                  <a:schemeClr val="bg1"/>
                </a:solidFill>
              </a:rPr>
              <a:t>- Не </a:t>
            </a:r>
            <a:r>
              <a:rPr lang="uk-UA" sz="2400" dirty="0"/>
              <a:t>мають прикладного призначення.</a:t>
            </a:r>
            <a:br>
              <a:rPr lang="uk-UA" sz="2400" dirty="0"/>
            </a:br>
            <a:r>
              <a:rPr lang="uk-UA" sz="2400" dirty="0">
                <a:solidFill>
                  <a:schemeClr val="bg1"/>
                </a:solidFill>
              </a:rPr>
              <a:t>Основними видами </a:t>
            </a:r>
            <a:r>
              <a:rPr lang="uk-UA" sz="2400" dirty="0"/>
              <a:t>станкової графіки є: станковий малюнок і станковий лист друкованої графіки (естамп).</a:t>
            </a:r>
            <a:br>
              <a:rPr lang="uk-UA" sz="2400" dirty="0"/>
            </a:br>
            <a:r>
              <a:rPr lang="uk-UA" sz="2400" dirty="0">
                <a:solidFill>
                  <a:schemeClr val="bg1"/>
                </a:solidFill>
              </a:rPr>
              <a:t>Основними форми </a:t>
            </a:r>
            <a:r>
              <a:rPr lang="uk-UA" sz="2400" dirty="0"/>
              <a:t>побутування станкової графіки є музейні і виставкові колекції та експозиції.</a:t>
            </a:r>
          </a:p>
          <a:p>
            <a:endParaRPr lang="uk-UA" dirty="0"/>
          </a:p>
        </p:txBody>
      </p:sp>
      <p:pic>
        <p:nvPicPr>
          <p:cNvPr id="6" name="Місце для зображення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r="12615"/>
          <a:stretch>
            <a:fillRect/>
          </a:stretch>
        </p:blipFill>
        <p:spPr>
          <a:xfrm>
            <a:off x="4876800" y="1600200"/>
            <a:ext cx="3655640" cy="3773016"/>
          </a:xfrm>
        </p:spPr>
      </p:pic>
    </p:spTree>
    <p:extLst>
      <p:ext uri="{BB962C8B-B14F-4D97-AF65-F5344CB8AC3E}">
        <p14:creationId xmlns:p14="http://schemas.microsoft.com/office/powerpoint/2010/main" val="39338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3732" y="0"/>
            <a:ext cx="3481387" cy="1113254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5004048" y="2564904"/>
            <a:ext cx="3634566" cy="4032448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B0F0"/>
                </a:solidFill>
              </a:rPr>
              <a:t>Книжкова графіка - </a:t>
            </a:r>
            <a:r>
              <a:rPr lang="uk-UA" sz="2400" dirty="0"/>
              <a:t>це </a:t>
            </a:r>
            <a:r>
              <a:rPr lang="uk-UA" sz="2400" dirty="0" smtClean="0"/>
              <a:t>суперобкладинка, </a:t>
            </a:r>
            <a:r>
              <a:rPr lang="uk-UA" sz="2400" dirty="0"/>
              <a:t>обкладинка, форзац, титул та блок сторінок ілюстрації, зовнішні та внутрішні оздоби (віньєтки, заставки, </a:t>
            </a:r>
            <a:r>
              <a:rPr lang="uk-UA" sz="2400" dirty="0" smtClean="0"/>
              <a:t>ініціали, шрифт). </a:t>
            </a:r>
            <a:endParaRPr lang="uk-UA" sz="2400" dirty="0"/>
          </a:p>
        </p:txBody>
      </p:sp>
      <p:pic>
        <p:nvPicPr>
          <p:cNvPr id="8" name="Місце для зображення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9" b="11279"/>
          <a:stretch>
            <a:fillRect/>
          </a:stretch>
        </p:blipFill>
        <p:spPr>
          <a:xfrm>
            <a:off x="611560" y="692696"/>
            <a:ext cx="3672210" cy="4032448"/>
          </a:xfrm>
        </p:spPr>
      </p:pic>
    </p:spTree>
    <p:extLst>
      <p:ext uri="{BB962C8B-B14F-4D97-AF65-F5344CB8AC3E}">
        <p14:creationId xmlns:p14="http://schemas.microsoft.com/office/powerpoint/2010/main" val="34255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6265069"/>
            <a:ext cx="2660650" cy="1185861"/>
          </a:xfrm>
        </p:spPr>
        <p:txBody>
          <a:bodyPr/>
          <a:lstStyle/>
          <a:p>
            <a:endParaRPr lang="uk-UA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8680"/>
            <a:ext cx="4248472" cy="6016923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67544" y="1844824"/>
            <a:ext cx="3418572" cy="4752527"/>
          </a:xfrm>
        </p:spPr>
        <p:txBody>
          <a:bodyPr>
            <a:normAutofit/>
          </a:bodyPr>
          <a:lstStyle/>
          <a:p>
            <a:r>
              <a:rPr lang="ru-RU" sz="1800" b="1" i="1" dirty="0" err="1" smtClean="0"/>
              <a:t>Плакатна</a:t>
            </a:r>
            <a:r>
              <a:rPr lang="ru-RU" sz="1800" b="1" i="1" dirty="0" smtClean="0"/>
              <a:t> </a:t>
            </a:r>
            <a:r>
              <a:rPr lang="ru-RU" sz="1800" b="1" i="1" dirty="0" err="1" smtClean="0"/>
              <a:t>графіка</a:t>
            </a:r>
            <a:r>
              <a:rPr lang="ru-RU" sz="1800" b="1" i="1" dirty="0" smtClean="0"/>
              <a:t>–</a:t>
            </a:r>
            <a:r>
              <a:rPr lang="ru-RU" sz="1800" b="1" i="1" dirty="0"/>
              <a:t> 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вітальні</a:t>
            </a:r>
            <a:r>
              <a:rPr lang="ru-RU" sz="1800" dirty="0"/>
              <a:t> </a:t>
            </a:r>
            <a:r>
              <a:rPr lang="ru-RU" sz="1800" dirty="0" err="1"/>
              <a:t>листівки</a:t>
            </a:r>
            <a:r>
              <a:rPr lang="ru-RU" sz="1800" dirty="0"/>
              <a:t>, </a:t>
            </a:r>
            <a:r>
              <a:rPr lang="ru-RU" sz="1800" dirty="0" err="1"/>
              <a:t>календарі</a:t>
            </a:r>
            <a:r>
              <a:rPr lang="ru-RU" sz="1800" dirty="0"/>
              <a:t>, марки, </a:t>
            </a:r>
            <a:r>
              <a:rPr lang="ru-RU" sz="1800" dirty="0" err="1"/>
              <a:t>етикетки</a:t>
            </a:r>
            <a:r>
              <a:rPr lang="ru-RU" sz="1800" dirty="0"/>
              <a:t> на </a:t>
            </a:r>
            <a:r>
              <a:rPr lang="ru-RU" sz="1800" dirty="0" err="1"/>
              <a:t>різних</a:t>
            </a:r>
            <a:r>
              <a:rPr lang="ru-RU" sz="1800" dirty="0"/>
              <a:t> упаковках, </a:t>
            </a:r>
            <a:r>
              <a:rPr lang="ru-RU" sz="1800" dirty="0" err="1"/>
              <a:t>дипломи</a:t>
            </a:r>
            <a:r>
              <a:rPr lang="ru-RU" sz="1800" dirty="0"/>
              <a:t>, </a:t>
            </a:r>
            <a:r>
              <a:rPr lang="ru-RU" sz="1800" dirty="0" err="1"/>
              <a:t>грамоти</a:t>
            </a:r>
            <a:r>
              <a:rPr lang="ru-RU" sz="1800" dirty="0"/>
              <a:t> </a:t>
            </a:r>
            <a:r>
              <a:rPr lang="ru-RU" sz="1800" dirty="0" err="1" smtClean="0"/>
              <a:t>тощо</a:t>
            </a:r>
            <a:r>
              <a:rPr lang="uk-UA" sz="1800" dirty="0" smtClean="0"/>
              <a:t>.</a:t>
            </a:r>
            <a:r>
              <a:rPr lang="ru-RU" sz="1800" b="1" i="1" dirty="0"/>
              <a:t> </a:t>
            </a:r>
            <a:r>
              <a:rPr lang="ru-RU" sz="1800" b="1" i="1" dirty="0" err="1"/>
              <a:t>Плакатна</a:t>
            </a:r>
            <a:r>
              <a:rPr lang="ru-RU" sz="1800" b="1" i="1" dirty="0"/>
              <a:t> </a:t>
            </a:r>
            <a:r>
              <a:rPr lang="ru-RU" sz="1800" b="1" i="1" dirty="0" err="1"/>
              <a:t>графіка</a:t>
            </a:r>
            <a:r>
              <a:rPr lang="ru-RU" sz="1800" dirty="0"/>
              <a:t> </a:t>
            </a:r>
            <a:r>
              <a:rPr lang="ru-RU" sz="1800" dirty="0" err="1"/>
              <a:t>об’єднує</a:t>
            </a:r>
            <a:r>
              <a:rPr lang="ru-RU" sz="1800" dirty="0"/>
              <a:t> твори, </a:t>
            </a:r>
            <a:r>
              <a:rPr lang="ru-RU" sz="1800" dirty="0" err="1"/>
              <a:t>виконані</a:t>
            </a:r>
            <a:r>
              <a:rPr lang="ru-RU" sz="1800" dirty="0"/>
              <a:t> з </a:t>
            </a:r>
            <a:r>
              <a:rPr lang="ru-RU" sz="1800" dirty="0" err="1"/>
              <a:t>агітаційною</a:t>
            </a:r>
            <a:r>
              <a:rPr lang="ru-RU" sz="1800" dirty="0"/>
              <a:t>, рекламною та </a:t>
            </a:r>
            <a:r>
              <a:rPr lang="ru-RU" sz="1800" dirty="0" err="1"/>
              <a:t>навчальною</a:t>
            </a:r>
            <a:r>
              <a:rPr lang="ru-RU" sz="1800" dirty="0"/>
              <a:t> метою.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1775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84976" cy="2160240"/>
          </a:xfrm>
        </p:spPr>
        <p:txBody>
          <a:bodyPr/>
          <a:lstStyle/>
          <a:p>
            <a:r>
              <a:rPr lang="uk-UA" sz="2000" dirty="0"/>
              <a:t>До прикладної </a:t>
            </a:r>
            <a:r>
              <a:rPr lang="uk-UA" sz="2000" dirty="0" smtClean="0"/>
              <a:t>графіки </a:t>
            </a:r>
            <a:r>
              <a:rPr lang="uk-UA" sz="2000" dirty="0"/>
              <a:t>відносяться графічні твори, розраховані на практичне застосування в побуті. У завдання прикладної графіки входить художнє оформлення предметів побуту. Іноді цей вид графіки називають графікою малих форм, художньо-виробничої графікою або (не зовсім точно) промислової графікою. 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483768" y="260648"/>
            <a:ext cx="4515976" cy="576262"/>
          </a:xfrm>
        </p:spPr>
        <p:txBody>
          <a:bodyPr/>
          <a:lstStyle/>
          <a:p>
            <a:r>
              <a:rPr lang="uk-UA" sz="2800" dirty="0" smtClean="0">
                <a:solidFill>
                  <a:srgbClr val="00B0F0"/>
                </a:solidFill>
              </a:rPr>
              <a:t>Прикладна графіка</a:t>
            </a:r>
            <a:endParaRPr lang="uk-UA" sz="2800" dirty="0">
              <a:solidFill>
                <a:srgbClr val="00B0F0"/>
              </a:solidFill>
            </a:endParaRP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119">
            <a:off x="956903" y="3277952"/>
            <a:ext cx="2945829" cy="2880943"/>
          </a:xfrm>
        </p:spPr>
      </p:pic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 flipV="1">
            <a:off x="7668344" y="6878960"/>
            <a:ext cx="1800200" cy="21602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6"/>
            <a:ext cx="4032448" cy="3798116"/>
          </a:xfrm>
        </p:spPr>
      </p:pic>
    </p:spTree>
    <p:extLst>
      <p:ext uri="{BB962C8B-B14F-4D97-AF65-F5344CB8AC3E}">
        <p14:creationId xmlns:p14="http://schemas.microsoft.com/office/powerpoint/2010/main" val="40944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125113" cy="3096344"/>
          </a:xfrm>
        </p:spPr>
        <p:txBody>
          <a:bodyPr/>
          <a:lstStyle/>
          <a:p>
            <a:r>
              <a:rPr lang="uk-UA" sz="2400" b="1" dirty="0"/>
              <a:t>Архітектурна графіка</a:t>
            </a:r>
            <a:r>
              <a:rPr lang="uk-UA" sz="2400" dirty="0"/>
              <a:t> — графічний образ ідеї архітектора в кресленні з масштабом. Це детальна розробка плану майбутньої будівлі(або саду у ландшафтного архітектора)з використанням умовних позначок майбутніх фундаментів, стін, пілонів або колон, з позначкою майбутніх </a:t>
            </a:r>
            <a:r>
              <a:rPr lang="uk-UA" sz="2400" dirty="0" smtClean="0"/>
              <a:t>вінок, дверей тощо.</a:t>
            </a:r>
            <a:endParaRPr lang="uk-UA" sz="24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56992"/>
            <a:ext cx="5220072" cy="3501008"/>
          </a:xfrm>
        </p:spPr>
      </p:pic>
    </p:spTree>
    <p:extLst>
      <p:ext uri="{BB962C8B-B14F-4D97-AF65-F5344CB8AC3E}">
        <p14:creationId xmlns:p14="http://schemas.microsoft.com/office/powerpoint/2010/main" val="41066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88</TotalTime>
  <Words>154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Графіка</vt:lpstr>
      <vt:lpstr>Графіка поділяється на такі різновиди: станкова книжкова плакатна прикладна архітектурна </vt:lpstr>
      <vt:lpstr>Презентация PowerPoint</vt:lpstr>
      <vt:lpstr>Презентация PowerPoint</vt:lpstr>
      <vt:lpstr>Презентация PowerPoint</vt:lpstr>
      <vt:lpstr>До прикладної графіки відносяться графічні твори, розраховані на практичне застосування в побуті. У завдання прикладної графіки входить художнє оформлення предметів побуту. Іноді цей вид графіки називають графікою малих форм, художньо-виробничої графікою або (не зовсім точно) промислової графікою. </vt:lpstr>
      <vt:lpstr>Архітектурна графіка — графічний образ ідеї архітектора в кресленні з масштабом. Це детальна розробка плану майбутньої будівлі(або саду у ландшафтного архітектора)з використанням умовних позначок майбутніх фундаментів, стін, пілонів або колон, з позначкою майбутніх вінок, дверей тощо.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Графіка</dc:title>
  <dc:creator>Віка</dc:creator>
  <cp:lastModifiedBy>Wizard</cp:lastModifiedBy>
  <cp:revision>8</cp:revision>
  <dcterms:created xsi:type="dcterms:W3CDTF">2012-10-20T15:08:02Z</dcterms:created>
  <dcterms:modified xsi:type="dcterms:W3CDTF">2012-12-22T12:35:18Z</dcterms:modified>
</cp:coreProperties>
</file>