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86" r:id="rId5"/>
    <p:sldId id="287" r:id="rId6"/>
    <p:sldId id="289" r:id="rId7"/>
    <p:sldId id="28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90" r:id="rId18"/>
    <p:sldId id="291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1" r:id="rId46"/>
    <p:sldId id="302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7" r:id="rId60"/>
    <p:sldId id="318" r:id="rId6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858" autoAdjust="0"/>
  </p:normalViewPr>
  <p:slideViewPr>
    <p:cSldViewPr>
      <p:cViewPr varScale="1">
        <p:scale>
          <a:sx n="89" d="100"/>
          <a:sy n="89" d="100"/>
        </p:scale>
        <p:origin x="-67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D5E75CE3-0EC3-4FD7-BD3B-87F3408BBC4C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7081729-813B-4EDF-B947-871D072F95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A6BE10-D227-45D1-8117-2C665BB7A1CC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8300C-A476-4850-983E-4796881633F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AE0062-8828-4C34-BAE2-DE6B852A79D0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47F97F-D865-41E4-9587-AB3E6F91635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9BB987-6DA4-42B1-A88F-2307D2C139D2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365088-1011-48B6-86EC-22074D92D98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1D7E41-D957-44FF-8782-5C7FDB85A0E5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18916-9D21-43D1-A1D7-D22C21998A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9CCE26-5A4B-4B73-B7CF-156F9FB54081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D7EE2-8D10-4B20-9F9C-D93FEFBB47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FBAEDE-CA45-4991-BE85-1620A73D4E1F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513F99-222B-4E72-A44F-B1779EC0E92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7DA370-5D1D-49B6-9E6F-7712D889EDBA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CE02A-AD7A-4C76-85CE-452E8A1F8F5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458DDDB-8EBD-4CA8-A11A-83222BFE9D64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C58875-9D95-4A3C-A31A-DB23CA43709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5BE493-667B-4D5F-9FA1-ECBE8CEEE710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1360B-9F90-4F50-BD9B-566E21EA5E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859735-DC4C-43DF-A3AE-BA82A779FADF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EB0B7A-B3D2-4882-8087-CE303C7F90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D42C8953-42EB-42D0-B302-65DC9E29CD95}" type="datetimeFigureOut">
              <a:rPr lang="ru-RU"/>
              <a:pPr/>
              <a:t>02.03.2015</a:t>
            </a:fld>
            <a:endParaRPr lang="ru-RU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endParaRPr lang="ru-RU"/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11C12B6A-7C57-4224-8626-2E263D5E2BEE}" type="slidenum">
              <a:rPr lang="ru-RU"/>
              <a:pPr/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>
    <p:dissolv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4313" y="2130425"/>
            <a:ext cx="8715375" cy="2155825"/>
          </a:xfrm>
        </p:spPr>
        <p:txBody>
          <a:bodyPr/>
          <a:lstStyle/>
          <a:p>
            <a:r>
              <a:rPr lang="uk-UA" sz="6000" b="1">
                <a:solidFill>
                  <a:srgbClr val="C00000"/>
                </a:solidFill>
                <a:latin typeface="Georgia" pitchFamily="18" charset="0"/>
              </a:rPr>
              <a:t>Епоха Відродження</a:t>
            </a:r>
            <a:br>
              <a:rPr lang="uk-UA" sz="60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000" b="1">
                <a:solidFill>
                  <a:srgbClr val="C00000"/>
                </a:solidFill>
                <a:latin typeface="Georgia" pitchFamily="18" charset="0"/>
              </a:rPr>
              <a:t>(Ренесанс)</a:t>
            </a:r>
            <a:endParaRPr lang="ru-RU" sz="60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5750" y="285750"/>
            <a:ext cx="8643938" cy="92868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800" b="1">
                <a:solidFill>
                  <a:srgbClr val="002060"/>
                </a:solidFill>
              </a:rPr>
              <a:t>Художні напрями та стилі</a:t>
            </a:r>
            <a:endParaRPr lang="ru-RU" sz="4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5" descr="ф.33.jpg"/>
          <p:cNvPicPr>
            <a:picLocks noChangeAspect="1"/>
          </p:cNvPicPr>
          <p:nvPr/>
        </p:nvPicPr>
        <p:blipFill>
          <a:blip r:embed="rId2"/>
          <a:srcRect b="2605"/>
          <a:stretch>
            <a:fillRect/>
          </a:stretch>
        </p:blipFill>
        <p:spPr bwMode="auto">
          <a:xfrm>
            <a:off x="0" y="1319213"/>
            <a:ext cx="9107488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357188"/>
            <a:ext cx="9144000" cy="1071562"/>
          </a:xfrm>
        </p:spPr>
        <p:txBody>
          <a:bodyPr>
            <a:normAutofit/>
          </a:bodyPr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Леонардо  да Вінчі</a:t>
            </a:r>
            <a:r>
              <a:rPr lang="ru-RU" sz="4000" b="1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ru-RU" sz="4000" b="1">
                <a:solidFill>
                  <a:srgbClr val="C00000"/>
                </a:solidFill>
                <a:latin typeface="Georgia" pitchFamily="18" charset="0"/>
              </a:rPr>
            </a:br>
            <a:endParaRPr lang="ru-RU" sz="4000">
              <a:solidFill>
                <a:srgbClr val="C00000"/>
              </a:solidFill>
            </a:endParaRPr>
          </a:p>
        </p:txBody>
      </p:sp>
      <p:sp>
        <p:nvSpPr>
          <p:cNvPr id="22532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14313" y="5516563"/>
            <a:ext cx="8929687" cy="1071562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800" b="1">
                <a:solidFill>
                  <a:srgbClr val="002060"/>
                </a:solidFill>
                <a:latin typeface="Georgia" pitchFamily="18" charset="0"/>
              </a:rPr>
              <a:t>“Благовіщення”</a:t>
            </a:r>
            <a:endParaRPr lang="ru-RU" sz="4800" b="1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" descr="ф.3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39813"/>
            <a:ext cx="914400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Леонардо да Вінчі</a:t>
            </a:r>
            <a:endParaRPr lang="ru-RU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3556" name="Подзаголовок 5"/>
          <p:cNvSpPr>
            <a:spLocks noGrp="1"/>
          </p:cNvSpPr>
          <p:nvPr>
            <p:ph type="subTitle" idx="4294967295"/>
          </p:nvPr>
        </p:nvSpPr>
        <p:spPr>
          <a:xfrm>
            <a:off x="214313" y="5857875"/>
            <a:ext cx="8643937" cy="10001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5400" b="1">
                <a:solidFill>
                  <a:srgbClr val="002060"/>
                </a:solidFill>
                <a:latin typeface="Georgia" pitchFamily="18" charset="0"/>
              </a:rPr>
              <a:t>“Таємна  вечеря”</a:t>
            </a:r>
            <a:endParaRPr lang="ru-RU" sz="5400" b="1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4643438" y="1857375"/>
            <a:ext cx="4286250" cy="5000625"/>
          </a:xfrm>
        </p:spPr>
        <p:txBody>
          <a:bodyPr/>
          <a:lstStyle/>
          <a:p>
            <a:r>
              <a:rPr lang="uk-UA" sz="5400" b="1">
                <a:solidFill>
                  <a:srgbClr val="002060"/>
                </a:solidFill>
                <a:latin typeface="Georgia" pitchFamily="18" charset="0"/>
              </a:rPr>
              <a:t>Портрет</a:t>
            </a:r>
            <a:br>
              <a:rPr lang="uk-UA" sz="5400" b="1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5400" b="1">
                <a:solidFill>
                  <a:srgbClr val="002060"/>
                </a:solidFill>
                <a:latin typeface="Georgia" pitchFamily="18" charset="0"/>
              </a:rPr>
              <a:t>Беатріче</a:t>
            </a:r>
            <a:endParaRPr lang="ru-RU" sz="5400" b="1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4579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4572000" y="1500188"/>
            <a:ext cx="4429125" cy="20002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3600" b="1">
                <a:solidFill>
                  <a:srgbClr val="002060"/>
                </a:solidFill>
                <a:latin typeface="Georgia" pitchFamily="18" charset="0"/>
              </a:rPr>
              <a:t>      </a:t>
            </a:r>
            <a:r>
              <a:rPr lang="uk-UA" sz="4400" b="1">
                <a:solidFill>
                  <a:srgbClr val="C00000"/>
                </a:solidFill>
                <a:latin typeface="Georgia" pitchFamily="18" charset="0"/>
              </a:rPr>
              <a:t>Леонардо 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C00000"/>
                </a:solidFill>
                <a:latin typeface="Georgia" pitchFamily="18" charset="0"/>
              </a:rPr>
              <a:t>         да Вінчі</a:t>
            </a:r>
            <a:endParaRPr lang="ru-RU" sz="4400">
              <a:solidFill>
                <a:srgbClr val="C00000"/>
              </a:solidFill>
            </a:endParaRPr>
          </a:p>
        </p:txBody>
      </p:sp>
      <p:pic>
        <p:nvPicPr>
          <p:cNvPr id="24580" name="Рисунок 5" descr="ф.35.jpg"/>
          <p:cNvPicPr>
            <a:picLocks noChangeAspect="1"/>
          </p:cNvPicPr>
          <p:nvPr/>
        </p:nvPicPr>
        <p:blipFill>
          <a:blip r:embed="rId2"/>
          <a:srcRect r="1785"/>
          <a:stretch>
            <a:fillRect/>
          </a:stretch>
        </p:blipFill>
        <p:spPr bwMode="auto">
          <a:xfrm>
            <a:off x="0" y="0"/>
            <a:ext cx="42973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uk-UA" sz="4800" b="1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sz="48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5603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4643438" y="857250"/>
            <a:ext cx="4214812" cy="578643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uk-UA" sz="44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ctr">
              <a:buFont typeface="Wingdings" pitchFamily="2" charset="2"/>
              <a:buNone/>
            </a:pPr>
            <a:endParaRPr lang="uk-UA" sz="44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ctr">
              <a:buFont typeface="Wingdings" pitchFamily="2" charset="2"/>
              <a:buNone/>
            </a:pPr>
            <a:endParaRPr lang="uk-UA" sz="44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4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5604" name="Рисунок 5" descr="ф.36.jpg"/>
          <p:cNvPicPr>
            <a:picLocks noChangeAspect="1"/>
          </p:cNvPicPr>
          <p:nvPr/>
        </p:nvPicPr>
        <p:blipFill>
          <a:blip r:embed="rId2"/>
          <a:srcRect b="6250"/>
          <a:stretch>
            <a:fillRect/>
          </a:stretch>
        </p:blipFill>
        <p:spPr bwMode="auto">
          <a:xfrm>
            <a:off x="0" y="1071563"/>
            <a:ext cx="4637088" cy="579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6" descr="Сикст.Капелла.jpg"/>
          <p:cNvPicPr>
            <a:picLocks noChangeAspect="1"/>
          </p:cNvPicPr>
          <p:nvPr/>
        </p:nvPicPr>
        <p:blipFill>
          <a:blip r:embed="rId2"/>
          <a:srcRect b="2667"/>
          <a:stretch>
            <a:fillRect/>
          </a:stretch>
        </p:blipFill>
        <p:spPr bwMode="auto">
          <a:xfrm>
            <a:off x="0" y="928688"/>
            <a:ext cx="9144000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714375"/>
          </a:xfrm>
        </p:spPr>
        <p:txBody>
          <a:bodyPr>
            <a:normAutofit/>
          </a:bodyPr>
          <a:lstStyle/>
          <a:p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 sz="400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0" y="6143625"/>
            <a:ext cx="9144000" cy="71437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Font typeface="Wingdings" pitchFamily="2" charset="2"/>
              <a:buNone/>
            </a:pPr>
            <a:r>
              <a:rPr lang="uk-UA" sz="2700" b="1">
                <a:solidFill>
                  <a:srgbClr val="002060"/>
                </a:solidFill>
                <a:latin typeface="Georgia" pitchFamily="18" charset="0"/>
              </a:rPr>
              <a:t>Сикстинська капелла (розгорнута панорама)</a:t>
            </a:r>
            <a:endParaRPr lang="ru-RU" sz="2700" b="1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4357688" y="0"/>
            <a:ext cx="4786312" cy="2428875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/>
          </a:p>
        </p:txBody>
      </p:sp>
      <p:sp>
        <p:nvSpPr>
          <p:cNvPr id="27651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4500563" y="2643188"/>
            <a:ext cx="4643437" cy="22860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800" b="1">
                <a:solidFill>
                  <a:srgbClr val="002060"/>
                </a:solidFill>
                <a:latin typeface="Georgia" pitchFamily="18" charset="0"/>
              </a:rPr>
              <a:t>Мадонна з дитям</a:t>
            </a:r>
            <a:endParaRPr lang="ru-RU" sz="48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7652" name="Рисунок 5" descr="ф.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4114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5" descr="ф.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762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928688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/>
          </a:p>
        </p:txBody>
      </p:sp>
      <p:sp>
        <p:nvSpPr>
          <p:cNvPr id="28676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7572375" y="692150"/>
            <a:ext cx="1571625" cy="59293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uk-UA" sz="44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П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Ь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Є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Т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А</a:t>
            </a:r>
            <a:endParaRPr lang="ru-RU" sz="4400" b="1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3929063" y="0"/>
            <a:ext cx="5072062" cy="3600450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/>
          </a:p>
        </p:txBody>
      </p:sp>
      <p:sp>
        <p:nvSpPr>
          <p:cNvPr id="29699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3929063" y="3886200"/>
            <a:ext cx="4857750" cy="275748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6600" b="1">
                <a:solidFill>
                  <a:srgbClr val="002060"/>
                </a:solidFill>
                <a:latin typeface="Georgia" pitchFamily="18" charset="0"/>
              </a:rPr>
              <a:t>“Давид”</a:t>
            </a:r>
            <a:endParaRPr lang="ru-RU" sz="66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9700" name="Рисунок 7" descr="Мікеланджело.Давид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0"/>
            <a:ext cx="35893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4429125" y="500063"/>
            <a:ext cx="4714875" cy="3100387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/>
          </a:p>
        </p:txBody>
      </p:sp>
      <p:sp>
        <p:nvSpPr>
          <p:cNvPr id="3072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500563" y="3886200"/>
            <a:ext cx="4643437" cy="17526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6600" b="1">
                <a:solidFill>
                  <a:srgbClr val="002060"/>
                </a:solidFill>
                <a:latin typeface="Georgia" pitchFamily="18" charset="0"/>
              </a:rPr>
              <a:t>“Моісей”</a:t>
            </a:r>
            <a:endParaRPr lang="ru-RU" sz="66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24" name="Рисунок 4" descr="Моісей.Мікеландж.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463"/>
            <a:ext cx="4422775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142875" y="0"/>
            <a:ext cx="8858250" cy="928688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Мікеланджело Буонарроті</a:t>
            </a:r>
            <a:endParaRPr lang="ru-RU"/>
          </a:p>
        </p:txBody>
      </p:sp>
      <p:sp>
        <p:nvSpPr>
          <p:cNvPr id="31747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6143625" y="2928938"/>
            <a:ext cx="3000375" cy="3929062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“ Пророк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 Єремія ”</a:t>
            </a:r>
            <a:endParaRPr lang="ru-RU" sz="44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1748" name="Рисунок 5" descr="ф.40.jpg"/>
          <p:cNvPicPr>
            <a:picLocks noChangeAspect="1"/>
          </p:cNvPicPr>
          <p:nvPr/>
        </p:nvPicPr>
        <p:blipFill>
          <a:blip r:embed="rId2"/>
          <a:srcRect b="3543"/>
          <a:stretch>
            <a:fillRect/>
          </a:stretch>
        </p:blipFill>
        <p:spPr bwMode="auto">
          <a:xfrm>
            <a:off x="214313" y="809625"/>
            <a:ext cx="6048375" cy="583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357313"/>
          </a:xfrm>
        </p:spPr>
        <p:txBody>
          <a:bodyPr>
            <a:normAutofit/>
          </a:bodyPr>
          <a:lstStyle/>
          <a:p>
            <a:r>
              <a:rPr lang="uk-UA" sz="2200">
                <a:solidFill>
                  <a:srgbClr val="002060"/>
                </a:solidFill>
              </a:rPr>
              <a:t/>
            </a:r>
            <a:br>
              <a:rPr lang="uk-UA" sz="2200">
                <a:solidFill>
                  <a:srgbClr val="002060"/>
                </a:solidFill>
              </a:rPr>
            </a:br>
            <a:r>
              <a:rPr lang="uk-UA" sz="2200">
                <a:solidFill>
                  <a:srgbClr val="002060"/>
                </a:solidFill>
              </a:rPr>
              <a:t>  </a:t>
            </a:r>
            <a:r>
              <a:rPr lang="uk-UA" sz="2200" i="1"/>
              <a:t>Вперше цей термін використав у 1550 р. італійський художник, архітектор, історик мистецтва  Джорджо  Вазарі  у книзі “Життєписання”.</a:t>
            </a:r>
            <a:endParaRPr lang="ru-RU" sz="2200" i="1"/>
          </a:p>
        </p:txBody>
      </p:sp>
      <p:sp>
        <p:nvSpPr>
          <p:cNvPr id="14339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285750" y="1285875"/>
            <a:ext cx="8643938" cy="55721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C00000"/>
                </a:solidFill>
                <a:latin typeface="Georgia" pitchFamily="18" charset="0"/>
              </a:rPr>
              <a:t>Ренесанс</a:t>
            </a:r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 – це назва як окремого художнього стилю, так і культурно-історичної епохи, де органічно поєднані сфери суспільного та духовного життя: політика, релігія, філософія, наука, мистецтво.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b="1">
                <a:latin typeface="Georgia" pitchFamily="18" charset="0"/>
              </a:rPr>
              <a:t>В Італії Відродження охоплює період з ХІ</a:t>
            </a:r>
            <a:r>
              <a:rPr lang="en-US" b="1">
                <a:latin typeface="Georgia" pitchFamily="18" charset="0"/>
              </a:rPr>
              <a:t>V</a:t>
            </a:r>
            <a:r>
              <a:rPr lang="uk-UA" b="1">
                <a:latin typeface="Georgia" pitchFamily="18" charset="0"/>
              </a:rPr>
              <a:t> до середини Х</a:t>
            </a:r>
            <a:r>
              <a:rPr lang="en-US" b="1">
                <a:latin typeface="Georgia" pitchFamily="18" charset="0"/>
              </a:rPr>
              <a:t>V</a:t>
            </a:r>
            <a:r>
              <a:rPr lang="uk-UA" b="1">
                <a:latin typeface="Georgia" pitchFamily="18" charset="0"/>
              </a:rPr>
              <a:t>І ст.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 У країнах Західної Європи – з Х</a:t>
            </a:r>
            <a:r>
              <a:rPr lang="en-US" b="1">
                <a:solidFill>
                  <a:srgbClr val="002060"/>
                </a:solidFill>
                <a:latin typeface="Georgia" pitchFamily="18" charset="0"/>
              </a:rPr>
              <a:t>IV</a:t>
            </a:r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 до початку Х</a:t>
            </a:r>
            <a:r>
              <a:rPr lang="en-US" b="1">
                <a:solidFill>
                  <a:srgbClr val="002060"/>
                </a:solidFill>
                <a:latin typeface="Georgia" pitchFamily="18" charset="0"/>
              </a:rPr>
              <a:t>V</a:t>
            </a:r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ІІ ст.</a:t>
            </a:r>
            <a:endParaRPr lang="ru-RU" b="1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5000625" y="0"/>
            <a:ext cx="4143375" cy="2928938"/>
          </a:xfrm>
        </p:spPr>
        <p:txBody>
          <a:bodyPr/>
          <a:lstStyle/>
          <a:p>
            <a:r>
              <a:rPr lang="uk-UA" sz="6600" b="1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66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600" b="1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66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2771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5000625" y="3643313"/>
            <a:ext cx="4143375" cy="30003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4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2772" name="Рисунок 5" descr="ф.41.jpg"/>
          <p:cNvPicPr>
            <a:picLocks noChangeAspect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5135563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4857750" y="0"/>
            <a:ext cx="4286250" cy="3429000"/>
          </a:xfrm>
        </p:spPr>
        <p:txBody>
          <a:bodyPr/>
          <a:lstStyle/>
          <a:p>
            <a:r>
              <a:rPr lang="uk-UA" sz="6000" b="1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60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6000" b="1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/>
          </a:p>
        </p:txBody>
      </p:sp>
      <p:sp>
        <p:nvSpPr>
          <p:cNvPr id="33795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4929188" y="3429000"/>
            <a:ext cx="4214812" cy="314325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Сикстинська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мадонна</a:t>
            </a:r>
            <a:endParaRPr lang="ru-RU" sz="44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3796" name="Рисунок 5" descr="ф.4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11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929313" y="3000375"/>
            <a:ext cx="3214687" cy="26384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000" b="1">
                <a:solidFill>
                  <a:srgbClr val="002060"/>
                </a:solidFill>
                <a:latin typeface="Georgia" pitchFamily="18" charset="0"/>
              </a:rPr>
              <a:t>Ангел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000">
                <a:solidFill>
                  <a:srgbClr val="002060"/>
                </a:solidFill>
                <a:latin typeface="Georgia" pitchFamily="18" charset="0"/>
              </a:rPr>
              <a:t>(фрагмент вівтаря)</a:t>
            </a:r>
            <a:endParaRPr lang="ru-RU" sz="400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4819" name="Рисунок 5" descr="ф.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051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214938" y="0"/>
            <a:ext cx="3929062" cy="2928938"/>
          </a:xfrm>
        </p:spPr>
        <p:txBody>
          <a:bodyPr/>
          <a:lstStyle/>
          <a:p>
            <a:r>
              <a:rPr lang="uk-UA" sz="4800" b="1">
                <a:solidFill>
                  <a:srgbClr val="C00000"/>
                </a:solidFill>
                <a:latin typeface="Georgia" pitchFamily="18" charset="0"/>
              </a:rPr>
              <a:t>  Рафаель</a:t>
            </a:r>
            <a:br>
              <a:rPr lang="uk-UA" sz="48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800" b="1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480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6715125" y="0"/>
            <a:ext cx="2428875" cy="3600450"/>
          </a:xfrm>
        </p:spPr>
        <p:txBody>
          <a:bodyPr/>
          <a:lstStyle/>
          <a:p>
            <a:r>
              <a:rPr lang="uk-UA" sz="3600" b="1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sz="36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3600" b="1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 sz="3600"/>
          </a:p>
        </p:txBody>
      </p:sp>
      <p:sp>
        <p:nvSpPr>
          <p:cNvPr id="35843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6643688" y="3357563"/>
            <a:ext cx="2500312" cy="2281237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3600" b="1">
                <a:solidFill>
                  <a:srgbClr val="002060"/>
                </a:solidFill>
                <a:latin typeface="Georgia" pitchFamily="18" charset="0"/>
              </a:rPr>
              <a:t>“Сон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3600" b="1">
                <a:solidFill>
                  <a:srgbClr val="002060"/>
                </a:solidFill>
                <a:latin typeface="Georgia" pitchFamily="18" charset="0"/>
              </a:rPr>
              <a:t> лицаря”</a:t>
            </a:r>
            <a:endParaRPr lang="ru-RU" sz="36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5844" name="Рисунок 5" descr="ф.4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Рисунок 4" descr="картинка-1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Рисунок 5" descr="ф.45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0" y="6357938"/>
            <a:ext cx="3000375" cy="500062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2400" b="1">
                <a:solidFill>
                  <a:srgbClr val="002060"/>
                </a:solidFill>
                <a:latin typeface="Georgia" pitchFamily="18" charset="0"/>
              </a:rPr>
              <a:t>“Суд Соломона”</a:t>
            </a:r>
            <a:endParaRPr lang="ru-RU" sz="2400" b="1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6868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7072313" y="0"/>
            <a:ext cx="2071687" cy="857250"/>
          </a:xfrm>
        </p:spPr>
        <p:txBody>
          <a:bodyPr/>
          <a:lstStyle/>
          <a:p>
            <a:pPr algn="r"/>
            <a:r>
              <a:rPr lang="uk-UA" sz="2400" b="1">
                <a:solidFill>
                  <a:srgbClr val="C00000"/>
                </a:solidFill>
                <a:latin typeface="Georgia" pitchFamily="18" charset="0"/>
              </a:rPr>
              <a:t>      Рафаель</a:t>
            </a:r>
            <a:br>
              <a:rPr lang="uk-UA" sz="24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b="1">
                <a:solidFill>
                  <a:srgbClr val="C00000"/>
                </a:solidFill>
                <a:latin typeface="Georgia" pitchFamily="18" charset="0"/>
              </a:rPr>
              <a:t>      Санті</a:t>
            </a:r>
            <a:endParaRPr lang="ru-RU" sz="240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000625" y="214313"/>
            <a:ext cx="4143375" cy="2857500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Рафаель</a:t>
            </a:r>
            <a:br>
              <a:rPr lang="uk-UA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Санті</a:t>
            </a:r>
            <a:endParaRPr lang="ru-RU"/>
          </a:p>
        </p:txBody>
      </p:sp>
      <p:sp>
        <p:nvSpPr>
          <p:cNvPr id="37891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4857750" y="2786063"/>
            <a:ext cx="4286250" cy="2852737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“Преображення”</a:t>
            </a:r>
            <a:endParaRPr lang="ru-RU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7892" name="Рисунок 5" descr="ф.4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0"/>
            <a:ext cx="4657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143500" y="214313"/>
            <a:ext cx="4000500" cy="3386137"/>
          </a:xfrm>
        </p:spPr>
        <p:txBody>
          <a:bodyPr/>
          <a:lstStyle/>
          <a:p>
            <a:r>
              <a:rPr lang="uk-UA" sz="5400" b="1">
                <a:solidFill>
                  <a:srgbClr val="C00000"/>
                </a:solidFill>
                <a:latin typeface="Georgia" pitchFamily="18" charset="0"/>
              </a:rPr>
              <a:t>Тіціан</a:t>
            </a:r>
            <a:br>
              <a:rPr lang="uk-UA" sz="54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5400" b="1">
                <a:solidFill>
                  <a:srgbClr val="C00000"/>
                </a:solidFill>
                <a:latin typeface="Georgia" pitchFamily="18" charset="0"/>
              </a:rPr>
              <a:t>Вечелліо</a:t>
            </a:r>
            <a:endParaRPr lang="ru-RU" sz="54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8915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143500" y="3886200"/>
            <a:ext cx="4000500" cy="268605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000" b="1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0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8916" name="Рисунок 5" descr="ф.47.jpg"/>
          <p:cNvPicPr>
            <a:picLocks noChangeAspect="1"/>
          </p:cNvPicPr>
          <p:nvPr/>
        </p:nvPicPr>
        <p:blipFill>
          <a:blip r:embed="rId2"/>
          <a:srcRect r="2779"/>
          <a:stretch>
            <a:fillRect/>
          </a:stretch>
        </p:blipFill>
        <p:spPr bwMode="auto">
          <a:xfrm>
            <a:off x="0" y="0"/>
            <a:ext cx="5000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6858000" y="428625"/>
            <a:ext cx="2286000" cy="3171825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Тіціан</a:t>
            </a:r>
            <a:br>
              <a:rPr lang="uk-UA" b="1">
                <a:solidFill>
                  <a:srgbClr val="C00000"/>
                </a:solidFill>
                <a:latin typeface="Georgia" pitchFamily="18" charset="0"/>
              </a:rPr>
            </a:br>
            <a:endParaRPr lang="ru-RU"/>
          </a:p>
        </p:txBody>
      </p:sp>
      <p:sp>
        <p:nvSpPr>
          <p:cNvPr id="39939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6786563" y="3886200"/>
            <a:ext cx="2357437" cy="247173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2000" b="1">
                <a:solidFill>
                  <a:srgbClr val="002060"/>
                </a:solidFill>
                <a:latin typeface="Georgia" pitchFamily="18" charset="0"/>
              </a:rPr>
              <a:t>“Оплакування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2000" b="1">
                <a:solidFill>
                  <a:srgbClr val="002060"/>
                </a:solidFill>
                <a:latin typeface="Georgia" pitchFamily="18" charset="0"/>
              </a:rPr>
              <a:t>Христа”</a:t>
            </a:r>
            <a:endParaRPr lang="ru-RU" sz="20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9940" name="Рисунок 5" descr="ф.48.jpg"/>
          <p:cNvPicPr>
            <a:picLocks noChangeAspect="1"/>
          </p:cNvPicPr>
          <p:nvPr/>
        </p:nvPicPr>
        <p:blipFill>
          <a:blip r:embed="rId2"/>
          <a:srcRect r="2083"/>
          <a:stretch>
            <a:fillRect/>
          </a:stretch>
        </p:blipFill>
        <p:spPr bwMode="auto">
          <a:xfrm>
            <a:off x="0" y="0"/>
            <a:ext cx="6715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5" descr="ф.49.jpg"/>
          <p:cNvPicPr>
            <a:picLocks noChangeAspect="1"/>
          </p:cNvPicPr>
          <p:nvPr/>
        </p:nvPicPr>
        <p:blipFill>
          <a:blip r:embed="rId2"/>
          <a:srcRect r="1595"/>
          <a:stretch>
            <a:fillRect/>
          </a:stretch>
        </p:blipFill>
        <p:spPr bwMode="auto">
          <a:xfrm>
            <a:off x="250825" y="0"/>
            <a:ext cx="8501063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Заголовок 6"/>
          <p:cNvSpPr>
            <a:spLocks noGrp="1"/>
          </p:cNvSpPr>
          <p:nvPr>
            <p:ph type="title" idx="4294967295"/>
          </p:nvPr>
        </p:nvSpPr>
        <p:spPr>
          <a:xfrm>
            <a:off x="0" y="5786438"/>
            <a:ext cx="9001125" cy="1071562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Тіціан.</a:t>
            </a:r>
            <a:r>
              <a:rPr lang="uk-UA" b="1">
                <a:latin typeface="Georgia" pitchFamily="18" charset="0"/>
              </a:rPr>
              <a:t> </a:t>
            </a:r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“Покладання у гроб”</a:t>
            </a:r>
            <a:endParaRPr lang="ru-RU" b="1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6715125" y="1214438"/>
            <a:ext cx="2428875" cy="2386012"/>
          </a:xfrm>
        </p:spPr>
        <p:txBody>
          <a:bodyPr/>
          <a:lstStyle/>
          <a:p>
            <a:r>
              <a:rPr lang="uk-UA" sz="4800" b="1">
                <a:solidFill>
                  <a:srgbClr val="C00000"/>
                </a:solidFill>
                <a:latin typeface="Georgia" pitchFamily="18" charset="0"/>
              </a:rPr>
              <a:t> Тіціан</a:t>
            </a:r>
            <a:endParaRPr lang="ru-RU" sz="48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1987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6643688" y="3886200"/>
            <a:ext cx="2500312" cy="29718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   “Введення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   у  храм”</a:t>
            </a:r>
            <a:endParaRPr lang="ru-RU" sz="28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1988" name="Рисунок 5" descr="ф.50.jpg"/>
          <p:cNvPicPr>
            <a:picLocks noChangeAspect="1"/>
          </p:cNvPicPr>
          <p:nvPr/>
        </p:nvPicPr>
        <p:blipFill>
          <a:blip r:embed="rId2"/>
          <a:srcRect r="2847"/>
          <a:stretch>
            <a:fillRect/>
          </a:stretch>
        </p:blipFill>
        <p:spPr bwMode="auto">
          <a:xfrm>
            <a:off x="0" y="0"/>
            <a:ext cx="67786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4313" y="214313"/>
            <a:ext cx="8715375" cy="1071562"/>
          </a:xfrm>
        </p:spPr>
        <p:txBody>
          <a:bodyPr/>
          <a:lstStyle/>
          <a:p>
            <a:r>
              <a:rPr lang="uk-UA" sz="4800" b="1">
                <a:solidFill>
                  <a:srgbClr val="C00000"/>
                </a:solidFill>
                <a:latin typeface="Georgia" pitchFamily="18" charset="0"/>
              </a:rPr>
              <a:t>Ренесанс  стверджує:</a:t>
            </a:r>
            <a:endParaRPr lang="ru-RU" sz="48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5750" y="1214438"/>
            <a:ext cx="8572500" cy="5286375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uk-UA" sz="300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000">
                <a:latin typeface="Georgia" pitchFamily="18" charset="0"/>
              </a:rPr>
              <a:t>реалістичний спосіб мислення;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uk-UA" sz="3000">
                <a:solidFill>
                  <a:srgbClr val="002060"/>
                </a:solidFill>
                <a:latin typeface="Georgia" pitchFamily="18" charset="0"/>
              </a:rPr>
              <a:t> ідеал вільної сильної особистості, духовної, фізично прекрасної (культ краси людського тіла);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uk-UA" sz="300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000">
                <a:latin typeface="Georgia" pitchFamily="18" charset="0"/>
              </a:rPr>
              <a:t>позбавлення людини середньовічного аскетизму;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uk-UA" sz="3000">
                <a:solidFill>
                  <a:srgbClr val="002060"/>
                </a:solidFill>
                <a:latin typeface="Georgia" pitchFamily="18" charset="0"/>
              </a:rPr>
              <a:t> світогляд Ренесансу є антропоцентричним, де у центрі Всесвіту – людина, її земне призначення;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uk-UA" sz="300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000">
                <a:latin typeface="Georgia" pitchFamily="18" charset="0"/>
              </a:rPr>
              <a:t>значимість особи митця та мистецтва;</a:t>
            </a:r>
          </a:p>
          <a:p>
            <a:pPr marL="0" indent="0">
              <a:lnSpc>
                <a:spcPct val="90000"/>
              </a:lnSpc>
              <a:buFont typeface="Wingdings" pitchFamily="2" charset="2"/>
              <a:buChar char="v"/>
            </a:pPr>
            <a:r>
              <a:rPr lang="uk-UA" sz="3000">
                <a:solidFill>
                  <a:srgbClr val="002060"/>
                </a:solidFill>
                <a:latin typeface="Georgia" pitchFamily="18" charset="0"/>
              </a:rPr>
              <a:t> гуманістичний світогляд.</a:t>
            </a:r>
            <a:endParaRPr lang="ru-RU" sz="300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4"/>
          <p:cNvSpPr>
            <a:spLocks noGrp="1"/>
          </p:cNvSpPr>
          <p:nvPr>
            <p:ph type="ctrTitle" idx="4294967295"/>
          </p:nvPr>
        </p:nvSpPr>
        <p:spPr>
          <a:xfrm>
            <a:off x="5500688" y="0"/>
            <a:ext cx="3643312" cy="3600450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Тіціан</a:t>
            </a:r>
            <a:endParaRPr lang="ru-RU"/>
          </a:p>
        </p:txBody>
      </p:sp>
      <p:sp>
        <p:nvSpPr>
          <p:cNvPr id="43011" name="Подзаголовок 5"/>
          <p:cNvSpPr>
            <a:spLocks noGrp="1"/>
          </p:cNvSpPr>
          <p:nvPr>
            <p:ph type="subTitle" idx="4294967295"/>
          </p:nvPr>
        </p:nvSpPr>
        <p:spPr>
          <a:xfrm>
            <a:off x="5429250" y="2714625"/>
            <a:ext cx="3714750" cy="292417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000" b="1">
                <a:solidFill>
                  <a:srgbClr val="002060"/>
                </a:solidFill>
                <a:latin typeface="Georgia" pitchFamily="18" charset="0"/>
              </a:rPr>
              <a:t>“Каяття 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000" b="1">
                <a:solidFill>
                  <a:srgbClr val="002060"/>
                </a:solidFill>
                <a:latin typeface="Georgia" pitchFamily="18" charset="0"/>
              </a:rPr>
              <a:t>Марії-Магдалини”</a:t>
            </a:r>
            <a:endParaRPr lang="ru-RU" sz="40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3012" name="Рисунок 3" descr="ф.51.jpg"/>
          <p:cNvPicPr>
            <a:picLocks noChangeAspect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5618163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643563" y="571500"/>
            <a:ext cx="3500437" cy="3028950"/>
          </a:xfrm>
        </p:spPr>
        <p:txBody>
          <a:bodyPr/>
          <a:lstStyle/>
          <a:p>
            <a:r>
              <a:rPr lang="uk-UA" sz="4800" b="1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br>
              <a:rPr lang="uk-UA" sz="48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800" b="1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 sz="48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44035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572125" y="3886200"/>
            <a:ext cx="3571875" cy="17526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3600" b="1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36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4036" name="Рисунок 6" descr="ф.26.jpg"/>
          <p:cNvPicPr>
            <a:picLocks noChangeAspect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55673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4857750" y="500063"/>
            <a:ext cx="4286250" cy="3100387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br>
              <a:rPr lang="uk-UA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/>
          </a:p>
        </p:txBody>
      </p:sp>
      <p:sp>
        <p:nvSpPr>
          <p:cNvPr id="45059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4857750" y="3886200"/>
            <a:ext cx="4286250" cy="26146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3600" b="1">
                <a:solidFill>
                  <a:srgbClr val="002060"/>
                </a:solidFill>
                <a:latin typeface="Georgia" pitchFamily="18" charset="0"/>
              </a:rPr>
              <a:t>“Син людський”</a:t>
            </a:r>
            <a:endParaRPr lang="ru-RU" sz="36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5060" name="Рисунок 5" descr="ф.27.jpg"/>
          <p:cNvPicPr>
            <a:picLocks noChangeAspect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4706938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429250" y="1071563"/>
            <a:ext cx="3714750" cy="2528887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br>
              <a:rPr lang="uk-UA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/>
          </a:p>
        </p:txBody>
      </p:sp>
      <p:sp>
        <p:nvSpPr>
          <p:cNvPr id="46083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500688" y="3143250"/>
            <a:ext cx="3643312" cy="249555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3600" b="1">
                <a:solidFill>
                  <a:srgbClr val="002060"/>
                </a:solidFill>
                <a:latin typeface="Georgia" pitchFamily="18" charset="0"/>
              </a:rPr>
              <a:t>“Втеча Лота з дочками із Содома”</a:t>
            </a:r>
            <a:endParaRPr lang="ru-RU" sz="36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6084" name="Рисунок 5" descr="ф.28.jpg"/>
          <p:cNvPicPr>
            <a:picLocks noChangeAspect="1"/>
          </p:cNvPicPr>
          <p:nvPr/>
        </p:nvPicPr>
        <p:blipFill>
          <a:blip r:embed="rId2"/>
          <a:srcRect b="2083"/>
          <a:stretch>
            <a:fillRect/>
          </a:stretch>
        </p:blipFill>
        <p:spPr bwMode="auto">
          <a:xfrm>
            <a:off x="0" y="0"/>
            <a:ext cx="56038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072063" y="285750"/>
            <a:ext cx="3857625" cy="3314700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br>
              <a:rPr lang="uk-UA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/>
          </a:p>
        </p:txBody>
      </p:sp>
      <p:sp>
        <p:nvSpPr>
          <p:cNvPr id="47107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000625" y="3143250"/>
            <a:ext cx="4143375" cy="30718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3600" b="1">
                <a:solidFill>
                  <a:srgbClr val="002060"/>
                </a:solidFill>
                <a:latin typeface="Georgia" pitchFamily="18" charset="0"/>
              </a:rPr>
              <a:t>“Чотири вершники Апокаліпсису”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>
                <a:solidFill>
                  <a:srgbClr val="002060"/>
                </a:solidFill>
              </a:rPr>
              <a:t>(із циклу гравюр)</a:t>
            </a:r>
            <a:endParaRPr lang="ru-RU">
              <a:solidFill>
                <a:srgbClr val="002060"/>
              </a:solidFill>
            </a:endParaRPr>
          </a:p>
        </p:txBody>
      </p:sp>
      <p:pic>
        <p:nvPicPr>
          <p:cNvPr id="47108" name="Рисунок 5" descr="ф.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3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214938" y="500063"/>
            <a:ext cx="3929062" cy="3100387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Альбрехт</a:t>
            </a:r>
            <a:br>
              <a:rPr lang="uk-UA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Дюрер</a:t>
            </a:r>
            <a:endParaRPr lang="ru-RU"/>
          </a:p>
        </p:txBody>
      </p:sp>
      <p:sp>
        <p:nvSpPr>
          <p:cNvPr id="48131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000625" y="3886200"/>
            <a:ext cx="4143375" cy="20431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  <a:latin typeface="Georgia" pitchFamily="18" charset="0"/>
              </a:rPr>
              <a:t>“</a:t>
            </a:r>
            <a:r>
              <a:rPr lang="uk-UA" sz="3600" b="1">
                <a:solidFill>
                  <a:srgbClr val="002060"/>
                </a:solidFill>
                <a:latin typeface="Georgia" pitchFamily="18" charset="0"/>
              </a:rPr>
              <a:t>Кущ трави”</a:t>
            </a:r>
            <a:endParaRPr lang="ru-RU" sz="36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8132" name="Рисунок 5" descr="ф.29.jpg"/>
          <p:cNvPicPr>
            <a:picLocks noChangeAspect="1"/>
          </p:cNvPicPr>
          <p:nvPr/>
        </p:nvPicPr>
        <p:blipFill>
          <a:blip r:embed="rId2"/>
          <a:srcRect b="3125"/>
          <a:stretch>
            <a:fillRect/>
          </a:stretch>
        </p:blipFill>
        <p:spPr bwMode="auto">
          <a:xfrm>
            <a:off x="0" y="0"/>
            <a:ext cx="5383213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2"/>
          <p:cNvSpPr>
            <a:spLocks noGrp="1"/>
          </p:cNvSpPr>
          <p:nvPr>
            <p:ph type="ctrTitle" idx="4294967295"/>
          </p:nvPr>
        </p:nvSpPr>
        <p:spPr>
          <a:xfrm>
            <a:off x="5000625" y="214313"/>
            <a:ext cx="4143375" cy="3386137"/>
          </a:xfrm>
        </p:spPr>
        <p:txBody>
          <a:bodyPr/>
          <a:lstStyle/>
          <a:p>
            <a:r>
              <a:rPr lang="uk-UA" sz="6000" b="1">
                <a:solidFill>
                  <a:srgbClr val="C00000"/>
                </a:solidFill>
              </a:rPr>
              <a:t>Ель Греко</a:t>
            </a:r>
            <a:endParaRPr lang="ru-RU" sz="6000" b="1">
              <a:solidFill>
                <a:srgbClr val="C00000"/>
              </a:solidFill>
            </a:endParaRPr>
          </a:p>
        </p:txBody>
      </p:sp>
      <p:sp>
        <p:nvSpPr>
          <p:cNvPr id="49155" name="Подзаголовок 3"/>
          <p:cNvSpPr>
            <a:spLocks noGrp="1"/>
          </p:cNvSpPr>
          <p:nvPr>
            <p:ph type="subTitle" idx="4294967295"/>
          </p:nvPr>
        </p:nvSpPr>
        <p:spPr>
          <a:xfrm>
            <a:off x="5000625" y="3886200"/>
            <a:ext cx="4143375" cy="1752600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400" b="1">
                <a:solidFill>
                  <a:srgbClr val="002060"/>
                </a:solidFill>
              </a:rPr>
              <a:t>Автопортрет</a:t>
            </a:r>
            <a:endParaRPr lang="ru-RU" sz="4400" b="1">
              <a:solidFill>
                <a:srgbClr val="002060"/>
              </a:solidFill>
            </a:endParaRPr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1500"/>
            <a:ext cx="5029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5357813" y="285750"/>
            <a:ext cx="3786187" cy="3314700"/>
          </a:xfrm>
        </p:spPr>
        <p:txBody>
          <a:bodyPr/>
          <a:lstStyle/>
          <a:p>
            <a:r>
              <a:rPr lang="uk-UA" sz="6000" b="1">
                <a:solidFill>
                  <a:srgbClr val="C00000"/>
                </a:solidFill>
              </a:rPr>
              <a:t>Ель Греко</a:t>
            </a:r>
            <a:endParaRPr lang="ru-RU" sz="6000" b="1">
              <a:solidFill>
                <a:srgbClr val="C00000"/>
              </a:solidFill>
            </a:endParaRPr>
          </a:p>
        </p:txBody>
      </p:sp>
      <p:sp>
        <p:nvSpPr>
          <p:cNvPr id="50179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5286375" y="3571875"/>
            <a:ext cx="3857625" cy="20669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b="1">
                <a:solidFill>
                  <a:srgbClr val="002060"/>
                </a:solidFill>
              </a:rPr>
              <a:t>“Христос на хресті”</a:t>
            </a:r>
            <a:endParaRPr lang="ru-RU" b="1">
              <a:solidFill>
                <a:srgbClr val="002060"/>
              </a:solidFill>
            </a:endParaRP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975"/>
            <a:ext cx="5316538" cy="680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5143500" y="357188"/>
            <a:ext cx="4000500" cy="2643187"/>
          </a:xfrm>
        </p:spPr>
        <p:txBody>
          <a:bodyPr/>
          <a:lstStyle/>
          <a:p>
            <a:r>
              <a:rPr lang="uk-UA" sz="6000" b="1">
                <a:solidFill>
                  <a:srgbClr val="C00000"/>
                </a:solidFill>
              </a:rPr>
              <a:t>Ель Греко</a:t>
            </a:r>
            <a:endParaRPr lang="ru-RU" sz="6000" b="1">
              <a:solidFill>
                <a:srgbClr val="C00000"/>
              </a:solidFill>
            </a:endParaRPr>
          </a:p>
        </p:txBody>
      </p:sp>
      <p:sp>
        <p:nvSpPr>
          <p:cNvPr id="5120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5143500" y="3214688"/>
            <a:ext cx="4000500" cy="2424112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000" b="1">
                <a:solidFill>
                  <a:srgbClr val="002060"/>
                </a:solidFill>
                <a:latin typeface="Georgia" pitchFamily="18" charset="0"/>
              </a:rPr>
              <a:t>“Іоан Євангеліст”</a:t>
            </a:r>
            <a:endParaRPr lang="ru-RU" sz="40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500063"/>
            <a:ext cx="4591050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</a:rPr>
              <a:t>Ель Греко. “Христос лікує сліпого”</a:t>
            </a:r>
            <a:endParaRPr lang="ru-RU" b="1">
              <a:solidFill>
                <a:srgbClr val="C00000"/>
              </a:solidFill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0"/>
            <a:ext cx="7439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4313" y="714375"/>
            <a:ext cx="8929687" cy="2928938"/>
          </a:xfrm>
        </p:spPr>
        <p:txBody>
          <a:bodyPr/>
          <a:lstStyle/>
          <a:p>
            <a:pPr algn="l"/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      Гуманізм – людяність.</a:t>
            </a:r>
            <a:r>
              <a:rPr lang="uk-UA">
                <a:latin typeface="Georgia" pitchFamily="18" charset="0"/>
              </a:rPr>
              <a:t/>
            </a:r>
            <a:br>
              <a:rPr lang="uk-UA">
                <a:latin typeface="Georgia" pitchFamily="18" charset="0"/>
              </a:rPr>
            </a:br>
            <a:r>
              <a:rPr lang="uk-UA">
                <a:latin typeface="Georgia" pitchFamily="18" charset="0"/>
              </a:rPr>
              <a:t>   </a:t>
            </a:r>
            <a:r>
              <a:rPr lang="uk-UA" sz="3600">
                <a:solidFill>
                  <a:srgbClr val="002060"/>
                </a:solidFill>
                <a:latin typeface="Georgia" pitchFamily="18" charset="0"/>
              </a:rPr>
              <a:t>Передових людей доби Відродження називають </a:t>
            </a:r>
            <a:r>
              <a:rPr lang="uk-UA" sz="3600" i="1">
                <a:solidFill>
                  <a:srgbClr val="C00000"/>
                </a:solidFill>
                <a:latin typeface="Georgia" pitchFamily="18" charset="0"/>
              </a:rPr>
              <a:t>гуманістами</a:t>
            </a:r>
            <a:r>
              <a:rPr lang="uk-UA" sz="3600">
                <a:solidFill>
                  <a:srgbClr val="002060"/>
                </a:solidFill>
                <a:latin typeface="Georgia" pitchFamily="18" charset="0"/>
              </a:rPr>
              <a:t>, а вироблений ними світогляд – </a:t>
            </a:r>
            <a:r>
              <a:rPr lang="uk-UA" sz="3600" i="1">
                <a:solidFill>
                  <a:srgbClr val="C00000"/>
                </a:solidFill>
                <a:latin typeface="Georgia" pitchFamily="18" charset="0"/>
              </a:rPr>
              <a:t>гуманізмом</a:t>
            </a:r>
            <a:r>
              <a:rPr lang="uk-UA" sz="3600">
                <a:solidFill>
                  <a:srgbClr val="002060"/>
                </a:solidFill>
                <a:latin typeface="Georgia" pitchFamily="18" charset="0"/>
              </a:rPr>
              <a:t>.</a:t>
            </a:r>
            <a:endParaRPr lang="ru-RU" sz="360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85750" y="3571875"/>
            <a:ext cx="8501063" cy="2643188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endParaRPr lang="uk-UA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 algn="ctr">
              <a:buFont typeface="Wingdings" pitchFamily="2" charset="2"/>
              <a:buNone/>
            </a:pPr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Гуманісти спирались на  античну культуру при ствердженні власних ідеалів і побудові нової культури.</a:t>
            </a:r>
            <a:endParaRPr lang="ru-RU" b="1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5786438"/>
            <a:ext cx="9144000" cy="1071562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</a:rPr>
              <a:t>Ель Греко. “Молитва про чашу”</a:t>
            </a:r>
            <a:endParaRPr lang="ru-RU" b="1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371600" y="4059238"/>
            <a:ext cx="6400800" cy="1593850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</a:pPr>
            <a:endParaRPr lang="ru-RU">
              <a:solidFill>
                <a:srgbClr val="898989"/>
              </a:solidFill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0"/>
            <a:ext cx="70485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8229600" cy="6154737"/>
          </a:xfrm>
        </p:spPr>
        <p:txBody>
          <a:bodyPr/>
          <a:lstStyle/>
          <a:p>
            <a:r>
              <a:rPr lang="uk-UA" sz="7200" b="1">
                <a:solidFill>
                  <a:srgbClr val="C00000"/>
                </a:solidFill>
                <a:latin typeface="Georgia" pitchFamily="18" charset="0"/>
              </a:rPr>
              <a:t>Архітектура епохи Відродження</a:t>
            </a:r>
            <a:endParaRPr lang="ru-RU" sz="7200" b="1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4" descr="ф.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0"/>
            <a:ext cx="7740650" cy="598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6000750"/>
            <a:ext cx="9144000" cy="857250"/>
          </a:xfrm>
        </p:spPr>
        <p:txBody>
          <a:bodyPr/>
          <a:lstStyle/>
          <a:p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Собор св.Марії дель Фьоре (Флоренція)</a:t>
            </a:r>
            <a:endParaRPr lang="ru-RU" sz="3200" b="1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786438" y="274638"/>
            <a:ext cx="3357562" cy="5083175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Палаццо</a:t>
            </a:r>
            <a:br>
              <a:rPr lang="uk-UA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Пітті</a:t>
            </a:r>
            <a:r>
              <a:rPr lang="uk-UA"/>
              <a:t/>
            </a:r>
            <a:br>
              <a:rPr lang="uk-UA"/>
            </a:br>
            <a:r>
              <a:rPr lang="uk-UA">
                <a:solidFill>
                  <a:srgbClr val="C00000"/>
                </a:solidFill>
              </a:rPr>
              <a:t>(Флоренція)</a:t>
            </a:r>
            <a:endParaRPr lang="ru-RU">
              <a:solidFill>
                <a:srgbClr val="C00000"/>
              </a:solidFill>
            </a:endParaRPr>
          </a:p>
        </p:txBody>
      </p:sp>
      <p:pic>
        <p:nvPicPr>
          <p:cNvPr id="56323" name="Рисунок 5" descr="ф.1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745163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5929313"/>
            <a:ext cx="9144000" cy="928687"/>
          </a:xfrm>
        </p:spPr>
        <p:txBody>
          <a:bodyPr/>
          <a:lstStyle/>
          <a:p>
            <a:r>
              <a:rPr lang="uk-UA" sz="2400" b="1">
                <a:solidFill>
                  <a:srgbClr val="FF0000"/>
                </a:solidFill>
                <a:latin typeface="Georgia" pitchFamily="18" charset="0"/>
              </a:rPr>
              <a:t>Церква і монастир Сан-Джорджіо-Мажоре </a:t>
            </a:r>
            <a:r>
              <a:rPr lang="uk-UA" sz="2400" b="1">
                <a:solidFill>
                  <a:srgbClr val="C00000"/>
                </a:solidFill>
                <a:latin typeface="Georgia" pitchFamily="18" charset="0"/>
              </a:rPr>
              <a:t>(Венеція)</a:t>
            </a:r>
            <a:endParaRPr lang="ru-RU" sz="2400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7347" name="Рисунок 5" descr="ф.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0"/>
            <a:ext cx="7956550" cy="59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429250" y="857250"/>
            <a:ext cx="3500438" cy="6000750"/>
          </a:xfrm>
        </p:spPr>
        <p:txBody>
          <a:bodyPr/>
          <a:lstStyle/>
          <a:p>
            <a:r>
              <a:rPr lang="uk-UA" sz="3600" b="1">
                <a:solidFill>
                  <a:srgbClr val="C00000"/>
                </a:solidFill>
                <a:latin typeface="Georgia" pitchFamily="18" charset="0"/>
              </a:rPr>
              <a:t>Собор </a:t>
            </a:r>
            <a:br>
              <a:rPr lang="uk-UA" sz="36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3600" b="1">
                <a:solidFill>
                  <a:srgbClr val="C00000"/>
                </a:solidFill>
                <a:latin typeface="Georgia" pitchFamily="18" charset="0"/>
              </a:rPr>
              <a:t>св. Петра  (Рим)</a:t>
            </a:r>
            <a:endParaRPr lang="ru-RU" sz="3600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58371" name="Рисунок 5" descr="ф.1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72113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6215063"/>
            <a:ext cx="8229600" cy="642937"/>
          </a:xfrm>
        </p:spPr>
        <p:txBody>
          <a:bodyPr/>
          <a:lstStyle/>
          <a:p>
            <a:r>
              <a:rPr lang="uk-UA" sz="2800" b="1">
                <a:solidFill>
                  <a:srgbClr val="C00000"/>
                </a:solidFill>
                <a:latin typeface="Georgia" pitchFamily="18" charset="0"/>
              </a:rPr>
              <a:t>Вілла Ротонда (Віченца)</a:t>
            </a:r>
            <a:endParaRPr lang="ru-RU" sz="2800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1443" name="Рисунок 5" descr="ф.1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81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6072188"/>
            <a:ext cx="9144000" cy="785812"/>
          </a:xfrm>
        </p:spPr>
        <p:txBody>
          <a:bodyPr/>
          <a:lstStyle/>
          <a:p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Палаццо Вендрамін Калерджі (Венеція)</a:t>
            </a:r>
            <a:endParaRPr lang="ru-RU" sz="3200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2467" name="Рисунок 5" descr="ф.1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0"/>
            <a:ext cx="7739062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Заголовок 4"/>
          <p:cNvSpPr>
            <a:spLocks noGrp="1"/>
          </p:cNvSpPr>
          <p:nvPr>
            <p:ph type="title" idx="4294967295"/>
          </p:nvPr>
        </p:nvSpPr>
        <p:spPr>
          <a:xfrm>
            <a:off x="5214938" y="274638"/>
            <a:ext cx="3929062" cy="6154737"/>
          </a:xfrm>
        </p:spPr>
        <p:txBody>
          <a:bodyPr/>
          <a:lstStyle/>
          <a:p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Церква</a:t>
            </a:r>
            <a:br>
              <a:rPr lang="uk-UA" sz="40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Санта-Марія</a:t>
            </a:r>
            <a:br>
              <a:rPr lang="uk-UA" sz="40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дель Мараколі</a:t>
            </a:r>
            <a:br>
              <a:rPr lang="uk-UA" sz="40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(Венеція)</a:t>
            </a:r>
            <a:endParaRPr lang="ru-RU" sz="4000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3491" name="Рисунок 5" descr="ф.1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86363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5929313"/>
            <a:ext cx="9144000" cy="928687"/>
          </a:xfrm>
        </p:spPr>
        <p:txBody>
          <a:bodyPr/>
          <a:lstStyle/>
          <a:p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Капелла Медічі (Флоренція)</a:t>
            </a:r>
            <a:endParaRPr lang="ru-RU" sz="4000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4515" name="Рисунок 5" descr="ф.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0"/>
            <a:ext cx="80486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214313" y="214313"/>
            <a:ext cx="8929687" cy="2928937"/>
          </a:xfrm>
        </p:spPr>
        <p:txBody>
          <a:bodyPr/>
          <a:lstStyle/>
          <a:p>
            <a:r>
              <a:rPr lang="uk-UA" sz="2400">
                <a:latin typeface="Georgia" pitchFamily="18" charset="0"/>
              </a:rPr>
              <a:t>      </a:t>
            </a:r>
            <a:r>
              <a:rPr lang="uk-UA" sz="2400">
                <a:solidFill>
                  <a:srgbClr val="002060"/>
                </a:solidFill>
                <a:latin typeface="Georgia" pitchFamily="18" charset="0"/>
              </a:rPr>
              <a:t>Центром Відродження були міста-держави: Флоренція,   </a:t>
            </a:r>
            <a:br>
              <a:rPr lang="uk-UA" sz="240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400">
                <a:solidFill>
                  <a:srgbClr val="002060"/>
                </a:solidFill>
                <a:latin typeface="Georgia" pitchFamily="18" charset="0"/>
              </a:rPr>
              <a:t>      Мілан, Сієна, Падуя, Піза, Болонья.</a:t>
            </a:r>
            <a:br>
              <a:rPr lang="uk-UA" sz="240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2400">
                <a:solidFill>
                  <a:srgbClr val="002060"/>
                </a:solidFill>
                <a:latin typeface="Georgia" pitchFamily="18" charset="0"/>
              </a:rPr>
              <a:t>     </a:t>
            </a:r>
            <a:r>
              <a:rPr lang="uk-UA" sz="2400">
                <a:solidFill>
                  <a:srgbClr val="C00000"/>
                </a:solidFill>
                <a:latin typeface="Georgia" pitchFamily="18" charset="0"/>
              </a:rPr>
              <a:t>Значну роль у Відродженні відіграло місто-держава  </a:t>
            </a:r>
            <a:br>
              <a:rPr lang="uk-UA" sz="240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 b="1" u="sng">
                <a:solidFill>
                  <a:srgbClr val="C00000"/>
                </a:solidFill>
                <a:latin typeface="Georgia" pitchFamily="18" charset="0"/>
              </a:rPr>
              <a:t> Флоренція</a:t>
            </a:r>
            <a:r>
              <a:rPr lang="uk-UA" sz="2400">
                <a:solidFill>
                  <a:srgbClr val="C00000"/>
                </a:solidFill>
                <a:latin typeface="Georgia" pitchFamily="18" charset="0"/>
              </a:rPr>
              <a:t>. Місто банкірів, заможних людей, шовкової </a:t>
            </a:r>
            <a:br>
              <a:rPr lang="uk-UA" sz="240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>
                <a:solidFill>
                  <a:srgbClr val="C00000"/>
                </a:solidFill>
                <a:latin typeface="Georgia" pitchFamily="18" charset="0"/>
              </a:rPr>
              <a:t>    промисловості. Це провідний економічний, політичний,  </a:t>
            </a:r>
            <a:br>
              <a:rPr lang="uk-UA" sz="240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400">
                <a:solidFill>
                  <a:srgbClr val="C00000"/>
                </a:solidFill>
                <a:latin typeface="Georgia" pitchFamily="18" charset="0"/>
              </a:rPr>
              <a:t>     культурно-мистецький центр Італії.</a:t>
            </a:r>
            <a:br>
              <a:rPr lang="uk-UA" sz="2400">
                <a:solidFill>
                  <a:srgbClr val="C00000"/>
                </a:solidFill>
                <a:latin typeface="Georgia" pitchFamily="18" charset="0"/>
              </a:rPr>
            </a:br>
            <a:endParaRPr lang="ru-RU" sz="240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357188" y="2857500"/>
            <a:ext cx="8286750" cy="3786188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uk-UA" sz="2700">
                <a:solidFill>
                  <a:srgbClr val="002060"/>
                </a:solidFill>
              </a:rPr>
              <a:t>Саме тут зводяться розкішні архітектурні споруди – собори, палаци.  Архітектори вдосконалюють античну ордерну систему.  Скульптори використовують мармур.  Просторі будинки прикрашають статуями, розписами,картинами.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uk-UA" sz="2700"/>
              <a:t>У Флоренції проводяться конкурси музикантів, які грали на  </a:t>
            </a:r>
            <a:r>
              <a:rPr lang="uk-UA" sz="2700" b="1"/>
              <a:t>лютні</a:t>
            </a:r>
            <a:r>
              <a:rPr lang="uk-UA" sz="2700"/>
              <a:t>  (найпоширенішому інструменті доби Відродження).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uk-UA" sz="2700">
                <a:solidFill>
                  <a:srgbClr val="002060"/>
                </a:solidFill>
              </a:rPr>
              <a:t>Родина  </a:t>
            </a:r>
            <a:r>
              <a:rPr lang="uk-UA" sz="2700" b="1">
                <a:solidFill>
                  <a:srgbClr val="002060"/>
                </a:solidFill>
              </a:rPr>
              <a:t>Медичі </a:t>
            </a:r>
            <a:r>
              <a:rPr lang="uk-UA" sz="2700">
                <a:solidFill>
                  <a:srgbClr val="002060"/>
                </a:solidFill>
              </a:rPr>
              <a:t> (найзаможніша у Флоренції) сприяла розвитку  культури і мистецтва, підтримувала митців.</a:t>
            </a:r>
            <a:endParaRPr lang="ru-RU" sz="27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143375" y="274638"/>
            <a:ext cx="4543425" cy="6226175"/>
          </a:xfrm>
        </p:spPr>
        <p:txBody>
          <a:bodyPr/>
          <a:lstStyle/>
          <a:p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Церква </a:t>
            </a:r>
            <a:br>
              <a:rPr lang="uk-UA" sz="40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Сант-Андреа</a:t>
            </a:r>
            <a:br>
              <a:rPr lang="uk-UA" sz="40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(Флоренція)</a:t>
            </a:r>
            <a:endParaRPr lang="ru-RU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5539" name="Рисунок 5" descr="ф.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0322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57200" y="6072188"/>
            <a:ext cx="8229600" cy="785812"/>
          </a:xfrm>
        </p:spPr>
        <p:txBody>
          <a:bodyPr/>
          <a:lstStyle/>
          <a:p>
            <a:r>
              <a:rPr lang="uk-UA" sz="4000" b="1">
                <a:solidFill>
                  <a:srgbClr val="C00000"/>
                </a:solidFill>
                <a:latin typeface="Georgia" pitchFamily="18" charset="0"/>
              </a:rPr>
              <a:t>Ескоріал (Іспанія)</a:t>
            </a:r>
            <a:endParaRPr lang="ru-RU" sz="4000" b="1">
              <a:solidFill>
                <a:srgbClr val="C00000"/>
              </a:solidFill>
              <a:latin typeface="Georgia" pitchFamily="18" charset="0"/>
            </a:endParaRPr>
          </a:p>
        </p:txBody>
      </p:sp>
      <p:pic>
        <p:nvPicPr>
          <p:cNvPr id="66563" name="Рисунок 5" descr="ф.2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0"/>
            <a:ext cx="7878763" cy="601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072063" y="274638"/>
            <a:ext cx="4071937" cy="6154737"/>
          </a:xfrm>
        </p:spPr>
        <p:txBody>
          <a:bodyPr/>
          <a:lstStyle/>
          <a:p>
            <a:r>
              <a:rPr lang="uk-UA" sz="4800" b="1">
                <a:solidFill>
                  <a:srgbClr val="C00000"/>
                </a:solidFill>
                <a:latin typeface="Georgia" pitchFamily="18" charset="0"/>
              </a:rPr>
              <a:t>Жоскен Депре</a:t>
            </a:r>
            <a:br>
              <a:rPr lang="uk-UA" sz="4800" b="1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(композитор епохи Відродження)</a:t>
            </a:r>
            <a:endParaRPr lang="ru-RU" sz="48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7587" name="Рисунок 5" descr="Жоскен Депре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428625"/>
            <a:ext cx="4532313" cy="590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5" descr="ф.1.jpg"/>
          <p:cNvPicPr>
            <a:picLocks noChangeAspect="1"/>
          </p:cNvPicPr>
          <p:nvPr/>
        </p:nvPicPr>
        <p:blipFill>
          <a:blip r:embed="rId2"/>
          <a:srcRect l="7008" t="6250" r="6085" b="6250"/>
          <a:stretch>
            <a:fillRect/>
          </a:stretch>
        </p:blipFill>
        <p:spPr bwMode="auto">
          <a:xfrm>
            <a:off x="0" y="0"/>
            <a:ext cx="5075238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1" name="Заголовок 3"/>
          <p:cNvSpPr>
            <a:spLocks noGrp="1"/>
          </p:cNvSpPr>
          <p:nvPr>
            <p:ph type="title" idx="4294967295"/>
          </p:nvPr>
        </p:nvSpPr>
        <p:spPr>
          <a:xfrm>
            <a:off x="5143500" y="274638"/>
            <a:ext cx="4000500" cy="5797550"/>
          </a:xfrm>
        </p:spPr>
        <p:txBody>
          <a:bodyPr/>
          <a:lstStyle/>
          <a:p>
            <a:r>
              <a:rPr lang="uk-UA" sz="3600" b="1">
                <a:solidFill>
                  <a:srgbClr val="C00000"/>
                </a:solidFill>
                <a:latin typeface="Georgia" pitchFamily="18" charset="0"/>
              </a:rPr>
              <a:t>Сучасний інтер</a:t>
            </a:r>
            <a:r>
              <a:rPr lang="en-US" sz="3600" b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600" b="1">
                <a:solidFill>
                  <a:srgbClr val="C00000"/>
                </a:solidFill>
                <a:latin typeface="Georgia" pitchFamily="18" charset="0"/>
              </a:rPr>
              <a:t>єр у стилі Ренесанс</a:t>
            </a:r>
            <a:endParaRPr lang="ru-RU" sz="3600" b="1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5" descr="ф.2.jpg"/>
          <p:cNvPicPr>
            <a:picLocks noChangeAspect="1"/>
          </p:cNvPicPr>
          <p:nvPr/>
        </p:nvPicPr>
        <p:blipFill>
          <a:blip r:embed="rId2"/>
          <a:srcRect l="6490" t="6401" r="6979" b="7182"/>
          <a:stretch>
            <a:fillRect/>
          </a:stretch>
        </p:blipFill>
        <p:spPr bwMode="auto">
          <a:xfrm>
            <a:off x="285750" y="0"/>
            <a:ext cx="84804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5929313"/>
            <a:ext cx="9144000" cy="928687"/>
          </a:xfrm>
        </p:spPr>
        <p:txBody>
          <a:bodyPr/>
          <a:lstStyle/>
          <a:p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Сучасний інтер</a:t>
            </a:r>
            <a:r>
              <a:rPr lang="en-US" sz="3200" b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єр у стилі Ренесанс</a:t>
            </a:r>
            <a:endParaRPr lang="ru-RU" sz="3200"/>
          </a:p>
        </p:txBody>
      </p:sp>
    </p:spTree>
  </p:cSld>
  <p:clrMapOvr>
    <a:masterClrMapping/>
  </p:clrMapOvr>
  <p:transition spd="med"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Сучасний інтер</a:t>
            </a:r>
            <a:r>
              <a:rPr lang="en-US" sz="3200" b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єр у стилі Ренесанс</a:t>
            </a:r>
            <a:endParaRPr lang="ru-RU" sz="3200"/>
          </a:p>
        </p:txBody>
      </p:sp>
      <p:pic>
        <p:nvPicPr>
          <p:cNvPr id="70659" name="Рисунок 5" descr="ф.3.jpg"/>
          <p:cNvPicPr>
            <a:picLocks noChangeAspect="1"/>
          </p:cNvPicPr>
          <p:nvPr/>
        </p:nvPicPr>
        <p:blipFill>
          <a:blip r:embed="rId2"/>
          <a:srcRect l="6004" t="5923" r="6915" b="6705"/>
          <a:stretch>
            <a:fillRect/>
          </a:stretch>
        </p:blipFill>
        <p:spPr bwMode="auto">
          <a:xfrm>
            <a:off x="357188" y="928688"/>
            <a:ext cx="8440737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71563"/>
          </a:xfrm>
        </p:spPr>
        <p:txBody>
          <a:bodyPr/>
          <a:lstStyle/>
          <a:p>
            <a:r>
              <a:rPr lang="uk-UA" sz="3600" b="1">
                <a:solidFill>
                  <a:srgbClr val="C00000"/>
                </a:solidFill>
                <a:latin typeface="Georgia" pitchFamily="18" charset="0"/>
              </a:rPr>
              <a:t>Сучасний інтер</a:t>
            </a:r>
            <a:r>
              <a:rPr lang="en-US" sz="3600" b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600" b="1">
                <a:solidFill>
                  <a:srgbClr val="C00000"/>
                </a:solidFill>
                <a:latin typeface="Georgia" pitchFamily="18" charset="0"/>
              </a:rPr>
              <a:t>єр у стилі Ренесанс</a:t>
            </a:r>
            <a:endParaRPr lang="ru-RU" sz="3600"/>
          </a:p>
        </p:txBody>
      </p:sp>
      <p:pic>
        <p:nvPicPr>
          <p:cNvPr id="71683" name="Рисунок 3" descr="ф.4.jpg"/>
          <p:cNvPicPr>
            <a:picLocks noChangeAspect="1"/>
          </p:cNvPicPr>
          <p:nvPr/>
        </p:nvPicPr>
        <p:blipFill>
          <a:blip r:embed="rId2"/>
          <a:srcRect l="6689" t="6027" r="6340" b="7156"/>
          <a:stretch>
            <a:fillRect/>
          </a:stretch>
        </p:blipFill>
        <p:spPr bwMode="auto">
          <a:xfrm>
            <a:off x="285750" y="1098550"/>
            <a:ext cx="8537575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Сучасний інтер</a:t>
            </a:r>
            <a:r>
              <a:rPr lang="en-US" sz="3200" b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єр у стилі Ренесанс</a:t>
            </a:r>
            <a:endParaRPr lang="ru-RU" sz="3200"/>
          </a:p>
        </p:txBody>
      </p:sp>
      <p:pic>
        <p:nvPicPr>
          <p:cNvPr id="72707" name="Рисунок 3" descr="ф.5.jpg"/>
          <p:cNvPicPr>
            <a:picLocks noChangeAspect="1"/>
          </p:cNvPicPr>
          <p:nvPr/>
        </p:nvPicPr>
        <p:blipFill>
          <a:blip r:embed="rId2"/>
          <a:srcRect l="7143" t="6696" r="6783" b="7137"/>
          <a:stretch>
            <a:fillRect/>
          </a:stretch>
        </p:blipFill>
        <p:spPr bwMode="auto">
          <a:xfrm>
            <a:off x="1571625" y="857250"/>
            <a:ext cx="653415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786438" y="1500188"/>
            <a:ext cx="3357562" cy="3429000"/>
          </a:xfrm>
        </p:spPr>
        <p:txBody>
          <a:bodyPr/>
          <a:lstStyle/>
          <a:p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Сучасний інтер</a:t>
            </a:r>
            <a:r>
              <a:rPr lang="en-US" sz="3200" b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єр у стилі Ренесанс</a:t>
            </a:r>
            <a:endParaRPr lang="ru-RU" sz="3200"/>
          </a:p>
        </p:txBody>
      </p:sp>
      <p:pic>
        <p:nvPicPr>
          <p:cNvPr id="73731" name="Рисунок 3" descr="ф.6.jpg"/>
          <p:cNvPicPr>
            <a:picLocks noChangeAspect="1"/>
          </p:cNvPicPr>
          <p:nvPr/>
        </p:nvPicPr>
        <p:blipFill>
          <a:blip r:embed="rId2"/>
          <a:srcRect l="6825" t="7074" r="6825" b="7074"/>
          <a:stretch>
            <a:fillRect/>
          </a:stretch>
        </p:blipFill>
        <p:spPr bwMode="auto">
          <a:xfrm>
            <a:off x="0" y="0"/>
            <a:ext cx="5805488" cy="691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625" y="1214438"/>
            <a:ext cx="4143375" cy="4357687"/>
          </a:xfrm>
        </p:spPr>
        <p:txBody>
          <a:bodyPr/>
          <a:lstStyle/>
          <a:p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Сучасний інтер</a:t>
            </a:r>
            <a:r>
              <a:rPr lang="en-US" sz="3200" b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єр у стилі Ренесанс</a:t>
            </a:r>
            <a:endParaRPr lang="ru-RU" sz="3200"/>
          </a:p>
        </p:txBody>
      </p:sp>
      <p:pic>
        <p:nvPicPr>
          <p:cNvPr id="75779" name="Рисунок 3" descr="ф.8.jpg"/>
          <p:cNvPicPr>
            <a:picLocks noChangeAspect="1"/>
          </p:cNvPicPr>
          <p:nvPr/>
        </p:nvPicPr>
        <p:blipFill>
          <a:blip r:embed="rId2"/>
          <a:srcRect l="13232" t="6250" r="13232" b="9375"/>
          <a:stretch>
            <a:fillRect/>
          </a:stretch>
        </p:blipFill>
        <p:spPr bwMode="auto">
          <a:xfrm>
            <a:off x="0" y="0"/>
            <a:ext cx="4897438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4313" y="214313"/>
            <a:ext cx="8786812" cy="1000125"/>
          </a:xfrm>
        </p:spPr>
        <p:txBody>
          <a:bodyPr/>
          <a:lstStyle/>
          <a:p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Титани Відродження:</a:t>
            </a:r>
            <a:endParaRPr lang="ru-RU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1843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214313" y="1214438"/>
            <a:ext cx="8929687" cy="5429250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sz="2800">
                <a:latin typeface="Georgia" pitchFamily="18" charset="0"/>
              </a:rPr>
              <a:t>архітектор</a:t>
            </a:r>
            <a:r>
              <a:rPr lang="uk-UA" sz="2800">
                <a:solidFill>
                  <a:srgbClr val="002060"/>
                </a:solidFill>
                <a:latin typeface="Georgia" pitchFamily="18" charset="0"/>
              </a:rPr>
              <a:t>  </a:t>
            </a: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Ф.Брунеллескі;</a:t>
            </a:r>
          </a:p>
          <a:p>
            <a:pPr marL="0" indent="0">
              <a:buFont typeface="Wingdings" pitchFamily="2" charset="2"/>
              <a:buNone/>
            </a:pPr>
            <a:endParaRPr lang="uk-UA" sz="28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uk-UA" sz="2800">
                <a:latin typeface="Georgia" pitchFamily="18" charset="0"/>
              </a:rPr>
              <a:t>художники:</a:t>
            </a:r>
            <a:r>
              <a:rPr lang="uk-UA" sz="280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Джотто,  Мазаччо,  </a:t>
            </a:r>
            <a:r>
              <a:rPr lang="uk-UA" sz="2800" b="1">
                <a:solidFill>
                  <a:srgbClr val="C00000"/>
                </a:solidFill>
                <a:latin typeface="Georgia" pitchFamily="18" charset="0"/>
              </a:rPr>
              <a:t>Л. да Вінчі, Рафаель Санті,  Мікеланджело Буонарроті, </a:t>
            </a: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Джорджоне , Тиціан,  Альбрехт Дюрер </a:t>
            </a:r>
            <a:r>
              <a:rPr lang="uk-UA" sz="2400" b="1">
                <a:solidFill>
                  <a:srgbClr val="002060"/>
                </a:solidFill>
                <a:latin typeface="Georgia" pitchFamily="18" charset="0"/>
              </a:rPr>
              <a:t>(Нім.),</a:t>
            </a:r>
            <a:endParaRPr lang="uk-UA" sz="28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 Ель Греко </a:t>
            </a:r>
            <a:r>
              <a:rPr lang="uk-UA" sz="2400" b="1">
                <a:solidFill>
                  <a:srgbClr val="002060"/>
                </a:solidFill>
                <a:latin typeface="Georgia" pitchFamily="18" charset="0"/>
              </a:rPr>
              <a:t>(Грец.); </a:t>
            </a:r>
            <a:endParaRPr lang="uk-UA" sz="28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>
              <a:buFont typeface="Wingdings" pitchFamily="2" charset="2"/>
              <a:buNone/>
            </a:pPr>
            <a:endParaRPr lang="uk-UA" sz="28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uk-UA" sz="2800">
                <a:latin typeface="Georgia" pitchFamily="18" charset="0"/>
              </a:rPr>
              <a:t>скульптор </a:t>
            </a: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 Донателло;</a:t>
            </a:r>
          </a:p>
          <a:p>
            <a:pPr marL="0" indent="0">
              <a:buFont typeface="Wingdings" pitchFamily="2" charset="2"/>
              <a:buNone/>
            </a:pPr>
            <a:endParaRPr lang="uk-UA" sz="2800" b="1">
              <a:solidFill>
                <a:srgbClr val="002060"/>
              </a:solidFill>
              <a:latin typeface="Georgia" pitchFamily="18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uk-UA" sz="2800">
                <a:latin typeface="Georgia" pitchFamily="18" charset="0"/>
              </a:rPr>
              <a:t>композитор </a:t>
            </a:r>
            <a:r>
              <a:rPr lang="uk-UA" sz="2800" b="1">
                <a:solidFill>
                  <a:srgbClr val="002060"/>
                </a:solidFill>
                <a:latin typeface="Georgia" pitchFamily="18" charset="0"/>
              </a:rPr>
              <a:t> Жоскен Депре.</a:t>
            </a:r>
            <a:endParaRPr lang="ru-RU" sz="2800" b="1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188" y="5661025"/>
            <a:ext cx="8229600" cy="928688"/>
          </a:xfrm>
        </p:spPr>
        <p:txBody>
          <a:bodyPr/>
          <a:lstStyle/>
          <a:p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Сучасний інтер</a:t>
            </a:r>
            <a:r>
              <a:rPr lang="en-US" sz="3200" b="1">
                <a:solidFill>
                  <a:srgbClr val="C00000"/>
                </a:solidFill>
                <a:latin typeface="Georgia" pitchFamily="18" charset="0"/>
              </a:rPr>
              <a:t>’</a:t>
            </a:r>
            <a:r>
              <a:rPr lang="uk-UA" sz="3200" b="1">
                <a:solidFill>
                  <a:srgbClr val="C00000"/>
                </a:solidFill>
                <a:latin typeface="Georgia" pitchFamily="18" charset="0"/>
              </a:rPr>
              <a:t>єр у стилі Ренесанс</a:t>
            </a:r>
            <a:endParaRPr lang="ru-RU" sz="3200"/>
          </a:p>
        </p:txBody>
      </p:sp>
      <p:pic>
        <p:nvPicPr>
          <p:cNvPr id="76803" name="Рисунок 3" descr="ф.9.jpg"/>
          <p:cNvPicPr>
            <a:picLocks noChangeAspect="1"/>
          </p:cNvPicPr>
          <p:nvPr/>
        </p:nvPicPr>
        <p:blipFill>
          <a:blip r:embed="rId2"/>
          <a:srcRect l="6837" t="5215" r="6837" b="7703"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14313" y="214313"/>
            <a:ext cx="8715375" cy="2714625"/>
          </a:xfrm>
        </p:spPr>
        <p:txBody>
          <a:bodyPr/>
          <a:lstStyle/>
          <a:p>
            <a:r>
              <a:rPr lang="uk-UA" b="1">
                <a:solidFill>
                  <a:srgbClr val="002060"/>
                </a:solidFill>
              </a:rPr>
              <a:t>Найважливіший жанр живопису Відродження – портрет.</a:t>
            </a:r>
            <a:endParaRPr lang="ru-RU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uk-UA" sz="5400" b="1">
                <a:solidFill>
                  <a:srgbClr val="C00000"/>
                </a:solidFill>
                <a:latin typeface="Georgia" pitchFamily="18" charset="0"/>
              </a:rPr>
              <a:t>Леонардо да Вінчі</a:t>
            </a:r>
            <a:endParaRPr lang="ru-RU" sz="5400" b="1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20483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4286250" y="2714625"/>
            <a:ext cx="4643438" cy="1571625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uk-UA" sz="4800" b="1">
                <a:solidFill>
                  <a:srgbClr val="002060"/>
                </a:solidFill>
                <a:latin typeface="Georgia" pitchFamily="18" charset="0"/>
              </a:rPr>
              <a:t>Автопортрет</a:t>
            </a:r>
            <a:endParaRPr lang="ru-RU" sz="4800" b="1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484" name="Рисунок 4" descr="ф.31.jpg"/>
          <p:cNvPicPr>
            <a:picLocks noChangeAspect="1"/>
          </p:cNvPicPr>
          <p:nvPr/>
        </p:nvPicPr>
        <p:blipFill>
          <a:blip r:embed="rId2"/>
          <a:srcRect b="3749"/>
          <a:stretch>
            <a:fillRect/>
          </a:stretch>
        </p:blipFill>
        <p:spPr bwMode="auto">
          <a:xfrm>
            <a:off x="285750" y="1098550"/>
            <a:ext cx="3989388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 descr="ф.32.jpg"/>
          <p:cNvPicPr>
            <a:picLocks noChangeAspect="1"/>
          </p:cNvPicPr>
          <p:nvPr/>
        </p:nvPicPr>
        <p:blipFill>
          <a:blip r:embed="rId2"/>
          <a:srcRect b="2083"/>
          <a:stretch>
            <a:fillRect/>
          </a:stretch>
        </p:blipFill>
        <p:spPr bwMode="auto">
          <a:xfrm>
            <a:off x="214313" y="0"/>
            <a:ext cx="46577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Заголовок 5"/>
          <p:cNvSpPr>
            <a:spLocks noGrp="1"/>
          </p:cNvSpPr>
          <p:nvPr>
            <p:ph type="ctrTitle" idx="4294967295"/>
          </p:nvPr>
        </p:nvSpPr>
        <p:spPr>
          <a:xfrm>
            <a:off x="4929188" y="3357563"/>
            <a:ext cx="4000500" cy="2786062"/>
          </a:xfrm>
        </p:spPr>
        <p:txBody>
          <a:bodyPr/>
          <a:lstStyle/>
          <a:p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Мона Ліза</a:t>
            </a:r>
            <a:br>
              <a:rPr lang="uk-UA" b="1">
                <a:solidFill>
                  <a:srgbClr val="002060"/>
                </a:solidFill>
                <a:latin typeface="Georgia" pitchFamily="18" charset="0"/>
              </a:rPr>
            </a:br>
            <a:r>
              <a:rPr lang="uk-UA" b="1">
                <a:solidFill>
                  <a:srgbClr val="002060"/>
                </a:solidFill>
                <a:latin typeface="Georgia" pitchFamily="18" charset="0"/>
              </a:rPr>
              <a:t>(Джоконда)</a:t>
            </a:r>
            <a:endParaRPr lang="ru-RU" b="1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21508" name="Подзаголовок 6"/>
          <p:cNvSpPr>
            <a:spLocks noGrp="1"/>
          </p:cNvSpPr>
          <p:nvPr>
            <p:ph type="subTitle" idx="4294967295"/>
          </p:nvPr>
        </p:nvSpPr>
        <p:spPr>
          <a:xfrm>
            <a:off x="4786313" y="1571625"/>
            <a:ext cx="4214812" cy="1785938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uk-UA" b="1">
                <a:solidFill>
                  <a:srgbClr val="C00000"/>
                </a:solidFill>
                <a:latin typeface="Georgia" pitchFamily="18" charset="0"/>
              </a:rPr>
              <a:t>    </a:t>
            </a:r>
            <a:r>
              <a:rPr lang="uk-UA" sz="4700" b="1">
                <a:solidFill>
                  <a:srgbClr val="C00000"/>
                </a:solidFill>
                <a:latin typeface="Georgia" pitchFamily="18" charset="0"/>
              </a:rPr>
              <a:t>Леонардо </a:t>
            </a:r>
          </a:p>
          <a:p>
            <a:pPr marL="0" indent="0" algn="ctr">
              <a:buFont typeface="Wingdings" pitchFamily="2" charset="2"/>
              <a:buNone/>
            </a:pPr>
            <a:r>
              <a:rPr lang="uk-UA" sz="4700" b="1">
                <a:solidFill>
                  <a:srgbClr val="C00000"/>
                </a:solidFill>
                <a:latin typeface="Georgia" pitchFamily="18" charset="0"/>
              </a:rPr>
              <a:t>      да  Вінчі</a:t>
            </a:r>
            <a:endParaRPr lang="ru-RU" sz="4700" b="1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583</TotalTime>
  <Words>493</Words>
  <Application>Microsoft Office PowerPoint</Application>
  <PresentationFormat>Экран (4:3)</PresentationFormat>
  <Paragraphs>131</Paragraphs>
  <Slides>60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Calibri</vt:lpstr>
      <vt:lpstr>Arial</vt:lpstr>
      <vt:lpstr>Tahoma</vt:lpstr>
      <vt:lpstr>Wingdings</vt:lpstr>
      <vt:lpstr>Georgia</vt:lpstr>
      <vt:lpstr>Текстура</vt:lpstr>
      <vt:lpstr>Епоха Відродження (Ренесанс)</vt:lpstr>
      <vt:lpstr>   Вперше цей термін використав у 1550 р. італійський художник, архітектор, історик мистецтва  Джорджо  Вазарі  у книзі “Життєписання”.</vt:lpstr>
      <vt:lpstr>Ренесанс  стверджує:</vt:lpstr>
      <vt:lpstr>      Гуманізм – людяність.    Передових людей доби Відродження називають гуманістами, а вироблений ними світогляд – гуманізмом.</vt:lpstr>
      <vt:lpstr>      Центром Відродження були міста-держави: Флоренція,          Мілан, Сієна, Падуя, Піза, Болонья.      Значну роль у Відродженні відіграло місто-держава    Флоренція. Місто банкірів, заможних людей, шовкової      промисловості. Це провідний економічний, політичний,        культурно-мистецький центр Італії. </vt:lpstr>
      <vt:lpstr>Титани Відродження:</vt:lpstr>
      <vt:lpstr>Найважливіший жанр живопису Відродження – портрет.</vt:lpstr>
      <vt:lpstr>Леонардо да Вінчі</vt:lpstr>
      <vt:lpstr>Мона Ліза (Джоконда)</vt:lpstr>
      <vt:lpstr>Леонардо  да Вінчі </vt:lpstr>
      <vt:lpstr>Леонардо да Вінчі</vt:lpstr>
      <vt:lpstr>Портрет Беатріче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Мікеланджело Буонарроті</vt:lpstr>
      <vt:lpstr>Рафаель Санті</vt:lpstr>
      <vt:lpstr>Рафаель Санті</vt:lpstr>
      <vt:lpstr>  Рафаель Санті</vt:lpstr>
      <vt:lpstr>Рафаель Санті</vt:lpstr>
      <vt:lpstr>      Рафаель       Санті</vt:lpstr>
      <vt:lpstr>Рафаель Санті</vt:lpstr>
      <vt:lpstr>Тіціан Вечелліо</vt:lpstr>
      <vt:lpstr>Тіціан </vt:lpstr>
      <vt:lpstr>Тіціан. “Покладання у гроб”</vt:lpstr>
      <vt:lpstr> Тіціан</vt:lpstr>
      <vt:lpstr>Тіціан</vt:lpstr>
      <vt:lpstr>Альбрехт Дюрер</vt:lpstr>
      <vt:lpstr>Альбрехт Дюрер</vt:lpstr>
      <vt:lpstr>Альбрехт Дюрер</vt:lpstr>
      <vt:lpstr>Альбрехт Дюрер</vt:lpstr>
      <vt:lpstr>Альбрехт Дюрер</vt:lpstr>
      <vt:lpstr>Ель Греко</vt:lpstr>
      <vt:lpstr>Ель Греко</vt:lpstr>
      <vt:lpstr>Ель Греко</vt:lpstr>
      <vt:lpstr>Ель Греко. “Христос лікує сліпого”</vt:lpstr>
      <vt:lpstr>Ель Греко. “Молитва про чашу”</vt:lpstr>
      <vt:lpstr>Архітектура епохи Відродження</vt:lpstr>
      <vt:lpstr>Собор св.Марії дель Фьоре (Флоренція)</vt:lpstr>
      <vt:lpstr>Палаццо Пітті (Флоренція)</vt:lpstr>
      <vt:lpstr>Церква і монастир Сан-Джорджіо-Мажоре (Венеція)</vt:lpstr>
      <vt:lpstr>Собор  св. Петра  (Рим)</vt:lpstr>
      <vt:lpstr>Вілла Ротонда (Віченца)</vt:lpstr>
      <vt:lpstr>Палаццо Вендрамін Калерджі (Венеція)</vt:lpstr>
      <vt:lpstr>Церква Санта-Марія дель Мараколі (Венеція)</vt:lpstr>
      <vt:lpstr>Капелла Медічі (Флоренція)</vt:lpstr>
      <vt:lpstr>Церква  Сант-Андреа (Флоренція)</vt:lpstr>
      <vt:lpstr>Ескоріал (Іспанія)</vt:lpstr>
      <vt:lpstr>Жоскен Депре (композитор епохи Відродження)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  <vt:lpstr>Сучасний інтер’єр у стилі Ренесанс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Епоха Відродження (Ренесанс)</dc:title>
  <dc:creator>Грицина О.М.</dc:creator>
  <cp:lastModifiedBy>Admin</cp:lastModifiedBy>
  <cp:revision>65</cp:revision>
  <dcterms:created xsi:type="dcterms:W3CDTF">2011-03-31T15:35:33Z</dcterms:created>
  <dcterms:modified xsi:type="dcterms:W3CDTF">2015-03-02T14:30:50Z</dcterms:modified>
</cp:coreProperties>
</file>