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60B9397-EF5F-426B-B1B8-B5A44C539017}" type="datetimeFigureOut">
              <a:rPr lang="uk-UA" smtClean="0"/>
              <a:t>11.11.2014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0B9397-EF5F-426B-B1B8-B5A44C539017}" type="datetimeFigureOut">
              <a:rPr lang="uk-UA" smtClean="0"/>
              <a:t>11.11.2014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0B9397-EF5F-426B-B1B8-B5A44C539017}" type="datetimeFigureOut">
              <a:rPr lang="uk-UA" smtClean="0"/>
              <a:t>11.11.2014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0B9397-EF5F-426B-B1B8-B5A44C539017}" type="datetimeFigureOut">
              <a:rPr lang="uk-UA" smtClean="0"/>
              <a:t>11.11.2014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960B9397-EF5F-426B-B1B8-B5A44C539017}" type="datetimeFigureOut">
              <a:rPr lang="uk-UA" smtClean="0"/>
              <a:t>11.11.2014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0B9397-EF5F-426B-B1B8-B5A44C539017}" type="datetimeFigureOut">
              <a:rPr lang="uk-UA" smtClean="0"/>
              <a:t>11.11.2014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10731ED-04C0-4117-864E-6FE41E55ADDB}"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0B9397-EF5F-426B-B1B8-B5A44C539017}" type="datetimeFigureOut">
              <a:rPr lang="uk-UA" smtClean="0"/>
              <a:t>11.11.2014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60B9397-EF5F-426B-B1B8-B5A44C539017}" type="datetimeFigureOut">
              <a:rPr lang="uk-UA" smtClean="0"/>
              <a:t>11.11.2014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B9397-EF5F-426B-B1B8-B5A44C539017}" type="datetimeFigureOut">
              <a:rPr lang="uk-UA" smtClean="0"/>
              <a:t>11.11.2014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960B9397-EF5F-426B-B1B8-B5A44C539017}" type="datetimeFigureOut">
              <a:rPr lang="uk-UA" smtClean="0"/>
              <a:t>11.11.2014</a:t>
            </a:fld>
            <a:endParaRPr lang="uk-U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10731ED-04C0-4117-864E-6FE41E55ADD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0B9397-EF5F-426B-B1B8-B5A44C539017}" type="datetimeFigureOut">
              <a:rPr lang="uk-UA" smtClean="0"/>
              <a:t>11.11.2014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10731ED-04C0-4117-864E-6FE41E55ADDB}"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60B9397-EF5F-426B-B1B8-B5A44C539017}" type="datetimeFigureOut">
              <a:rPr lang="uk-UA" smtClean="0"/>
              <a:t>11.11.2014</a:t>
            </a:fld>
            <a:endParaRPr lang="uk-U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uk-U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10731ED-04C0-4117-864E-6FE41E55ADDB}"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241823" y="1245781"/>
            <a:ext cx="5648623" cy="1204306"/>
          </a:xfrm>
        </p:spPr>
        <p:txBody>
          <a:bodyPr/>
          <a:lstStyle/>
          <a:p>
            <a:r>
              <a:rPr lang="ru-RU" sz="5400" i="1" dirty="0" smtClean="0"/>
              <a:t>Сальвадор дал</a:t>
            </a:r>
            <a:r>
              <a:rPr lang="uk-UA" sz="5400" i="1" dirty="0"/>
              <a:t>і</a:t>
            </a:r>
          </a:p>
        </p:txBody>
      </p:sp>
      <p:sp>
        <p:nvSpPr>
          <p:cNvPr id="3" name="Подзаголовок 2"/>
          <p:cNvSpPr>
            <a:spLocks noGrp="1"/>
          </p:cNvSpPr>
          <p:nvPr>
            <p:ph type="subTitle" idx="1"/>
          </p:nvPr>
        </p:nvSpPr>
        <p:spPr>
          <a:xfrm rot="19140000">
            <a:off x="1432333" y="2095569"/>
            <a:ext cx="6511131" cy="1866477"/>
          </a:xfrm>
        </p:spPr>
        <p:txBody>
          <a:bodyPr>
            <a:normAutofit/>
          </a:bodyPr>
          <a:lstStyle/>
          <a:p>
            <a:r>
              <a:rPr lang="ru-RU" dirty="0"/>
              <a:t> </a:t>
            </a:r>
            <a:r>
              <a:rPr lang="ru-RU" sz="2000" dirty="0" smtClean="0"/>
              <a:t>(11 </a:t>
            </a:r>
            <a:r>
              <a:rPr lang="ru-RU" sz="2000" dirty="0" err="1"/>
              <a:t>травня</a:t>
            </a:r>
            <a:r>
              <a:rPr lang="ru-RU" sz="2000" dirty="0"/>
              <a:t> 1904 — † 23 </a:t>
            </a:r>
            <a:r>
              <a:rPr lang="ru-RU" sz="2000" dirty="0" err="1"/>
              <a:t>січня</a:t>
            </a:r>
            <a:r>
              <a:rPr lang="ru-RU" sz="2000" dirty="0"/>
              <a:t> 1989) — </a:t>
            </a:r>
            <a:r>
              <a:rPr lang="ru-RU" sz="2000" dirty="0" err="1"/>
              <a:t>іспанський</a:t>
            </a:r>
            <a:r>
              <a:rPr lang="ru-RU" sz="2000" dirty="0"/>
              <a:t> художник, один з </a:t>
            </a:r>
            <a:r>
              <a:rPr lang="ru-RU" sz="2000" dirty="0" err="1"/>
              <a:t>найвидатніших</a:t>
            </a:r>
            <a:r>
              <a:rPr lang="ru-RU" sz="2000" dirty="0"/>
              <a:t> </a:t>
            </a:r>
            <a:r>
              <a:rPr lang="ru-RU" sz="2000" dirty="0" err="1"/>
              <a:t>сюрреалістів</a:t>
            </a:r>
            <a:r>
              <a:rPr lang="ru-RU" sz="2000" dirty="0"/>
              <a:t> ХХ </a:t>
            </a:r>
            <a:r>
              <a:rPr lang="ru-RU" sz="2000" dirty="0" err="1"/>
              <a:t>століття</a:t>
            </a:r>
            <a:r>
              <a:rPr lang="ru-RU" sz="2000" dirty="0"/>
              <a:t>.</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927" y="2433136"/>
            <a:ext cx="3440063" cy="441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5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026"/>
                                        </p:tgtEl>
                                      </p:cBhvr>
                                    </p:animEffect>
                                    <p:anim calcmode="lin" valueType="num">
                                      <p:cBhvr>
                                        <p:cTn id="7" dur="1822" tmFilter="0,0; 0.14,0.31; 0.43,0.73; 0.71,0.91; 1.0,1.0">
                                          <p:stCondLst>
                                            <p:cond delay="0"/>
                                          </p:stCondLst>
                                        </p:cTn>
                                        <p:tgtEl>
                                          <p:spTgt spid="102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02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02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026"/>
                                        </p:tgtEl>
                                        <p:attrNameLst>
                                          <p:attrName>ppt_y</p:attrName>
                                        </p:attrNameLst>
                                      </p:cBhvr>
                                      <p:tavLst>
                                        <p:tav tm="0">
                                          <p:val>
                                            <p:strVal val="ppt_y"/>
                                          </p:val>
                                        </p:tav>
                                        <p:tav tm="100000">
                                          <p:val>
                                            <p:strVal val="ppt_y+ppt_h"/>
                                          </p:val>
                                        </p:tav>
                                      </p:tavLst>
                                    </p:anim>
                                    <p:animScale>
                                      <p:cBhvr>
                                        <p:cTn id="14" dur="26">
                                          <p:stCondLst>
                                            <p:cond delay="620"/>
                                          </p:stCondLst>
                                        </p:cTn>
                                        <p:tgtEl>
                                          <p:spTgt spid="1026"/>
                                        </p:tgtEl>
                                      </p:cBhvr>
                                      <p:to x="100000" y="60000"/>
                                    </p:animScale>
                                    <p:animScale>
                                      <p:cBhvr>
                                        <p:cTn id="15" dur="166" decel="50000">
                                          <p:stCondLst>
                                            <p:cond delay="646"/>
                                          </p:stCondLst>
                                        </p:cTn>
                                        <p:tgtEl>
                                          <p:spTgt spid="1026"/>
                                        </p:tgtEl>
                                      </p:cBhvr>
                                      <p:to x="100000" y="100000"/>
                                    </p:animScale>
                                    <p:animScale>
                                      <p:cBhvr>
                                        <p:cTn id="16" dur="26">
                                          <p:stCondLst>
                                            <p:cond delay="1312"/>
                                          </p:stCondLst>
                                        </p:cTn>
                                        <p:tgtEl>
                                          <p:spTgt spid="1026"/>
                                        </p:tgtEl>
                                      </p:cBhvr>
                                      <p:to x="100000" y="80000"/>
                                    </p:animScale>
                                    <p:animScale>
                                      <p:cBhvr>
                                        <p:cTn id="17" dur="166" decel="50000">
                                          <p:stCondLst>
                                            <p:cond delay="1338"/>
                                          </p:stCondLst>
                                        </p:cTn>
                                        <p:tgtEl>
                                          <p:spTgt spid="1026"/>
                                        </p:tgtEl>
                                      </p:cBhvr>
                                      <p:to x="100000" y="100000"/>
                                    </p:animScale>
                                    <p:animScale>
                                      <p:cBhvr>
                                        <p:cTn id="18" dur="26">
                                          <p:stCondLst>
                                            <p:cond delay="1642"/>
                                          </p:stCondLst>
                                        </p:cTn>
                                        <p:tgtEl>
                                          <p:spTgt spid="1026"/>
                                        </p:tgtEl>
                                      </p:cBhvr>
                                      <p:to x="100000" y="90000"/>
                                    </p:animScale>
                                    <p:animScale>
                                      <p:cBhvr>
                                        <p:cTn id="19" dur="166" decel="50000">
                                          <p:stCondLst>
                                            <p:cond delay="1668"/>
                                          </p:stCondLst>
                                        </p:cTn>
                                        <p:tgtEl>
                                          <p:spTgt spid="1026"/>
                                        </p:tgtEl>
                                      </p:cBhvr>
                                      <p:to x="100000" y="100000"/>
                                    </p:animScale>
                                    <p:animScale>
                                      <p:cBhvr>
                                        <p:cTn id="20" dur="26">
                                          <p:stCondLst>
                                            <p:cond delay="1808"/>
                                          </p:stCondLst>
                                        </p:cTn>
                                        <p:tgtEl>
                                          <p:spTgt spid="1026"/>
                                        </p:tgtEl>
                                      </p:cBhvr>
                                      <p:to x="100000" y="95000"/>
                                    </p:animScale>
                                    <p:animScale>
                                      <p:cBhvr>
                                        <p:cTn id="21" dur="166" decel="50000">
                                          <p:stCondLst>
                                            <p:cond delay="1834"/>
                                          </p:stCondLst>
                                        </p:cTn>
                                        <p:tgtEl>
                                          <p:spTgt spid="1026"/>
                                        </p:tgtEl>
                                      </p:cBhvr>
                                      <p:to x="100000" y="100000"/>
                                    </p:animScale>
                                    <p:set>
                                      <p:cBhvr>
                                        <p:cTn id="2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3528392" cy="548640"/>
          </a:xfrm>
        </p:spPr>
        <p:txBody>
          <a:bodyPr/>
          <a:lstStyle/>
          <a:p>
            <a:r>
              <a:rPr lang="uk-UA" i="1" dirty="0" smtClean="0">
                <a:solidFill>
                  <a:schemeClr val="accent4">
                    <a:lumMod val="75000"/>
                  </a:schemeClr>
                </a:solidFill>
              </a:rPr>
              <a:t>Інші картини далі</a:t>
            </a:r>
            <a:endParaRPr lang="uk-UA" i="1" dirty="0">
              <a:solidFill>
                <a:schemeClr val="accent4">
                  <a:lumMod val="75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7" y="692696"/>
            <a:ext cx="4560703" cy="346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0" y="664243"/>
            <a:ext cx="3518223" cy="259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41547"/>
            <a:ext cx="4396827" cy="338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374938"/>
            <a:ext cx="2959769" cy="242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7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par>
                                <p:cTn id="11" presetID="31"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p:cTn id="13" dur="1000" fill="hold"/>
                                        <p:tgtEl>
                                          <p:spTgt spid="10247"/>
                                        </p:tgtEl>
                                        <p:attrNameLst>
                                          <p:attrName>ppt_w</p:attrName>
                                        </p:attrNameLst>
                                      </p:cBhvr>
                                      <p:tavLst>
                                        <p:tav tm="0">
                                          <p:val>
                                            <p:fltVal val="0"/>
                                          </p:val>
                                        </p:tav>
                                        <p:tav tm="100000">
                                          <p:val>
                                            <p:strVal val="#ppt_w"/>
                                          </p:val>
                                        </p:tav>
                                      </p:tavLst>
                                    </p:anim>
                                    <p:anim calcmode="lin" valueType="num">
                                      <p:cBhvr>
                                        <p:cTn id="14" dur="1000" fill="hold"/>
                                        <p:tgtEl>
                                          <p:spTgt spid="10247"/>
                                        </p:tgtEl>
                                        <p:attrNameLst>
                                          <p:attrName>ppt_h</p:attrName>
                                        </p:attrNameLst>
                                      </p:cBhvr>
                                      <p:tavLst>
                                        <p:tav tm="0">
                                          <p:val>
                                            <p:fltVal val="0"/>
                                          </p:val>
                                        </p:tav>
                                        <p:tav tm="100000">
                                          <p:val>
                                            <p:strVal val="#ppt_h"/>
                                          </p:val>
                                        </p:tav>
                                      </p:tavLst>
                                    </p:anim>
                                    <p:anim calcmode="lin" valueType="num">
                                      <p:cBhvr>
                                        <p:cTn id="15" dur="1000" fill="hold"/>
                                        <p:tgtEl>
                                          <p:spTgt spid="10247"/>
                                        </p:tgtEl>
                                        <p:attrNameLst>
                                          <p:attrName>style.rotation</p:attrName>
                                        </p:attrNameLst>
                                      </p:cBhvr>
                                      <p:tavLst>
                                        <p:tav tm="0">
                                          <p:val>
                                            <p:fltVal val="90"/>
                                          </p:val>
                                        </p:tav>
                                        <p:tav tm="100000">
                                          <p:val>
                                            <p:fltVal val="0"/>
                                          </p:val>
                                        </p:tav>
                                      </p:tavLst>
                                    </p:anim>
                                    <p:animEffect transition="in" filter="fade">
                                      <p:cBhvr>
                                        <p:cTn id="16" dur="1000"/>
                                        <p:tgtEl>
                                          <p:spTgt spid="10247"/>
                                        </p:tgtEl>
                                      </p:cBhvr>
                                    </p:animEffect>
                                  </p:childTnLst>
                                </p:cTn>
                              </p:par>
                              <p:par>
                                <p:cTn id="17" presetID="31" presetClass="entr" presetSubtype="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1000" fill="hold"/>
                                        <p:tgtEl>
                                          <p:spTgt spid="10243"/>
                                        </p:tgtEl>
                                        <p:attrNameLst>
                                          <p:attrName>ppt_w</p:attrName>
                                        </p:attrNameLst>
                                      </p:cBhvr>
                                      <p:tavLst>
                                        <p:tav tm="0">
                                          <p:val>
                                            <p:fltVal val="0"/>
                                          </p:val>
                                        </p:tav>
                                        <p:tav tm="100000">
                                          <p:val>
                                            <p:strVal val="#ppt_w"/>
                                          </p:val>
                                        </p:tav>
                                      </p:tavLst>
                                    </p:anim>
                                    <p:anim calcmode="lin" valueType="num">
                                      <p:cBhvr>
                                        <p:cTn id="20" dur="1000" fill="hold"/>
                                        <p:tgtEl>
                                          <p:spTgt spid="10243"/>
                                        </p:tgtEl>
                                        <p:attrNameLst>
                                          <p:attrName>ppt_h</p:attrName>
                                        </p:attrNameLst>
                                      </p:cBhvr>
                                      <p:tavLst>
                                        <p:tav tm="0">
                                          <p:val>
                                            <p:fltVal val="0"/>
                                          </p:val>
                                        </p:tav>
                                        <p:tav tm="100000">
                                          <p:val>
                                            <p:strVal val="#ppt_h"/>
                                          </p:val>
                                        </p:tav>
                                      </p:tavLst>
                                    </p:anim>
                                    <p:anim calcmode="lin" valueType="num">
                                      <p:cBhvr>
                                        <p:cTn id="21" dur="1000" fill="hold"/>
                                        <p:tgtEl>
                                          <p:spTgt spid="10243"/>
                                        </p:tgtEl>
                                        <p:attrNameLst>
                                          <p:attrName>style.rotation</p:attrName>
                                        </p:attrNameLst>
                                      </p:cBhvr>
                                      <p:tavLst>
                                        <p:tav tm="0">
                                          <p:val>
                                            <p:fltVal val="90"/>
                                          </p:val>
                                        </p:tav>
                                        <p:tav tm="100000">
                                          <p:val>
                                            <p:fltVal val="0"/>
                                          </p:val>
                                        </p:tav>
                                      </p:tavLst>
                                    </p:anim>
                                    <p:animEffect transition="in" filter="fade">
                                      <p:cBhvr>
                                        <p:cTn id="22" dur="1000"/>
                                        <p:tgtEl>
                                          <p:spTgt spid="10243"/>
                                        </p:tgtEl>
                                      </p:cBhvr>
                                    </p:animEffect>
                                  </p:childTnLst>
                                </p:cTn>
                              </p:par>
                              <p:par>
                                <p:cTn id="23" presetID="31" presetClass="entr" presetSubtype="0" fill="hold" nodeType="withEffect">
                                  <p:stCondLst>
                                    <p:cond delay="0"/>
                                  </p:stCondLst>
                                  <p:childTnLst>
                                    <p:set>
                                      <p:cBhvr>
                                        <p:cTn id="24" dur="1" fill="hold">
                                          <p:stCondLst>
                                            <p:cond delay="0"/>
                                          </p:stCondLst>
                                        </p:cTn>
                                        <p:tgtEl>
                                          <p:spTgt spid="10246"/>
                                        </p:tgtEl>
                                        <p:attrNameLst>
                                          <p:attrName>style.visibility</p:attrName>
                                        </p:attrNameLst>
                                      </p:cBhvr>
                                      <p:to>
                                        <p:strVal val="visible"/>
                                      </p:to>
                                    </p:set>
                                    <p:anim calcmode="lin" valueType="num">
                                      <p:cBhvr>
                                        <p:cTn id="25" dur="1000" fill="hold"/>
                                        <p:tgtEl>
                                          <p:spTgt spid="10246"/>
                                        </p:tgtEl>
                                        <p:attrNameLst>
                                          <p:attrName>ppt_w</p:attrName>
                                        </p:attrNameLst>
                                      </p:cBhvr>
                                      <p:tavLst>
                                        <p:tav tm="0">
                                          <p:val>
                                            <p:fltVal val="0"/>
                                          </p:val>
                                        </p:tav>
                                        <p:tav tm="100000">
                                          <p:val>
                                            <p:strVal val="#ppt_w"/>
                                          </p:val>
                                        </p:tav>
                                      </p:tavLst>
                                    </p:anim>
                                    <p:anim calcmode="lin" valueType="num">
                                      <p:cBhvr>
                                        <p:cTn id="26" dur="1000" fill="hold"/>
                                        <p:tgtEl>
                                          <p:spTgt spid="10246"/>
                                        </p:tgtEl>
                                        <p:attrNameLst>
                                          <p:attrName>ppt_h</p:attrName>
                                        </p:attrNameLst>
                                      </p:cBhvr>
                                      <p:tavLst>
                                        <p:tav tm="0">
                                          <p:val>
                                            <p:fltVal val="0"/>
                                          </p:val>
                                        </p:tav>
                                        <p:tav tm="100000">
                                          <p:val>
                                            <p:strVal val="#ppt_h"/>
                                          </p:val>
                                        </p:tav>
                                      </p:tavLst>
                                    </p:anim>
                                    <p:anim calcmode="lin" valueType="num">
                                      <p:cBhvr>
                                        <p:cTn id="27" dur="1000" fill="hold"/>
                                        <p:tgtEl>
                                          <p:spTgt spid="10246"/>
                                        </p:tgtEl>
                                        <p:attrNameLst>
                                          <p:attrName>style.rotation</p:attrName>
                                        </p:attrNameLst>
                                      </p:cBhvr>
                                      <p:tavLst>
                                        <p:tav tm="0">
                                          <p:val>
                                            <p:fltVal val="90"/>
                                          </p:val>
                                        </p:tav>
                                        <p:tav tm="100000">
                                          <p:val>
                                            <p:fltVal val="0"/>
                                          </p:val>
                                        </p:tav>
                                      </p:tavLst>
                                    </p:anim>
                                    <p:animEffect transition="in" filter="fade">
                                      <p:cBhvr>
                                        <p:cTn id="28"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7500" y="188640"/>
            <a:ext cx="3389000" cy="548640"/>
          </a:xfrm>
        </p:spPr>
        <p:txBody>
          <a:bodyPr/>
          <a:lstStyle/>
          <a:p>
            <a:r>
              <a:rPr lang="uk-UA" i="1" dirty="0" smtClean="0">
                <a:solidFill>
                  <a:schemeClr val="accent4">
                    <a:lumMod val="75000"/>
                  </a:schemeClr>
                </a:solidFill>
              </a:rPr>
              <a:t>Дякую за увагу!</a:t>
            </a:r>
            <a:endParaRPr lang="uk-UA" i="1" dirty="0">
              <a:solidFill>
                <a:schemeClr val="accent4">
                  <a:lumMod val="75000"/>
                </a:schemeClr>
              </a:solidFill>
            </a:endParaRPr>
          </a:p>
        </p:txBody>
      </p:sp>
      <p:sp>
        <p:nvSpPr>
          <p:cNvPr id="3" name="Объект 2"/>
          <p:cNvSpPr>
            <a:spLocks noGrp="1"/>
          </p:cNvSpPr>
          <p:nvPr>
            <p:ph idx="1"/>
          </p:nvPr>
        </p:nvSpPr>
        <p:spPr/>
        <p:txBody>
          <a:bodyPr/>
          <a:lstStyle/>
          <a:p>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69207"/>
            <a:ext cx="4464496" cy="575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50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188640"/>
            <a:ext cx="3024336" cy="548640"/>
          </a:xfrm>
        </p:spPr>
        <p:txBody>
          <a:bodyPr/>
          <a:lstStyle/>
          <a:p>
            <a:r>
              <a:rPr lang="uk-UA" sz="3200" i="1" dirty="0" smtClean="0">
                <a:solidFill>
                  <a:schemeClr val="accent4">
                    <a:lumMod val="75000"/>
                  </a:schemeClr>
                </a:solidFill>
              </a:rPr>
              <a:t>Дитинство</a:t>
            </a:r>
            <a:endParaRPr lang="uk-UA" sz="3200" i="1" dirty="0">
              <a:solidFill>
                <a:schemeClr val="accent4">
                  <a:lumMod val="75000"/>
                </a:schemeClr>
              </a:solidFill>
            </a:endParaRPr>
          </a:p>
        </p:txBody>
      </p:sp>
      <p:sp>
        <p:nvSpPr>
          <p:cNvPr id="3" name="Объект 2"/>
          <p:cNvSpPr>
            <a:spLocks noGrp="1"/>
          </p:cNvSpPr>
          <p:nvPr>
            <p:ph idx="1"/>
          </p:nvPr>
        </p:nvSpPr>
        <p:spPr>
          <a:xfrm>
            <a:off x="0" y="869077"/>
            <a:ext cx="9144000" cy="3645024"/>
          </a:xfrm>
        </p:spPr>
        <p:txBody>
          <a:bodyPr>
            <a:normAutofit/>
          </a:bodyPr>
          <a:lstStyle/>
          <a:p>
            <a:r>
              <a:rPr lang="uk-UA" b="0" dirty="0"/>
              <a:t>Сальвадор Далі народився 11 травня 1904 року .</a:t>
            </a:r>
            <a:r>
              <a:rPr lang="uk-UA" b="0" dirty="0" smtClean="0"/>
              <a:t> </a:t>
            </a:r>
            <a:r>
              <a:rPr lang="uk-UA" b="0" dirty="0"/>
              <a:t>Дитинство Далі пройшло в Каталонії, на північному сході Іспанії. Ще у ранньому дитинстві, судячи з поведінки і пристрастей маленького </a:t>
            </a:r>
            <a:r>
              <a:rPr lang="uk-UA" b="0" dirty="0" err="1"/>
              <a:t>Сальвадора</a:t>
            </a:r>
            <a:r>
              <a:rPr lang="uk-UA" b="0" dirty="0"/>
              <a:t>, можна було відзначити його нестримну енергію та ексцентричність .</a:t>
            </a:r>
            <a:r>
              <a:rPr lang="uk-UA" b="0" dirty="0" smtClean="0"/>
              <a:t> </a:t>
            </a:r>
            <a:r>
              <a:rPr lang="uk-UA" b="0" dirty="0"/>
              <a:t>Часті вередування й істерики гнівили батька Далі, але мати, навпаки, всіляко намагалася догодити улюбленому синові. Вона прощала йому навіть найогидніші витівки. Як наслідок, батько став для сина втіленням зла, а мати — символом добра.</a:t>
            </a:r>
          </a:p>
          <a:p>
            <a:r>
              <a:rPr lang="uk-UA" b="0" dirty="0" smtClean="0"/>
              <a:t>Талант </a:t>
            </a:r>
            <a:r>
              <a:rPr lang="uk-UA" b="0" dirty="0" err="1"/>
              <a:t>Сальвадора</a:t>
            </a:r>
            <a:r>
              <a:rPr lang="uk-UA" b="0" dirty="0"/>
              <a:t> до живопису проявився у досить юному віці. </a:t>
            </a:r>
            <a:r>
              <a:rPr lang="uk-UA" b="0" dirty="0" smtClean="0"/>
              <a:t>Першу </a:t>
            </a:r>
            <a:r>
              <a:rPr lang="uk-UA" b="0" dirty="0"/>
              <a:t>свою картину </a:t>
            </a:r>
            <a:r>
              <a:rPr lang="uk-UA" b="0" dirty="0" smtClean="0"/>
              <a:t>Далі </a:t>
            </a:r>
            <a:r>
              <a:rPr lang="uk-UA" b="0" dirty="0"/>
              <a:t>намалював, коли йому було 6 років. Це був невеликий імпресіоністський пейзаж, написаний на дерев'яній дошці олійними фарбами</a:t>
            </a:r>
            <a:r>
              <a:rPr lang="uk-UA" b="0" dirty="0" smtClean="0"/>
              <a:t>. </a:t>
            </a:r>
            <a:r>
              <a:rPr lang="uk-UA" b="0" dirty="0"/>
              <a:t>Далі цілими днями просиджував у маленькій, спеціально виділеній йому кімнаті, малюючи картини. У містечку </a:t>
            </a:r>
            <a:r>
              <a:rPr lang="uk-UA" b="0" dirty="0" err="1"/>
              <a:t>Фігерасі</a:t>
            </a:r>
            <a:r>
              <a:rPr lang="uk-UA" b="0" dirty="0"/>
              <a:t> Далі брав уроки малюнка у професора </a:t>
            </a:r>
            <a:r>
              <a:rPr lang="uk-UA" b="0" dirty="0" err="1"/>
              <a:t>Жоана</a:t>
            </a:r>
            <a:r>
              <a:rPr lang="uk-UA" b="0" dirty="0"/>
              <a:t> </a:t>
            </a:r>
            <a:r>
              <a:rPr lang="uk-UA" b="0" dirty="0" err="1"/>
              <a:t>Нуньєса</a:t>
            </a:r>
            <a:r>
              <a:rPr lang="uk-UA" b="0" dirty="0"/>
              <a:t>. Серед улюблених картин молодого Далі була композиція французького художника </a:t>
            </a:r>
            <a:r>
              <a:rPr lang="uk-UA" b="0" dirty="0" err="1"/>
              <a:t>Мілле</a:t>
            </a:r>
            <a:r>
              <a:rPr lang="uk-UA" b="0" dirty="0"/>
              <a:t> «</a:t>
            </a:r>
            <a:r>
              <a:rPr lang="uk-UA" b="0" dirty="0" err="1"/>
              <a:t>Анжелюс</a:t>
            </a:r>
            <a:r>
              <a:rPr lang="uk-UA" b="0" dirty="0"/>
              <a:t>», вечірня молитва про померлих.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07" y="4077073"/>
            <a:ext cx="3390083"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5776" y="5301208"/>
            <a:ext cx="2664296" cy="646331"/>
          </a:xfrm>
          <a:prstGeom prst="rect">
            <a:avLst/>
          </a:prstGeom>
          <a:noFill/>
        </p:spPr>
        <p:txBody>
          <a:bodyPr wrap="square" rtlCol="0">
            <a:spAutoFit/>
          </a:bodyPr>
          <a:lstStyle/>
          <a:p>
            <a:pPr algn="ctr"/>
            <a:r>
              <a:rPr lang="uk-UA" dirty="0" smtClean="0"/>
              <a:t>Улюблена картина Далі </a:t>
            </a:r>
          </a:p>
          <a:p>
            <a:pPr algn="ctr"/>
            <a:r>
              <a:rPr lang="uk-UA" dirty="0" err="1" smtClean="0"/>
              <a:t>Мілле</a:t>
            </a:r>
            <a:r>
              <a:rPr lang="uk-UA" dirty="0" smtClean="0"/>
              <a:t> «</a:t>
            </a:r>
            <a:r>
              <a:rPr lang="uk-UA" dirty="0" err="1" smtClean="0"/>
              <a:t>Анжелюс</a:t>
            </a:r>
            <a:r>
              <a:rPr lang="uk-UA" dirty="0" smtClean="0"/>
              <a:t>»</a:t>
            </a:r>
            <a:endParaRPr lang="uk-UA" dirty="0"/>
          </a:p>
        </p:txBody>
      </p:sp>
    </p:spTree>
    <p:extLst>
      <p:ext uri="{BB962C8B-B14F-4D97-AF65-F5344CB8AC3E}">
        <p14:creationId xmlns:p14="http://schemas.microsoft.com/office/powerpoint/2010/main" val="31372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116632"/>
            <a:ext cx="1660808" cy="548640"/>
          </a:xfrm>
        </p:spPr>
        <p:txBody>
          <a:bodyPr/>
          <a:lstStyle/>
          <a:p>
            <a:r>
              <a:rPr lang="uk-UA" i="1" dirty="0" smtClean="0">
                <a:solidFill>
                  <a:schemeClr val="accent4">
                    <a:lumMod val="75000"/>
                  </a:schemeClr>
                </a:solidFill>
              </a:rPr>
              <a:t>Юність</a:t>
            </a:r>
            <a:endParaRPr lang="uk-UA" i="1" dirty="0">
              <a:solidFill>
                <a:schemeClr val="accent4">
                  <a:lumMod val="75000"/>
                </a:schemeClr>
              </a:solidFill>
            </a:endParaRPr>
          </a:p>
        </p:txBody>
      </p:sp>
      <p:sp>
        <p:nvSpPr>
          <p:cNvPr id="3" name="Объект 2"/>
          <p:cNvSpPr>
            <a:spLocks noGrp="1"/>
          </p:cNvSpPr>
          <p:nvPr>
            <p:ph idx="1"/>
          </p:nvPr>
        </p:nvSpPr>
        <p:spPr>
          <a:xfrm>
            <a:off x="-22239" y="980728"/>
            <a:ext cx="5899301" cy="5496724"/>
          </a:xfrm>
        </p:spPr>
        <p:txBody>
          <a:bodyPr>
            <a:normAutofit fontScale="92500" lnSpcReduction="20000"/>
          </a:bodyPr>
          <a:lstStyle/>
          <a:p>
            <a:r>
              <a:rPr lang="uk-UA" b="0" dirty="0" smtClean="0"/>
              <a:t>Вже </a:t>
            </a:r>
            <a:r>
              <a:rPr lang="uk-UA" b="0" dirty="0"/>
              <a:t>в 14 років годі було й сумніватися в здатності Далі до малювання. В</a:t>
            </a:r>
            <a:r>
              <a:rPr lang="uk-UA" b="0" dirty="0" smtClean="0"/>
              <a:t> 15 </a:t>
            </a:r>
            <a:r>
              <a:rPr lang="uk-UA" b="0" dirty="0"/>
              <a:t>його вигнали з чернечої школи за погану поведінку. Але він зміг успішно скласти всі іспити і вступити до </a:t>
            </a:r>
            <a:r>
              <a:rPr lang="uk-UA" b="0" dirty="0" smtClean="0"/>
              <a:t>інституту. </a:t>
            </a:r>
            <a:r>
              <a:rPr lang="uk-UA" b="0" dirty="0"/>
              <a:t>Інститут йому вдалося закінчити з чудовими </a:t>
            </a:r>
            <a:r>
              <a:rPr lang="uk-UA" b="0" dirty="0" smtClean="0"/>
              <a:t>оцінками. </a:t>
            </a:r>
            <a:r>
              <a:rPr lang="uk-UA" b="0" dirty="0"/>
              <a:t>Потім Далі вступив у Мадридську художню академію. У шістнадцять років він почав викладати свої думки на папері. З цього часу живопис і література стали рівноцінними частинами його творчого життя. У 1919 році в саморобному виданні «</a:t>
            </a:r>
            <a:r>
              <a:rPr lang="uk-UA" b="0" dirty="0" err="1"/>
              <a:t>Студіум</a:t>
            </a:r>
            <a:r>
              <a:rPr lang="uk-UA" b="0" dirty="0"/>
              <a:t>» він публікує нариси про </a:t>
            </a:r>
            <a:r>
              <a:rPr lang="uk-UA" b="0" dirty="0" err="1"/>
              <a:t>Веласкеса</a:t>
            </a:r>
            <a:r>
              <a:rPr lang="uk-UA" b="0" dirty="0"/>
              <a:t>, Гойю, Ель </a:t>
            </a:r>
            <a:r>
              <a:rPr lang="uk-UA" b="0" dirty="0" err="1"/>
              <a:t>Греко</a:t>
            </a:r>
            <a:r>
              <a:rPr lang="uk-UA" b="0" dirty="0"/>
              <a:t>, Мікеланджело і Леонардо </a:t>
            </a:r>
            <a:r>
              <a:rPr lang="uk-UA" b="0" dirty="0" err="1"/>
              <a:t>да</a:t>
            </a:r>
            <a:r>
              <a:rPr lang="uk-UA" b="0" dirty="0"/>
              <a:t> Вінчі. Бере участь у студентських виступах, за що на добу потрапляє у в'язницю.</a:t>
            </a:r>
          </a:p>
          <a:p>
            <a:r>
              <a:rPr lang="uk-UA" b="0" dirty="0" smtClean="0"/>
              <a:t>На </a:t>
            </a:r>
            <a:r>
              <a:rPr lang="uk-UA" b="0" dirty="0"/>
              <a:t>початку 20-х років Далі захоплювався роботами футуристів, але все-таки був сповнений рішучості створити власний стиль у живописі</a:t>
            </a:r>
            <a:r>
              <a:rPr lang="uk-UA" b="0" dirty="0" smtClean="0"/>
              <a:t>. </a:t>
            </a:r>
            <a:r>
              <a:rPr lang="uk-UA" b="0" dirty="0"/>
              <a:t>Екстравагантний вигляд художника дивував і шокував пересічних мадридців. Це приводило самого юнака </a:t>
            </a:r>
            <a:r>
              <a:rPr lang="uk-UA" b="0" dirty="0" smtClean="0"/>
              <a:t>в </a:t>
            </a:r>
            <a:r>
              <a:rPr lang="uk-UA" b="0" dirty="0"/>
              <a:t>захват. У 1921 році помирає мати Далі.</a:t>
            </a:r>
          </a:p>
          <a:p>
            <a:r>
              <a:rPr lang="uk-UA" b="0" dirty="0"/>
              <a:t> </a:t>
            </a:r>
            <a:r>
              <a:rPr lang="uk-UA" b="0" dirty="0" smtClean="0"/>
              <a:t>У </a:t>
            </a:r>
            <a:r>
              <a:rPr lang="uk-UA" b="0" dirty="0"/>
              <a:t>1923 році за порушення </a:t>
            </a:r>
            <a:r>
              <a:rPr lang="uk-UA" b="0" dirty="0" smtClean="0"/>
              <a:t>дисципліни </a:t>
            </a:r>
            <a:r>
              <a:rPr lang="uk-UA" b="0" dirty="0"/>
              <a:t>був на рік відсторонений від занять в академії. У цей період інтерес Далі був прикутий до </a:t>
            </a:r>
            <a:r>
              <a:rPr lang="uk-UA" b="0" dirty="0" smtClean="0"/>
              <a:t>творів </a:t>
            </a:r>
            <a:r>
              <a:rPr lang="uk-UA" b="0" dirty="0" err="1" smtClean="0"/>
              <a:t>Пікассо</a:t>
            </a:r>
            <a:r>
              <a:rPr lang="uk-UA" b="0" dirty="0"/>
              <a:t>. У картинах Далі того часу можна помітити вплив кубізму («Молода дівчина», 1923). У 1925 </a:t>
            </a:r>
            <a:r>
              <a:rPr lang="uk-UA" b="0" dirty="0" smtClean="0"/>
              <a:t>році </a:t>
            </a:r>
            <a:r>
              <a:rPr lang="uk-UA" b="0" dirty="0"/>
              <a:t>проходить перша персональна виставка його </a:t>
            </a:r>
            <a:r>
              <a:rPr lang="uk-UA" b="0" dirty="0" smtClean="0"/>
              <a:t>робіт. </a:t>
            </a:r>
            <a:r>
              <a:rPr lang="uk-UA" b="0" dirty="0"/>
              <a:t>Школа живопису, у якій він навчався, поступово розчаровувала його, і в 1926 році Далі покинув академію. У цьому ж році Сальвадор Далі виїхав до </a:t>
            </a:r>
            <a:r>
              <a:rPr lang="uk-UA" b="0" dirty="0" smtClean="0"/>
              <a:t>Парижа. </a:t>
            </a:r>
            <a:r>
              <a:rPr lang="uk-UA" b="0" dirty="0"/>
              <a:t>В</a:t>
            </a:r>
            <a:r>
              <a:rPr lang="uk-UA" b="0" dirty="0" smtClean="0"/>
              <a:t>ін </a:t>
            </a:r>
            <a:r>
              <a:rPr lang="uk-UA" b="0" dirty="0"/>
              <a:t>почав створювати свої перші сюрреалістичні роботи («Кров солодша від меду» 1928; «Світлі радощі» 1929). На початку 1929 року відбулася прем'єра фільму «Андалузький пес» за сценарієм </a:t>
            </a:r>
            <a:r>
              <a:rPr lang="uk-UA" b="0" dirty="0" err="1"/>
              <a:t>Сальвадора</a:t>
            </a:r>
            <a:r>
              <a:rPr lang="uk-UA" b="0" dirty="0"/>
              <a:t> Далі і Луїса </a:t>
            </a:r>
            <a:r>
              <a:rPr lang="uk-UA" b="0" dirty="0" err="1"/>
              <a:t>Бунюеля</a:t>
            </a:r>
            <a:r>
              <a:rPr lang="uk-UA" b="0" dirty="0"/>
              <a:t>. Сценарій створили лише за шість днів</a:t>
            </a:r>
            <a:r>
              <a:rPr lang="uk-UA" b="0" dirty="0" smtClean="0"/>
              <a:t>.</a:t>
            </a:r>
            <a:endParaRPr lang="uk-UA"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828" y="476672"/>
            <a:ext cx="3239023"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228" y="3645024"/>
            <a:ext cx="3239023" cy="25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63523" y="3114715"/>
            <a:ext cx="2952328" cy="369332"/>
          </a:xfrm>
          <a:prstGeom prst="rect">
            <a:avLst/>
          </a:prstGeom>
          <a:noFill/>
        </p:spPr>
        <p:txBody>
          <a:bodyPr wrap="square" rtlCol="0">
            <a:spAutoFit/>
          </a:bodyPr>
          <a:lstStyle/>
          <a:p>
            <a:r>
              <a:rPr lang="uk-UA" dirty="0" smtClean="0"/>
              <a:t>«Кров солодша від меду»</a:t>
            </a:r>
            <a:endParaRPr lang="uk-UA" dirty="0"/>
          </a:p>
        </p:txBody>
      </p:sp>
      <p:sp>
        <p:nvSpPr>
          <p:cNvPr id="5" name="TextBox 4"/>
          <p:cNvSpPr txBox="1"/>
          <p:nvPr/>
        </p:nvSpPr>
        <p:spPr>
          <a:xfrm>
            <a:off x="5999448" y="6211669"/>
            <a:ext cx="3080477" cy="646331"/>
          </a:xfrm>
          <a:prstGeom prst="rect">
            <a:avLst/>
          </a:prstGeom>
          <a:noFill/>
        </p:spPr>
        <p:txBody>
          <a:bodyPr wrap="square" rtlCol="0">
            <a:spAutoFit/>
          </a:bodyPr>
          <a:lstStyle/>
          <a:p>
            <a:pPr algn="ctr"/>
            <a:r>
              <a:rPr lang="uk-UA" dirty="0" smtClean="0"/>
              <a:t>Кадр із фільму</a:t>
            </a:r>
          </a:p>
          <a:p>
            <a:pPr algn="ctr"/>
            <a:r>
              <a:rPr lang="uk-UA" dirty="0" smtClean="0"/>
              <a:t> «</a:t>
            </a:r>
            <a:r>
              <a:rPr lang="uk-UA" dirty="0" err="1" smtClean="0"/>
              <a:t>Андаулазький</a:t>
            </a:r>
            <a:r>
              <a:rPr lang="uk-UA" dirty="0" smtClean="0"/>
              <a:t> пес»</a:t>
            </a:r>
            <a:endParaRPr lang="uk-UA" dirty="0"/>
          </a:p>
        </p:txBody>
      </p:sp>
    </p:spTree>
    <p:extLst>
      <p:ext uri="{BB962C8B-B14F-4D97-AF65-F5344CB8AC3E}">
        <p14:creationId xmlns:p14="http://schemas.microsoft.com/office/powerpoint/2010/main" val="1852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074"/>
                                        </p:tgtEl>
                                        <p:attrNameLst>
                                          <p:attrName>ppt_w</p:attrName>
                                        </p:attrNameLst>
                                      </p:cBhvr>
                                      <p:tavLst>
                                        <p:tav tm="0">
                                          <p:val>
                                            <p:strVal val="ppt_w"/>
                                          </p:val>
                                        </p:tav>
                                        <p:tav tm="100000">
                                          <p:val>
                                            <p:fltVal val="0"/>
                                          </p:val>
                                        </p:tav>
                                      </p:tavLst>
                                    </p:anim>
                                    <p:anim calcmode="lin" valueType="num">
                                      <p:cBhvr>
                                        <p:cTn id="7" dur="500"/>
                                        <p:tgtEl>
                                          <p:spTgt spid="3074"/>
                                        </p:tgtEl>
                                        <p:attrNameLst>
                                          <p:attrName>ppt_h</p:attrName>
                                        </p:attrNameLst>
                                      </p:cBhvr>
                                      <p:tavLst>
                                        <p:tav tm="0">
                                          <p:val>
                                            <p:strVal val="ppt_h"/>
                                          </p:val>
                                        </p:tav>
                                        <p:tav tm="100000">
                                          <p:val>
                                            <p:fltVal val="0"/>
                                          </p:val>
                                        </p:tav>
                                      </p:tavLst>
                                    </p:anim>
                                    <p:animEffect transition="out" filter="fade">
                                      <p:cBhvr>
                                        <p:cTn id="8" dur="500"/>
                                        <p:tgtEl>
                                          <p:spTgt spid="3074"/>
                                        </p:tgtEl>
                                      </p:cBhvr>
                                    </p:animEffect>
                                    <p:set>
                                      <p:cBhvr>
                                        <p:cTn id="9" dur="1" fill="hold">
                                          <p:stCondLst>
                                            <p:cond delay="499"/>
                                          </p:stCondLst>
                                        </p:cTn>
                                        <p:tgtEl>
                                          <p:spTgt spid="307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3075"/>
                                        </p:tgtEl>
                                        <p:attrNameLst>
                                          <p:attrName>ppt_w</p:attrName>
                                        </p:attrNameLst>
                                      </p:cBhvr>
                                      <p:tavLst>
                                        <p:tav tm="0">
                                          <p:val>
                                            <p:strVal val="ppt_w"/>
                                          </p:val>
                                        </p:tav>
                                        <p:tav tm="100000">
                                          <p:val>
                                            <p:fltVal val="0"/>
                                          </p:val>
                                        </p:tav>
                                      </p:tavLst>
                                    </p:anim>
                                    <p:anim calcmode="lin" valueType="num">
                                      <p:cBhvr>
                                        <p:cTn id="12" dur="500"/>
                                        <p:tgtEl>
                                          <p:spTgt spid="3075"/>
                                        </p:tgtEl>
                                        <p:attrNameLst>
                                          <p:attrName>ppt_h</p:attrName>
                                        </p:attrNameLst>
                                      </p:cBhvr>
                                      <p:tavLst>
                                        <p:tav tm="0">
                                          <p:val>
                                            <p:strVal val="ppt_h"/>
                                          </p:val>
                                        </p:tav>
                                        <p:tav tm="100000">
                                          <p:val>
                                            <p:fltVal val="0"/>
                                          </p:val>
                                        </p:tav>
                                      </p:tavLst>
                                    </p:anim>
                                    <p:animEffect transition="out" filter="fade">
                                      <p:cBhvr>
                                        <p:cTn id="13" dur="500"/>
                                        <p:tgtEl>
                                          <p:spTgt spid="3075"/>
                                        </p:tgtEl>
                                      </p:cBhvr>
                                    </p:animEffect>
                                    <p:set>
                                      <p:cBhvr>
                                        <p:cTn id="14"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4608" y="1124744"/>
            <a:ext cx="144016" cy="315919"/>
          </a:xfrm>
        </p:spPr>
        <p:txBody>
          <a:bodyPr/>
          <a:lstStyle/>
          <a:p>
            <a:endParaRPr lang="uk-UA" dirty="0"/>
          </a:p>
        </p:txBody>
      </p:sp>
      <p:sp>
        <p:nvSpPr>
          <p:cNvPr id="3" name="Объект 2"/>
          <p:cNvSpPr>
            <a:spLocks noGrp="1"/>
          </p:cNvSpPr>
          <p:nvPr>
            <p:ph idx="1"/>
          </p:nvPr>
        </p:nvSpPr>
        <p:spPr>
          <a:xfrm>
            <a:off x="179512" y="116632"/>
            <a:ext cx="7520940" cy="3579849"/>
          </a:xfrm>
        </p:spPr>
        <p:txBody>
          <a:bodyPr/>
          <a:lstStyle/>
          <a:p>
            <a:r>
              <a:rPr lang="uk-UA" b="0" dirty="0"/>
              <a:t>У 1930 році картини </a:t>
            </a:r>
            <a:r>
              <a:rPr lang="uk-UA" b="0" dirty="0" err="1"/>
              <a:t>Сальвадора</a:t>
            </a:r>
            <a:r>
              <a:rPr lang="uk-UA" b="0" dirty="0"/>
              <a:t> Далі почали приносити йому популярність («Час, що розплився», «Постійність пам'яті»). Незмінними темами його творінь були руйнування, тлінність, смерть та світ сексуальних переживань людини (вплив книг Зиґмунда </a:t>
            </a:r>
            <a:r>
              <a:rPr lang="uk-UA" b="0" dirty="0" err="1"/>
              <a:t>Фройда</a:t>
            </a:r>
            <a:r>
              <a:rPr lang="uk-UA" b="0" dirty="0"/>
              <a:t>). </a:t>
            </a:r>
            <a:endParaRPr lang="uk-UA" b="0" dirty="0" smtClean="0"/>
          </a:p>
          <a:p>
            <a:r>
              <a:rPr lang="uk-UA" b="0" dirty="0" smtClean="0"/>
              <a:t>У </a:t>
            </a:r>
            <a:r>
              <a:rPr lang="uk-UA" b="0" dirty="0"/>
              <a:t>січні 1931 року в Лондоні відбулася прем'єра другого фільму Далі — «Золоте століття».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21" y="1988840"/>
            <a:ext cx="5514228" cy="310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667195"/>
            <a:ext cx="2667464" cy="392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9057" y="5589239"/>
            <a:ext cx="2664296" cy="646331"/>
          </a:xfrm>
          <a:prstGeom prst="rect">
            <a:avLst/>
          </a:prstGeom>
          <a:noFill/>
        </p:spPr>
        <p:txBody>
          <a:bodyPr wrap="square" rtlCol="0">
            <a:spAutoFit/>
          </a:bodyPr>
          <a:lstStyle/>
          <a:p>
            <a:pPr algn="ctr"/>
            <a:r>
              <a:rPr lang="uk-UA" dirty="0" err="1" smtClean="0"/>
              <a:t>Постер</a:t>
            </a:r>
            <a:r>
              <a:rPr lang="uk-UA" dirty="0" smtClean="0"/>
              <a:t> до фільму </a:t>
            </a:r>
          </a:p>
          <a:p>
            <a:pPr algn="ctr"/>
            <a:r>
              <a:rPr lang="uk-UA" dirty="0" smtClean="0"/>
              <a:t>«Золоте століття»</a:t>
            </a:r>
            <a:endParaRPr lang="uk-UA" dirty="0"/>
          </a:p>
        </p:txBody>
      </p:sp>
      <p:sp>
        <p:nvSpPr>
          <p:cNvPr id="5" name="TextBox 4"/>
          <p:cNvSpPr txBox="1"/>
          <p:nvPr/>
        </p:nvSpPr>
        <p:spPr>
          <a:xfrm>
            <a:off x="1331640" y="5373216"/>
            <a:ext cx="2448272" cy="369332"/>
          </a:xfrm>
          <a:prstGeom prst="rect">
            <a:avLst/>
          </a:prstGeom>
          <a:noFill/>
        </p:spPr>
        <p:txBody>
          <a:bodyPr wrap="square" rtlCol="0">
            <a:spAutoFit/>
          </a:bodyPr>
          <a:lstStyle/>
          <a:p>
            <a:r>
              <a:rPr lang="uk-UA" dirty="0" smtClean="0"/>
              <a:t>«</a:t>
            </a:r>
            <a:r>
              <a:rPr lang="uk-UA" dirty="0" err="1" smtClean="0"/>
              <a:t>Постійніть</a:t>
            </a:r>
            <a:r>
              <a:rPr lang="uk-UA" dirty="0" smtClean="0"/>
              <a:t> </a:t>
            </a:r>
            <a:r>
              <a:rPr lang="uk-UA" dirty="0" err="1" smtClean="0"/>
              <a:t>пам</a:t>
            </a:r>
            <a:r>
              <a:rPr lang="en-US" dirty="0" smtClean="0"/>
              <a:t>’</a:t>
            </a:r>
            <a:r>
              <a:rPr lang="uk-UA" dirty="0" smtClean="0"/>
              <a:t>яті»</a:t>
            </a:r>
            <a:endParaRPr lang="uk-UA" dirty="0"/>
          </a:p>
        </p:txBody>
      </p:sp>
    </p:spTree>
    <p:extLst>
      <p:ext uri="{BB962C8B-B14F-4D97-AF65-F5344CB8AC3E}">
        <p14:creationId xmlns:p14="http://schemas.microsoft.com/office/powerpoint/2010/main" val="383963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14001"/>
            <a:ext cx="1228760" cy="548640"/>
          </a:xfrm>
        </p:spPr>
        <p:txBody>
          <a:bodyPr/>
          <a:lstStyle/>
          <a:p>
            <a:r>
              <a:rPr lang="uk-UA" i="1" dirty="0" smtClean="0">
                <a:solidFill>
                  <a:schemeClr val="accent4">
                    <a:lumMod val="75000"/>
                  </a:schemeClr>
                </a:solidFill>
              </a:rPr>
              <a:t>Муза</a:t>
            </a:r>
            <a:endParaRPr lang="uk-UA" i="1" dirty="0">
              <a:solidFill>
                <a:schemeClr val="accent4">
                  <a:lumMod val="75000"/>
                </a:schemeClr>
              </a:solidFill>
            </a:endParaRPr>
          </a:p>
        </p:txBody>
      </p:sp>
      <p:sp>
        <p:nvSpPr>
          <p:cNvPr id="3" name="Объект 2"/>
          <p:cNvSpPr>
            <a:spLocks noGrp="1"/>
          </p:cNvSpPr>
          <p:nvPr>
            <p:ph idx="1"/>
          </p:nvPr>
        </p:nvSpPr>
        <p:spPr>
          <a:xfrm>
            <a:off x="0" y="603600"/>
            <a:ext cx="5256584" cy="6093296"/>
          </a:xfrm>
        </p:spPr>
        <p:txBody>
          <a:bodyPr>
            <a:normAutofit fontScale="85000" lnSpcReduction="20000"/>
          </a:bodyPr>
          <a:lstStyle/>
          <a:p>
            <a:r>
              <a:rPr lang="uk-UA" b="0" dirty="0"/>
              <a:t>Гала Елюар (ім'я при народженні — Олена </a:t>
            </a:r>
            <a:r>
              <a:rPr lang="uk-UA" b="0" dirty="0" err="1"/>
              <a:t>Делувіна-Дьяконова</a:t>
            </a:r>
            <a:r>
              <a:rPr lang="uk-UA" b="0" dirty="0"/>
              <a:t>) здавалася Далі витонченою і самовпевненою жінкою. Вона довгий час перебувала у вищих мистецьких колах Парижа, тоді як він був лише простим хлопцем </a:t>
            </a:r>
            <a:r>
              <a:rPr lang="uk-UA" b="0" dirty="0" smtClean="0"/>
              <a:t>з </a:t>
            </a:r>
            <a:r>
              <a:rPr lang="uk-UA" b="0" dirty="0"/>
              <a:t>провінційного </a:t>
            </a:r>
            <a:r>
              <a:rPr lang="uk-UA" b="0" dirty="0" smtClean="0"/>
              <a:t>містечка. </a:t>
            </a:r>
            <a:r>
              <a:rPr lang="uk-UA" b="0" dirty="0"/>
              <a:t>Він не знав, як поводитися з нею, але потай визнавав, що вона йому подобалася. </a:t>
            </a:r>
            <a:r>
              <a:rPr lang="uk-UA" b="0" dirty="0" smtClean="0"/>
              <a:t>«Перший </a:t>
            </a:r>
            <a:r>
              <a:rPr lang="uk-UA" b="0" dirty="0"/>
              <a:t>поцілунок, — писав Далі </a:t>
            </a:r>
            <a:r>
              <a:rPr lang="uk-UA" b="0" dirty="0" smtClean="0"/>
              <a:t>пізніше, </a:t>
            </a:r>
            <a:r>
              <a:rPr lang="uk-UA" b="0" dirty="0"/>
              <a:t>був лише початком того голоду, який змусив нас гризти один одного до самої суті нашого буття</a:t>
            </a:r>
            <a:r>
              <a:rPr lang="uk-UA" b="0" dirty="0" smtClean="0"/>
              <a:t>». </a:t>
            </a:r>
            <a:r>
              <a:rPr lang="uk-UA" b="0" dirty="0"/>
              <a:t>Такі образи часто з'являлися в наступних роботах Далі: відбивні котлети на тілі людини, смажені яйця, канібалізм — усі ці образи нагадують про шалене кохання Далі та Гали. Коли ця пара вперше втекла разом, вони замкнулися у своїй кімнаті в замку </a:t>
            </a:r>
            <a:r>
              <a:rPr lang="uk-UA" b="0" dirty="0" err="1"/>
              <a:t>Карі-ле-Руе</a:t>
            </a:r>
            <a:r>
              <a:rPr lang="uk-UA" b="0" dirty="0"/>
              <a:t> неподалік від Марселя і відрізали себе від решти світу. Це втеча тривала все їхнє подружнє життя, навіть тоді, коли Далі став скандально відомим. Гала стала для </a:t>
            </a:r>
            <a:r>
              <a:rPr lang="uk-UA" b="0" dirty="0" err="1" smtClean="0"/>
              <a:t>Сальвадора</a:t>
            </a:r>
            <a:r>
              <a:rPr lang="uk-UA" b="0" dirty="0" smtClean="0"/>
              <a:t> </a:t>
            </a:r>
            <a:r>
              <a:rPr lang="uk-UA" b="0" dirty="0"/>
              <a:t>не просто жінкою, яка задовольняла його </a:t>
            </a:r>
            <a:r>
              <a:rPr lang="uk-UA" b="0" dirty="0" smtClean="0"/>
              <a:t>пристрасть. Вона </a:t>
            </a:r>
            <a:r>
              <a:rPr lang="uk-UA" b="0" dirty="0"/>
              <a:t>виявила себе як чудовий організатор, менеджер і патронеса. А коли 1934 року вони нарешті одружилися, колишній чоловік Гали Поль Елюар був одним зі свідків на весільній церемонії.</a:t>
            </a:r>
          </a:p>
          <a:p>
            <a:r>
              <a:rPr lang="uk-UA" b="0" dirty="0" smtClean="0"/>
              <a:t>Щоб </a:t>
            </a:r>
            <a:r>
              <a:rPr lang="uk-UA" b="0" dirty="0"/>
              <a:t>висловити свої почуття до цієї дивовижної жінки, Далі зобразив її у вигляді </a:t>
            </a:r>
            <a:r>
              <a:rPr lang="uk-UA" b="0" dirty="0" err="1"/>
              <a:t>Градиви</a:t>
            </a:r>
            <a:r>
              <a:rPr lang="uk-UA" b="0" dirty="0"/>
              <a:t>, героїні популярного роману Вільяма </a:t>
            </a:r>
            <a:r>
              <a:rPr lang="uk-UA" b="0" dirty="0" err="1" smtClean="0"/>
              <a:t>Дженсена</a:t>
            </a:r>
            <a:r>
              <a:rPr lang="uk-UA" b="0" dirty="0" smtClean="0"/>
              <a:t>, </a:t>
            </a:r>
            <a:r>
              <a:rPr lang="uk-UA" b="0" dirty="0"/>
              <a:t>в яку закохався юнак, що, в врешті-решт, змінило його життя. Н</a:t>
            </a:r>
            <a:r>
              <a:rPr lang="uk-UA" b="0" dirty="0" smtClean="0"/>
              <a:t>а </a:t>
            </a:r>
            <a:r>
              <a:rPr lang="uk-UA" b="0" dirty="0"/>
              <a:t>передньому плані зображена </a:t>
            </a:r>
            <a:r>
              <a:rPr lang="uk-UA" b="0" dirty="0" err="1"/>
              <a:t>Градива</a:t>
            </a:r>
            <a:r>
              <a:rPr lang="uk-UA" b="0" dirty="0"/>
              <a:t>, моделлю для якої послужила </a:t>
            </a:r>
            <a:r>
              <a:rPr lang="uk-UA" b="0" dirty="0" smtClean="0"/>
              <a:t>Гала</a:t>
            </a:r>
            <a:r>
              <a:rPr lang="uk-UA" b="0" dirty="0"/>
              <a:t>.</a:t>
            </a:r>
          </a:p>
          <a:p>
            <a:r>
              <a:rPr lang="uk-UA" b="0" dirty="0" smtClean="0"/>
              <a:t>Особливістю </a:t>
            </a:r>
            <a:r>
              <a:rPr lang="uk-UA" b="0" dirty="0"/>
              <a:t>цих стосунків було вміння відчувати і розуміти одне одного. Гала буквально жила життям Далі, а він захоплювався нею все </a:t>
            </a:r>
            <a:r>
              <a:rPr lang="uk-UA" b="0" dirty="0" smtClean="0"/>
              <a:t>життя.</a:t>
            </a:r>
          </a:p>
          <a:p>
            <a:r>
              <a:rPr lang="uk-UA" b="0" dirty="0"/>
              <a:t>Наприкінці 60-х років стосунки між Далі і </a:t>
            </a:r>
            <a:r>
              <a:rPr lang="uk-UA" b="0" dirty="0" err="1"/>
              <a:t>Галою</a:t>
            </a:r>
            <a:r>
              <a:rPr lang="uk-UA" b="0" dirty="0"/>
              <a:t> стали прохолодними. На прохання Гали, Далі змушений купити їй замок, де вона багато часу проводила в товаристві молодих чоловіків. Подальші роки їхнього спільного життя нагадували собою жевріння вуглинок.</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652" y="188640"/>
            <a:ext cx="2649132" cy="329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16197"/>
            <a:ext cx="3773348" cy="277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99454" y="1124744"/>
            <a:ext cx="1144546" cy="369332"/>
          </a:xfrm>
          <a:prstGeom prst="rect">
            <a:avLst/>
          </a:prstGeom>
          <a:noFill/>
        </p:spPr>
        <p:txBody>
          <a:bodyPr wrap="square" rtlCol="0">
            <a:spAutoFit/>
          </a:bodyPr>
          <a:lstStyle/>
          <a:p>
            <a:r>
              <a:rPr lang="uk-UA" dirty="0" smtClean="0"/>
              <a:t>«</a:t>
            </a:r>
            <a:r>
              <a:rPr lang="uk-UA" dirty="0" err="1" smtClean="0"/>
              <a:t>Градива</a:t>
            </a:r>
            <a:r>
              <a:rPr lang="uk-UA" dirty="0" smtClean="0"/>
              <a:t>»</a:t>
            </a:r>
            <a:endParaRPr lang="uk-UA" dirty="0"/>
          </a:p>
        </p:txBody>
      </p:sp>
      <p:sp>
        <p:nvSpPr>
          <p:cNvPr id="5" name="TextBox 4"/>
          <p:cNvSpPr txBox="1"/>
          <p:nvPr/>
        </p:nvSpPr>
        <p:spPr>
          <a:xfrm>
            <a:off x="6300192" y="6517910"/>
            <a:ext cx="2562886" cy="369332"/>
          </a:xfrm>
          <a:prstGeom prst="rect">
            <a:avLst/>
          </a:prstGeom>
          <a:noFill/>
        </p:spPr>
        <p:txBody>
          <a:bodyPr wrap="square" rtlCol="0">
            <a:spAutoFit/>
          </a:bodyPr>
          <a:lstStyle/>
          <a:p>
            <a:r>
              <a:rPr lang="uk-UA" dirty="0" smtClean="0"/>
              <a:t>Подружжя Далі</a:t>
            </a:r>
            <a:endParaRPr lang="uk-UA" dirty="0"/>
          </a:p>
        </p:txBody>
      </p:sp>
    </p:spTree>
    <p:extLst>
      <p:ext uri="{BB962C8B-B14F-4D97-AF65-F5344CB8AC3E}">
        <p14:creationId xmlns:p14="http://schemas.microsoft.com/office/powerpoint/2010/main" val="396495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16632"/>
            <a:ext cx="4824536" cy="548640"/>
          </a:xfrm>
        </p:spPr>
        <p:txBody>
          <a:bodyPr/>
          <a:lstStyle/>
          <a:p>
            <a:r>
              <a:rPr lang="uk-UA" i="1" dirty="0" smtClean="0">
                <a:solidFill>
                  <a:schemeClr val="accent4">
                    <a:lumMod val="75000"/>
                  </a:schemeClr>
                </a:solidFill>
              </a:rPr>
              <a:t>Розрив із сюрреалістами</a:t>
            </a:r>
            <a:endParaRPr lang="uk-UA" i="1" dirty="0">
              <a:solidFill>
                <a:schemeClr val="accent4">
                  <a:lumMod val="75000"/>
                </a:schemeClr>
              </a:solidFill>
            </a:endParaRPr>
          </a:p>
        </p:txBody>
      </p:sp>
      <p:sp>
        <p:nvSpPr>
          <p:cNvPr id="3" name="Объект 2"/>
          <p:cNvSpPr>
            <a:spLocks noGrp="1"/>
          </p:cNvSpPr>
          <p:nvPr>
            <p:ph idx="1"/>
          </p:nvPr>
        </p:nvSpPr>
        <p:spPr>
          <a:xfrm>
            <a:off x="179511" y="692696"/>
            <a:ext cx="8784976" cy="3024336"/>
          </a:xfrm>
        </p:spPr>
        <p:txBody>
          <a:bodyPr>
            <a:normAutofit fontScale="92500" lnSpcReduction="10000"/>
          </a:bodyPr>
          <a:lstStyle/>
          <a:p>
            <a:r>
              <a:rPr lang="uk-UA" b="0" dirty="0"/>
              <a:t>На початку 30-х років Сальвадор Далі вступив у конфлікт із сюрреалістами на політичному підґрунті. Його захоплення Адольфом Гітлером і монархічні прихильності розходилися з </a:t>
            </a:r>
            <a:r>
              <a:rPr lang="uk-UA" b="0" dirty="0" smtClean="0"/>
              <a:t>їх ідеями.</a:t>
            </a:r>
            <a:endParaRPr lang="uk-UA" b="0" dirty="0"/>
          </a:p>
          <a:p>
            <a:r>
              <a:rPr lang="uk-UA" b="0" dirty="0" smtClean="0"/>
              <a:t>Після </a:t>
            </a:r>
            <a:r>
              <a:rPr lang="uk-UA" b="0" dirty="0"/>
              <a:t>приходу до </a:t>
            </a:r>
            <a:r>
              <a:rPr lang="uk-UA" b="0" dirty="0" smtClean="0"/>
              <a:t>влади </a:t>
            </a:r>
            <a:r>
              <a:rPr lang="uk-UA" b="0" dirty="0" err="1"/>
              <a:t>Фр</a:t>
            </a:r>
            <a:r>
              <a:rPr lang="en-US" b="0" dirty="0"/>
              <a:t>á</a:t>
            </a:r>
            <a:r>
              <a:rPr lang="uk-UA" b="0" dirty="0" err="1"/>
              <a:t>нко</a:t>
            </a:r>
            <a:r>
              <a:rPr lang="uk-UA" b="0" dirty="0"/>
              <a:t> у 1936 році Далі свариться із сюрреалістами, які займають ліві позиції, і його виключають з </a:t>
            </a:r>
            <a:r>
              <a:rPr lang="uk-UA" b="0" dirty="0" smtClean="0"/>
              <a:t>групи. </a:t>
            </a:r>
            <a:r>
              <a:rPr lang="uk-UA" b="0" dirty="0"/>
              <a:t>У відповідь Далі не без підстав заявляє: «Сюрреалізм - це я». Насправді Сальвадор був аполітичним, і навіть його монархістські погляди слід було розуміти </a:t>
            </a:r>
            <a:r>
              <a:rPr lang="uk-UA" b="0" dirty="0" err="1"/>
              <a:t>сюрреалістично</a:t>
            </a:r>
            <a:r>
              <a:rPr lang="uk-UA" b="0" dirty="0"/>
              <a:t>, так само, як і постійно рекламовану ним сексуальну пристрасть до </a:t>
            </a:r>
            <a:r>
              <a:rPr lang="uk-UA" b="0" dirty="0" smtClean="0"/>
              <a:t>Гітлера. </a:t>
            </a:r>
            <a:r>
              <a:rPr lang="uk-UA" b="0" dirty="0"/>
              <a:t>Так, 1933 року він намалював картину «Загадка Вільгельма </a:t>
            </a:r>
            <a:r>
              <a:rPr lang="uk-UA" b="0" dirty="0" err="1"/>
              <a:t>Телля</a:t>
            </a:r>
            <a:r>
              <a:rPr lang="uk-UA" b="0" dirty="0"/>
              <a:t>», де зобразив Вільгельма </a:t>
            </a:r>
            <a:r>
              <a:rPr lang="uk-UA" b="0" dirty="0" err="1"/>
              <a:t>Телля</a:t>
            </a:r>
            <a:r>
              <a:rPr lang="uk-UA" b="0" dirty="0"/>
              <a:t> в образі Леніна з величезним задом.</a:t>
            </a:r>
          </a:p>
          <a:p>
            <a:r>
              <a:rPr lang="uk-UA" b="0" dirty="0" smtClean="0"/>
              <a:t>Між </a:t>
            </a:r>
            <a:r>
              <a:rPr lang="uk-UA" b="0" dirty="0"/>
              <a:t>1936 і 1937 роками Сальвадор Далі пише одну з найвідоміших картин «Метаморфоза Нарциса». Одночасно виходить його літературна праця під назвою «Метаморфози Нарциса. </a:t>
            </a:r>
            <a:r>
              <a:rPr lang="uk-UA" b="0" dirty="0" err="1"/>
              <a:t>Параноїдна</a:t>
            </a:r>
            <a:r>
              <a:rPr lang="uk-UA" b="0" dirty="0"/>
              <a:t> тема». Раніше, 1935 року, в праці «Викорінення ірраціонального» Далі сформулював теорію параноїдально-критичного методу.</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 y="3637384"/>
            <a:ext cx="4979211" cy="274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645024"/>
            <a:ext cx="3669477" cy="274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6391889"/>
            <a:ext cx="3096344" cy="369332"/>
          </a:xfrm>
          <a:prstGeom prst="rect">
            <a:avLst/>
          </a:prstGeom>
          <a:noFill/>
        </p:spPr>
        <p:txBody>
          <a:bodyPr wrap="square" rtlCol="0">
            <a:spAutoFit/>
          </a:bodyPr>
          <a:lstStyle/>
          <a:p>
            <a:r>
              <a:rPr lang="uk-UA" dirty="0" smtClean="0"/>
              <a:t>«Загадка Вільгельма </a:t>
            </a:r>
            <a:r>
              <a:rPr lang="uk-UA" dirty="0" err="1"/>
              <a:t>Т</a:t>
            </a:r>
            <a:r>
              <a:rPr lang="uk-UA" dirty="0" err="1" smtClean="0"/>
              <a:t>елля</a:t>
            </a:r>
            <a:r>
              <a:rPr lang="uk-UA" dirty="0" smtClean="0"/>
              <a:t>»</a:t>
            </a:r>
            <a:endParaRPr lang="uk-UA" dirty="0"/>
          </a:p>
        </p:txBody>
      </p:sp>
      <p:sp>
        <p:nvSpPr>
          <p:cNvPr id="5" name="TextBox 4"/>
          <p:cNvSpPr txBox="1"/>
          <p:nvPr/>
        </p:nvSpPr>
        <p:spPr>
          <a:xfrm>
            <a:off x="5724128" y="6391889"/>
            <a:ext cx="3117726" cy="369332"/>
          </a:xfrm>
          <a:prstGeom prst="rect">
            <a:avLst/>
          </a:prstGeom>
          <a:noFill/>
        </p:spPr>
        <p:txBody>
          <a:bodyPr wrap="square" rtlCol="0">
            <a:spAutoFit/>
          </a:bodyPr>
          <a:lstStyle/>
          <a:p>
            <a:r>
              <a:rPr lang="uk-UA" dirty="0" smtClean="0"/>
              <a:t>«Метаморфоза </a:t>
            </a:r>
            <a:r>
              <a:rPr lang="uk-UA" dirty="0" err="1" smtClean="0"/>
              <a:t>Нарцисса</a:t>
            </a:r>
            <a:r>
              <a:rPr lang="uk-UA" dirty="0" smtClean="0"/>
              <a:t>»</a:t>
            </a:r>
            <a:endParaRPr lang="uk-UA" dirty="0"/>
          </a:p>
        </p:txBody>
      </p:sp>
    </p:spTree>
    <p:extLst>
      <p:ext uri="{BB962C8B-B14F-4D97-AF65-F5344CB8AC3E}">
        <p14:creationId xmlns:p14="http://schemas.microsoft.com/office/powerpoint/2010/main" val="36621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anim calcmode="lin" valueType="num">
                                      <p:cBhvr>
                                        <p:cTn id="13" dur="2000" fill="hold"/>
                                        <p:tgtEl>
                                          <p:spTgt spid="6147"/>
                                        </p:tgtEl>
                                        <p:attrNameLst>
                                          <p:attrName>ppt_w</p:attrName>
                                        </p:attrNameLst>
                                      </p:cBhvr>
                                      <p:tavLst>
                                        <p:tav tm="0" fmla="#ppt_w*sin(2.5*pi*$)">
                                          <p:val>
                                            <p:fltVal val="0"/>
                                          </p:val>
                                        </p:tav>
                                        <p:tav tm="100000">
                                          <p:val>
                                            <p:fltVal val="1"/>
                                          </p:val>
                                        </p:tav>
                                      </p:tavLst>
                                    </p:anim>
                                    <p:anim calcmode="lin" valueType="num">
                                      <p:cBhvr>
                                        <p:cTn id="14"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47"/>
            <a:ext cx="7520940" cy="548640"/>
          </a:xfrm>
        </p:spPr>
        <p:txBody>
          <a:bodyPr/>
          <a:lstStyle/>
          <a:p>
            <a:r>
              <a:rPr lang="uk-UA" i="1" dirty="0" smtClean="0">
                <a:solidFill>
                  <a:schemeClr val="accent4">
                    <a:lumMod val="75000"/>
                  </a:schemeClr>
                </a:solidFill>
              </a:rPr>
              <a:t>Американський період творчості</a:t>
            </a:r>
            <a:endParaRPr lang="uk-UA" i="1" dirty="0">
              <a:solidFill>
                <a:schemeClr val="accent4">
                  <a:lumMod val="75000"/>
                </a:schemeClr>
              </a:solidFill>
            </a:endParaRPr>
          </a:p>
        </p:txBody>
      </p:sp>
      <p:sp>
        <p:nvSpPr>
          <p:cNvPr id="3" name="Объект 2"/>
          <p:cNvSpPr>
            <a:spLocks noGrp="1"/>
          </p:cNvSpPr>
          <p:nvPr>
            <p:ph idx="1"/>
          </p:nvPr>
        </p:nvSpPr>
        <p:spPr>
          <a:xfrm>
            <a:off x="107504" y="620688"/>
            <a:ext cx="5184576" cy="6120680"/>
          </a:xfrm>
        </p:spPr>
        <p:txBody>
          <a:bodyPr>
            <a:normAutofit fontScale="92500" lnSpcReduction="20000"/>
          </a:bodyPr>
          <a:lstStyle/>
          <a:p>
            <a:r>
              <a:rPr lang="uk-UA" b="0" dirty="0"/>
              <a:t>Після окупації Франції </a:t>
            </a:r>
            <a:r>
              <a:rPr lang="uk-UA" b="0" dirty="0" smtClean="0"/>
              <a:t>німцями </a:t>
            </a:r>
            <a:r>
              <a:rPr lang="uk-UA" b="0" dirty="0"/>
              <a:t>в 1940 році Далі їде у США (Каліфорнію), де відкриває нову майстерню</a:t>
            </a:r>
            <a:r>
              <a:rPr lang="uk-UA" b="0" dirty="0" smtClean="0"/>
              <a:t>.</a:t>
            </a:r>
            <a:endParaRPr lang="uk-UA" b="0" dirty="0"/>
          </a:p>
          <a:p>
            <a:r>
              <a:rPr lang="uk-UA" b="0" dirty="0" smtClean="0"/>
              <a:t>В </a:t>
            </a:r>
            <a:r>
              <a:rPr lang="uk-UA" b="0" dirty="0"/>
              <a:t>американський період Далі приступив до циклу картин на релігійну тематику. «Спокуса Святого Антонія» (1946), «Мадонна порту </a:t>
            </a:r>
            <a:r>
              <a:rPr lang="uk-UA" b="0" dirty="0" err="1"/>
              <a:t>Льїгат</a:t>
            </a:r>
            <a:r>
              <a:rPr lang="uk-UA" b="0" dirty="0"/>
              <a:t>» (1949), «Відкриття Америки Христофором Колумбом» (1959) та інші полотна створили йому славу «католицького живописця». Сам він говорив, що в католицькій релігії його полонило «рідкісна досконалість задуму». У 1949 році Далі навіть удостоївся аудієнції у Папи Римського </a:t>
            </a:r>
            <a:r>
              <a:rPr lang="uk-UA" b="0" dirty="0" err="1"/>
              <a:t>Пія</a:t>
            </a:r>
            <a:r>
              <a:rPr lang="uk-UA" b="0" dirty="0"/>
              <a:t> </a:t>
            </a:r>
            <a:r>
              <a:rPr lang="en-US" b="0" dirty="0" smtClean="0"/>
              <a:t>XII. </a:t>
            </a:r>
            <a:r>
              <a:rPr lang="uk-UA" b="0" dirty="0"/>
              <a:t>Але при цьому художник уважно стежив і за досягненнями науки. Він написав «Атомну </a:t>
            </a:r>
            <a:r>
              <a:rPr lang="uk-UA" b="0" dirty="0" smtClean="0"/>
              <a:t>Леді» </a:t>
            </a:r>
            <a:r>
              <a:rPr lang="uk-UA" b="0" dirty="0"/>
              <a:t>(1949) та «Ядерний хрест» (1952).</a:t>
            </a:r>
          </a:p>
          <a:p>
            <a:r>
              <a:rPr lang="uk-UA" b="0" dirty="0" smtClean="0"/>
              <a:t>У </a:t>
            </a:r>
            <a:r>
              <a:rPr lang="uk-UA" b="0" dirty="0"/>
              <a:t>1942 році Сальвадор Далі випускає белетризовану автобіографію «Таємне життя </a:t>
            </a:r>
            <a:r>
              <a:rPr lang="uk-UA" b="0" dirty="0" err="1"/>
              <a:t>Сальвадора</a:t>
            </a:r>
            <a:r>
              <a:rPr lang="uk-UA" b="0" dirty="0"/>
              <a:t> Далі, написане ним самим</a:t>
            </a:r>
            <a:r>
              <a:rPr lang="uk-UA" b="0" dirty="0" smtClean="0"/>
              <a:t>». </a:t>
            </a:r>
            <a:r>
              <a:rPr lang="uk-UA" b="0" dirty="0"/>
              <a:t>Його літературні спроби, як і художні твори, як правило, виявляються комерційно успішними.</a:t>
            </a:r>
          </a:p>
          <a:p>
            <a:r>
              <a:rPr lang="uk-UA" b="0" dirty="0" smtClean="0"/>
              <a:t>Він </a:t>
            </a:r>
            <a:r>
              <a:rPr lang="uk-UA" b="0" dirty="0"/>
              <a:t>співпрацює з Уолтом </a:t>
            </a:r>
            <a:r>
              <a:rPr lang="uk-UA" b="0" dirty="0" err="1"/>
              <a:t>Діснеєм</a:t>
            </a:r>
            <a:r>
              <a:rPr lang="uk-UA" b="0" dirty="0"/>
              <a:t>. Той пропонує Далі випробувати свій талант у </a:t>
            </a:r>
            <a:r>
              <a:rPr lang="uk-UA" b="0" dirty="0" smtClean="0"/>
              <a:t>кіно. Але </a:t>
            </a:r>
            <a:r>
              <a:rPr lang="uk-UA" b="0" dirty="0"/>
              <a:t>запропонований Сальвадором проект сюрреалістичного мультфільму </a:t>
            </a:r>
            <a:r>
              <a:rPr lang="en-US" b="0" dirty="0" err="1"/>
              <a:t>Destino</a:t>
            </a:r>
            <a:r>
              <a:rPr lang="en-US" b="0" dirty="0"/>
              <a:t> </a:t>
            </a:r>
            <a:r>
              <a:rPr lang="uk-UA" b="0" dirty="0"/>
              <a:t>був визнаний комерційно недоцільним, і робота над ним була припинена. Далі працює з режисером Альфредом </a:t>
            </a:r>
            <a:r>
              <a:rPr lang="uk-UA" b="0" dirty="0" err="1"/>
              <a:t>Хічкоком</a:t>
            </a:r>
            <a:r>
              <a:rPr lang="uk-UA" b="0" dirty="0"/>
              <a:t> і малює декорації для сцени сну з фільму «Заворожений». Однак сцена увійшла в фільм дуже урізаною — знову ж таки з комерційних міркувань.</a:t>
            </a:r>
          </a:p>
          <a:p>
            <a:r>
              <a:rPr lang="uk-UA" b="0" dirty="0" smtClean="0"/>
              <a:t>Далі </a:t>
            </a:r>
            <a:r>
              <a:rPr lang="uk-UA" b="0" dirty="0"/>
              <a:t>також знайшов час, щоб написати роман «Приховані обличчя» про групу аристократів на порозі Другої світової війни.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955" y="620689"/>
            <a:ext cx="2259064" cy="301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956" y="3720084"/>
            <a:ext cx="2259063" cy="313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68344" y="1650473"/>
            <a:ext cx="1619672" cy="1200329"/>
          </a:xfrm>
          <a:prstGeom prst="rect">
            <a:avLst/>
          </a:prstGeom>
          <a:noFill/>
        </p:spPr>
        <p:txBody>
          <a:bodyPr wrap="square" rtlCol="0">
            <a:spAutoFit/>
          </a:bodyPr>
          <a:lstStyle/>
          <a:p>
            <a:pPr algn="ctr"/>
            <a:r>
              <a:rPr lang="uk-UA" dirty="0" smtClean="0"/>
              <a:t>«Відкриття Америки Христофором Колумбом»</a:t>
            </a:r>
            <a:endParaRPr lang="uk-UA" dirty="0"/>
          </a:p>
        </p:txBody>
      </p:sp>
      <p:sp>
        <p:nvSpPr>
          <p:cNvPr id="5" name="TextBox 4"/>
          <p:cNvSpPr txBox="1"/>
          <p:nvPr/>
        </p:nvSpPr>
        <p:spPr>
          <a:xfrm>
            <a:off x="7776356" y="4509120"/>
            <a:ext cx="1403648" cy="646331"/>
          </a:xfrm>
          <a:prstGeom prst="rect">
            <a:avLst/>
          </a:prstGeom>
          <a:noFill/>
        </p:spPr>
        <p:txBody>
          <a:bodyPr wrap="square" rtlCol="0">
            <a:spAutoFit/>
          </a:bodyPr>
          <a:lstStyle/>
          <a:p>
            <a:pPr algn="ctr"/>
            <a:r>
              <a:rPr lang="uk-UA" dirty="0" smtClean="0"/>
              <a:t>«Ядерний хрест»</a:t>
            </a:r>
            <a:endParaRPr lang="uk-UA" dirty="0"/>
          </a:p>
        </p:txBody>
      </p:sp>
    </p:spTree>
    <p:extLst>
      <p:ext uri="{BB962C8B-B14F-4D97-AF65-F5344CB8AC3E}">
        <p14:creationId xmlns:p14="http://schemas.microsoft.com/office/powerpoint/2010/main" val="41441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par>
                                <p:cTn id="8" presetID="21" presetClass="entr" presetSubtype="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wheel(1)">
                                      <p:cBhvr>
                                        <p:cTn id="1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30591"/>
            <a:ext cx="2812936" cy="548640"/>
          </a:xfrm>
        </p:spPr>
        <p:txBody>
          <a:bodyPr/>
          <a:lstStyle/>
          <a:p>
            <a:r>
              <a:rPr lang="uk-UA" i="1" dirty="0" smtClean="0">
                <a:solidFill>
                  <a:schemeClr val="accent4">
                    <a:lumMod val="75000"/>
                  </a:schemeClr>
                </a:solidFill>
              </a:rPr>
              <a:t>Останні роки</a:t>
            </a:r>
            <a:endParaRPr lang="uk-UA" i="1" dirty="0">
              <a:solidFill>
                <a:schemeClr val="accent4">
                  <a:lumMod val="75000"/>
                </a:schemeClr>
              </a:solidFill>
            </a:endParaRPr>
          </a:p>
        </p:txBody>
      </p:sp>
      <p:sp>
        <p:nvSpPr>
          <p:cNvPr id="3" name="Объект 2"/>
          <p:cNvSpPr>
            <a:spLocks noGrp="1"/>
          </p:cNvSpPr>
          <p:nvPr>
            <p:ph idx="1"/>
          </p:nvPr>
        </p:nvSpPr>
        <p:spPr>
          <a:xfrm>
            <a:off x="251520" y="620688"/>
            <a:ext cx="8424936" cy="3672408"/>
          </a:xfrm>
        </p:spPr>
        <p:txBody>
          <a:bodyPr>
            <a:normAutofit fontScale="77500" lnSpcReduction="20000"/>
          </a:bodyPr>
          <a:lstStyle/>
          <a:p>
            <a:r>
              <a:rPr lang="uk-UA" b="0" dirty="0"/>
              <a:t>Ближче до 80-х років у Далі почалися проблеми із здоров'ям. Смерть Франко приголомшила й налякала Далі. Будучи патріотом, він не міг спокійно переживати зміни в долі </a:t>
            </a:r>
            <a:r>
              <a:rPr lang="uk-UA" b="0" dirty="0" smtClean="0"/>
              <a:t>Іспанії. </a:t>
            </a:r>
            <a:r>
              <a:rPr lang="uk-UA" b="0" dirty="0"/>
              <a:t>10 червня 1982 року померла Гала. Хоча їхні стосунки не можна було назвати близькими, Далі сприйняв її смерть як жахливий удар.</a:t>
            </a:r>
          </a:p>
          <a:p>
            <a:r>
              <a:rPr lang="uk-UA" b="0" dirty="0" smtClean="0"/>
              <a:t>Через </a:t>
            </a:r>
            <a:r>
              <a:rPr lang="uk-UA" b="0" dirty="0"/>
              <a:t>сильне бажання бути поруч з її духом, Далі переїхав в замок </a:t>
            </a:r>
            <a:r>
              <a:rPr lang="uk-UA" b="0" dirty="0" err="1"/>
              <a:t>Пубол</a:t>
            </a:r>
            <a:r>
              <a:rPr lang="uk-UA" b="0" dirty="0"/>
              <a:t>, майже припинивши з'являтися у суспільстві. Попри це, його репутація зростала. </a:t>
            </a:r>
          </a:p>
          <a:p>
            <a:r>
              <a:rPr lang="uk-UA" b="0" dirty="0" smtClean="0"/>
              <a:t>Серед </a:t>
            </a:r>
            <a:r>
              <a:rPr lang="uk-UA" b="0" dirty="0"/>
              <a:t>нагород, які посипалися на Далі, було членство в Академії витончених мистецтв Франції. Іспанія удостоїла його найвищої честі, нагородивши Великим хрестом Ізабелли-католички, який йому вручив король Хуан Карлос </a:t>
            </a:r>
            <a:r>
              <a:rPr lang="en-US" b="0" dirty="0"/>
              <a:t>I. </a:t>
            </a:r>
            <a:r>
              <a:rPr lang="uk-UA" b="0" dirty="0"/>
              <a:t>Далі був оголошений маркізом де </a:t>
            </a:r>
            <a:r>
              <a:rPr lang="uk-UA" b="0" dirty="0" err="1"/>
              <a:t>Пубол</a:t>
            </a:r>
            <a:r>
              <a:rPr lang="uk-UA" b="0" dirty="0"/>
              <a:t> у 1982 році. Незважаючи на все це, Далі був нещасний і почував себе погано. Він багато працював. </a:t>
            </a:r>
            <a:r>
              <a:rPr lang="uk-UA" b="0" dirty="0" smtClean="0"/>
              <a:t>Сальвадор </a:t>
            </a:r>
            <a:r>
              <a:rPr lang="uk-UA" b="0" dirty="0"/>
              <a:t>почав малювати картини в манері, ближчій до стилю епохи Відродження. </a:t>
            </a:r>
          </a:p>
          <a:p>
            <a:r>
              <a:rPr lang="uk-UA" b="0" dirty="0"/>
              <a:t>У кінці 1983 року його настрій, як здавалося, трохи покращився. Він почав іноді прогулюватися садком, писати картини. Але це тривало не довго. Старість брала верх над геніальним розумом. 30 серпня 1984 року в будинку Далі сталася пожежа. Він уже кілька днів був прикутий до ліжка, коли якимось чином воно </a:t>
            </a:r>
            <a:r>
              <a:rPr lang="uk-UA" b="0" dirty="0" smtClean="0"/>
              <a:t>загорілося. </a:t>
            </a:r>
            <a:r>
              <a:rPr lang="uk-UA" b="0" dirty="0"/>
              <a:t>Запалала вся кімната. Йому вдалося доповзти до дверей</a:t>
            </a:r>
            <a:r>
              <a:rPr lang="uk-UA" b="0" dirty="0" smtClean="0"/>
              <a:t>. </a:t>
            </a:r>
            <a:r>
              <a:rPr lang="uk-UA" b="0" dirty="0"/>
              <a:t>Опіки на тілі художника займали 18% шкіри</a:t>
            </a:r>
            <a:r>
              <a:rPr lang="uk-UA" b="0" dirty="0" smtClean="0"/>
              <a:t>.</a:t>
            </a:r>
            <a:endParaRPr lang="uk-UA" b="0" dirty="0"/>
          </a:p>
          <a:p>
            <a:r>
              <a:rPr lang="uk-UA" b="0" dirty="0" smtClean="0"/>
              <a:t>Але </a:t>
            </a:r>
            <a:r>
              <a:rPr lang="uk-UA" b="0" dirty="0"/>
              <a:t>в листопаді 1988 року Далі поклали в клініку з діагнозом «серцева недостатність». Серце </a:t>
            </a:r>
            <a:r>
              <a:rPr lang="uk-UA" b="0" dirty="0" err="1"/>
              <a:t>Сальвадора</a:t>
            </a:r>
            <a:r>
              <a:rPr lang="uk-UA" b="0" dirty="0"/>
              <a:t> Далі зупинилося 23 січня 1989 року. Його тіло забальзамували, на його прохання, і протягом тижня він лежав у музеї в </a:t>
            </a:r>
            <a:r>
              <a:rPr lang="uk-UA" b="0" dirty="0" err="1"/>
              <a:t>Фігуерасі</a:t>
            </a:r>
            <a:r>
              <a:rPr lang="uk-UA" b="0" dirty="0"/>
              <a:t>. Тисячі людей приїхали, щоб попрощатися з великим генієм. </a:t>
            </a:r>
            <a:r>
              <a:rPr lang="uk-UA" b="0" dirty="0" err="1"/>
              <a:t>Сальвадора</a:t>
            </a:r>
            <a:r>
              <a:rPr lang="uk-UA" b="0" dirty="0"/>
              <a:t> Далі поховали в центрі музею його імені під плитою, що немає жодних позначок.</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62438"/>
            <a:ext cx="4032448" cy="236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234" y="3895065"/>
            <a:ext cx="3652023" cy="243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7664" y="6354574"/>
            <a:ext cx="1512168" cy="369332"/>
          </a:xfrm>
          <a:prstGeom prst="rect">
            <a:avLst/>
          </a:prstGeom>
          <a:noFill/>
        </p:spPr>
        <p:txBody>
          <a:bodyPr wrap="square" rtlCol="0">
            <a:spAutoFit/>
          </a:bodyPr>
          <a:lstStyle/>
          <a:p>
            <a:r>
              <a:rPr lang="uk-UA" dirty="0" smtClean="0"/>
              <a:t>Замок </a:t>
            </a:r>
            <a:r>
              <a:rPr lang="uk-UA" dirty="0" err="1" smtClean="0"/>
              <a:t>Пубол</a:t>
            </a:r>
            <a:endParaRPr lang="uk-UA" dirty="0"/>
          </a:p>
        </p:txBody>
      </p:sp>
    </p:spTree>
    <p:extLst>
      <p:ext uri="{BB962C8B-B14F-4D97-AF65-F5344CB8AC3E}">
        <p14:creationId xmlns:p14="http://schemas.microsoft.com/office/powerpoint/2010/main" val="6797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116632"/>
            <a:ext cx="3172976" cy="548640"/>
          </a:xfrm>
        </p:spPr>
        <p:txBody>
          <a:bodyPr/>
          <a:lstStyle/>
          <a:p>
            <a:r>
              <a:rPr lang="uk-UA" i="1" dirty="0" smtClean="0">
                <a:solidFill>
                  <a:schemeClr val="accent4">
                    <a:lumMod val="75000"/>
                  </a:schemeClr>
                </a:solidFill>
              </a:rPr>
              <a:t>Цікаві факти</a:t>
            </a:r>
            <a:endParaRPr lang="uk-UA" i="1" dirty="0">
              <a:solidFill>
                <a:schemeClr val="accent4">
                  <a:lumMod val="75000"/>
                </a:schemeClr>
              </a:solidFill>
            </a:endParaRPr>
          </a:p>
        </p:txBody>
      </p:sp>
      <p:sp>
        <p:nvSpPr>
          <p:cNvPr id="3" name="Объект 2"/>
          <p:cNvSpPr>
            <a:spLocks noGrp="1"/>
          </p:cNvSpPr>
          <p:nvPr>
            <p:ph idx="1"/>
          </p:nvPr>
        </p:nvSpPr>
        <p:spPr>
          <a:xfrm>
            <a:off x="0" y="764704"/>
            <a:ext cx="9036496" cy="3960440"/>
          </a:xfrm>
        </p:spPr>
        <p:txBody>
          <a:bodyPr>
            <a:normAutofit fontScale="77500" lnSpcReduction="20000"/>
          </a:bodyPr>
          <a:lstStyle/>
          <a:p>
            <a:r>
              <a:rPr lang="uk-UA" b="0" dirty="0" err="1" smtClean="0"/>
              <a:t>Енріке</a:t>
            </a:r>
            <a:r>
              <a:rPr lang="uk-UA" b="0" dirty="0" smtClean="0"/>
              <a:t> </a:t>
            </a:r>
            <a:r>
              <a:rPr lang="uk-UA" b="0" dirty="0" err="1"/>
              <a:t>Бернат</a:t>
            </a:r>
            <a:r>
              <a:rPr lang="uk-UA" b="0" dirty="0"/>
              <a:t> назвав свою карамель «</a:t>
            </a:r>
            <a:r>
              <a:rPr lang="uk-UA" b="0" dirty="0" err="1" smtClean="0"/>
              <a:t>Чупсом</a:t>
            </a:r>
            <a:r>
              <a:rPr lang="uk-UA" b="0" dirty="0" smtClean="0"/>
              <a:t>». Популярність </a:t>
            </a:r>
            <a:r>
              <a:rPr lang="uk-UA" b="0" dirty="0"/>
              <a:t>«</a:t>
            </a:r>
            <a:r>
              <a:rPr lang="uk-UA" b="0" dirty="0" err="1"/>
              <a:t>Чупса</a:t>
            </a:r>
            <a:r>
              <a:rPr lang="uk-UA" b="0" dirty="0"/>
              <a:t>» </a:t>
            </a:r>
            <a:r>
              <a:rPr lang="uk-UA" b="0" dirty="0" smtClean="0"/>
              <a:t>росла. </a:t>
            </a:r>
            <a:r>
              <a:rPr lang="uk-UA" b="0" dirty="0"/>
              <a:t>Карамель уже не могла залишатися в початковій скромній обгортці, потрібно було придумати щось </a:t>
            </a:r>
            <a:r>
              <a:rPr lang="uk-UA" b="0" dirty="0" err="1"/>
              <a:t>оригіналье</a:t>
            </a:r>
            <a:r>
              <a:rPr lang="uk-UA" b="0" dirty="0"/>
              <a:t>, щоб «</a:t>
            </a:r>
            <a:r>
              <a:rPr lang="uk-UA" b="0" dirty="0" err="1"/>
              <a:t>Чупс</a:t>
            </a:r>
            <a:r>
              <a:rPr lang="uk-UA" b="0" dirty="0"/>
              <a:t>» упізнавали всі. </a:t>
            </a:r>
            <a:r>
              <a:rPr lang="uk-UA" b="0" dirty="0" err="1"/>
              <a:t>Енріке</a:t>
            </a:r>
            <a:r>
              <a:rPr lang="uk-UA" b="0" dirty="0"/>
              <a:t> </a:t>
            </a:r>
            <a:r>
              <a:rPr lang="uk-UA" b="0" dirty="0" err="1"/>
              <a:t>Бернат</a:t>
            </a:r>
            <a:r>
              <a:rPr lang="uk-UA" b="0" dirty="0"/>
              <a:t> звернувся до свого земляка </a:t>
            </a:r>
            <a:r>
              <a:rPr lang="uk-UA" b="0" dirty="0" err="1"/>
              <a:t>Сальвадора</a:t>
            </a:r>
            <a:r>
              <a:rPr lang="uk-UA" b="0" dirty="0"/>
              <a:t> Далі з проханням намалювати щось таке, що буде добре </a:t>
            </a:r>
            <a:r>
              <a:rPr lang="uk-UA" b="0" dirty="0" smtClean="0"/>
              <a:t>запам'ятовуватися. </a:t>
            </a:r>
            <a:r>
              <a:rPr lang="uk-UA" b="0" dirty="0"/>
              <a:t>Геніальний </a:t>
            </a:r>
            <a:r>
              <a:rPr lang="uk-UA" b="0" dirty="0" smtClean="0"/>
              <a:t>художник менше</a:t>
            </a:r>
            <a:r>
              <a:rPr lang="uk-UA" b="0" dirty="0"/>
              <a:t>, ніж за годину, накидав йому картинку, де була зображена ромашка «</a:t>
            </a:r>
            <a:r>
              <a:rPr lang="uk-UA" b="0" dirty="0" err="1"/>
              <a:t>Чупа</a:t>
            </a:r>
            <a:r>
              <a:rPr lang="uk-UA" b="0" dirty="0"/>
              <a:t> </a:t>
            </a:r>
            <a:r>
              <a:rPr lang="uk-UA" b="0" dirty="0" err="1"/>
              <a:t>Чупс</a:t>
            </a:r>
            <a:r>
              <a:rPr lang="uk-UA" b="0" dirty="0"/>
              <a:t>», яка в дещо зміненому вигляді сьогодні </a:t>
            </a:r>
            <a:r>
              <a:rPr lang="uk-UA" b="0" dirty="0" err="1"/>
              <a:t>впізнається</a:t>
            </a:r>
            <a:r>
              <a:rPr lang="uk-UA" b="0" dirty="0"/>
              <a:t> як логотип «</a:t>
            </a:r>
            <a:r>
              <a:rPr lang="uk-UA" b="0" dirty="0" err="1"/>
              <a:t>Чупа</a:t>
            </a:r>
            <a:r>
              <a:rPr lang="uk-UA" b="0" dirty="0"/>
              <a:t> </a:t>
            </a:r>
            <a:r>
              <a:rPr lang="uk-UA" b="0" dirty="0" err="1"/>
              <a:t>Чупс</a:t>
            </a:r>
            <a:r>
              <a:rPr lang="uk-UA" b="0" dirty="0"/>
              <a:t>» у всіх куточках планети. Відмінністю нового логотипу було і його місцезнаходження: він був не збоку, а вгорі цукерки</a:t>
            </a:r>
            <a:r>
              <a:rPr lang="uk-UA" b="0" dirty="0" smtClean="0"/>
              <a:t>.</a:t>
            </a:r>
            <a:endParaRPr lang="uk-UA" b="0" dirty="0"/>
          </a:p>
          <a:p>
            <a:r>
              <a:rPr lang="uk-UA" b="0" dirty="0"/>
              <a:t>З 1965 року в головній їдальні комплексу в'язниці на острові </a:t>
            </a:r>
            <a:r>
              <a:rPr lang="uk-UA" b="0" dirty="0" err="1"/>
              <a:t>Рікерс</a:t>
            </a:r>
            <a:r>
              <a:rPr lang="uk-UA" b="0" dirty="0"/>
              <a:t> (США) на видному місці висів рисунок Далі, який той написав як вибачення ув'язненим за те, що не зміг бути присутнім у них на лекції з мистецтва, як обіцяв. У 1981 році малюнок перевісили в хол «з метою збереження», а в березні 2003 року він був замінений на підробку, а оригінал викрадений, у цій справі висунули звинувачення чотирьом працівникам в'язниці. Незважаючи на те, що троє з них визнали себе винними, а четвертого було виправдано, оригіналу так і </a:t>
            </a:r>
            <a:r>
              <a:rPr lang="uk-UA" b="0" dirty="0" smtClean="0"/>
              <a:t>знайшли.</a:t>
            </a:r>
            <a:endParaRPr lang="uk-UA" b="0" dirty="0"/>
          </a:p>
          <a:p>
            <a:r>
              <a:rPr lang="uk-UA" b="0" dirty="0"/>
              <a:t>Сальвадор Далі дуже любив солодощі і в обмін на логотип компанії «</a:t>
            </a:r>
            <a:r>
              <a:rPr lang="uk-UA" b="0" dirty="0" err="1"/>
              <a:t>Чупа-Чупс</a:t>
            </a:r>
            <a:r>
              <a:rPr lang="uk-UA" b="0" dirty="0"/>
              <a:t>» вимагав не грошей, а коробку льодяників кожного дня.</a:t>
            </a:r>
          </a:p>
          <a:p>
            <a:r>
              <a:rPr lang="uk-UA" b="0" dirty="0" smtClean="0"/>
              <a:t>Далі </a:t>
            </a:r>
            <a:r>
              <a:rPr lang="uk-UA" b="0" dirty="0"/>
              <a:t>був дуже прив'язаний до свого екзотичного друга - гігантського </a:t>
            </a:r>
            <a:r>
              <a:rPr lang="uk-UA" b="0" dirty="0" smtClean="0"/>
              <a:t>мурахоїда </a:t>
            </a:r>
            <a:r>
              <a:rPr lang="uk-UA" b="0" dirty="0"/>
              <a:t>вигулював його вуличками Парижа та навіть брав із собою на світські вечори.</a:t>
            </a:r>
          </a:p>
          <a:p>
            <a:r>
              <a:rPr lang="uk-UA" b="0" dirty="0"/>
              <a:t>Приїхавши в Нью-Йорк в 1934 році, в якості аксесуару він ніс у руках батон хліба довжиною 2 метри, а відвідуючи виставку сюрреалістичного творчості в Лондоні, одягнувся в костюм </a:t>
            </a:r>
            <a:r>
              <a:rPr lang="uk-UA" b="0" dirty="0" smtClean="0"/>
              <a:t>водолаза.</a:t>
            </a:r>
          </a:p>
          <a:p>
            <a:r>
              <a:rPr lang="uk-UA" b="0" dirty="0" err="1" smtClean="0"/>
              <a:t>Овосіпед</a:t>
            </a:r>
            <a:r>
              <a:rPr lang="uk-UA" b="0" dirty="0" smtClean="0"/>
              <a:t>, який придумав Далі </a:t>
            </a:r>
            <a:r>
              <a:rPr lang="uk-UA" b="0" dirty="0"/>
              <a:t>- прозора куля з закріпленим всередині сидінням для однієї людини. Цей «транспорт» став одним з пристроїв, який Дали успішно використовував, щоб шокувати </a:t>
            </a:r>
            <a:r>
              <a:rPr lang="uk-UA" b="0" dirty="0" smtClean="0"/>
              <a:t>публіку.</a:t>
            </a:r>
            <a:endParaRPr lang="uk-UA" b="0" dirty="0"/>
          </a:p>
          <a:p>
            <a:r>
              <a:rPr lang="uk-UA" b="0" dirty="0"/>
              <a:t>У своєму житті Далі сам повністю завершив роботу тільки над одним фільмом - «Враження від верхньої Монголії» (1975), в якому він розповів історію про експедицію, яка вирушила на пошуки величезних галюциногенних грибів. Більшу частину відеоряду </a:t>
            </a:r>
            <a:r>
              <a:rPr lang="uk-UA" b="0" dirty="0" smtClean="0"/>
              <a:t> </a:t>
            </a:r>
            <a:r>
              <a:rPr lang="uk-UA" b="0" dirty="0"/>
              <a:t>складають мікроскопічні плями сечової кислоти на латунній </a:t>
            </a:r>
            <a:r>
              <a:rPr lang="uk-UA" b="0" dirty="0" smtClean="0"/>
              <a:t>смужці</a:t>
            </a:r>
            <a:endParaRPr lang="uk-UA" b="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79259"/>
            <a:ext cx="3671689" cy="207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218"/>
                                        </p:tgtEl>
                                        <p:attrNameLst>
                                          <p:attrName>ppt_w</p:attrName>
                                        </p:attrNameLst>
                                      </p:cBhvr>
                                      <p:tavLst>
                                        <p:tav tm="0">
                                          <p:val>
                                            <p:strVal val="ppt_w"/>
                                          </p:val>
                                        </p:tav>
                                        <p:tav tm="100000">
                                          <p:val>
                                            <p:fltVal val="0"/>
                                          </p:val>
                                        </p:tav>
                                      </p:tavLst>
                                    </p:anim>
                                    <p:anim calcmode="lin" valueType="num">
                                      <p:cBhvr>
                                        <p:cTn id="7" dur="500"/>
                                        <p:tgtEl>
                                          <p:spTgt spid="9218"/>
                                        </p:tgtEl>
                                        <p:attrNameLst>
                                          <p:attrName>ppt_h</p:attrName>
                                        </p:attrNameLst>
                                      </p:cBhvr>
                                      <p:tavLst>
                                        <p:tav tm="0">
                                          <p:val>
                                            <p:strVal val="ppt_h"/>
                                          </p:val>
                                        </p:tav>
                                        <p:tav tm="100000">
                                          <p:val>
                                            <p:fltVal val="0"/>
                                          </p:val>
                                        </p:tav>
                                      </p:tavLst>
                                    </p:anim>
                                    <p:animEffect transition="out" filter="fade">
                                      <p:cBhvr>
                                        <p:cTn id="8" dur="500"/>
                                        <p:tgtEl>
                                          <p:spTgt spid="9218"/>
                                        </p:tgtEl>
                                      </p:cBhvr>
                                    </p:animEffect>
                                    <p:set>
                                      <p:cBhvr>
                                        <p:cTn id="9"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139</TotalTime>
  <Words>2019</Words>
  <Application>Microsoft Office PowerPoint</Application>
  <PresentationFormat>Экран (4:3)</PresentationFormat>
  <Paragraphs>57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Углы</vt:lpstr>
      <vt:lpstr>Сальвадор далі</vt:lpstr>
      <vt:lpstr>Дитинство</vt:lpstr>
      <vt:lpstr>Юність</vt:lpstr>
      <vt:lpstr>Презентация PowerPoint</vt:lpstr>
      <vt:lpstr>Муза</vt:lpstr>
      <vt:lpstr>Розрив із сюрреалістами</vt:lpstr>
      <vt:lpstr>Американський період творчості</vt:lpstr>
      <vt:lpstr>Останні роки</vt:lpstr>
      <vt:lpstr>Цікаві факти</vt:lpstr>
      <vt:lpstr>Інші картини далі</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Сальвадор далі</dc:title>
  <dc:creator>Алёна</dc:creator>
  <cp:lastModifiedBy>Алёна</cp:lastModifiedBy>
  <cp:revision>13</cp:revision>
  <dcterms:created xsi:type="dcterms:W3CDTF">2014-11-11T17:06:51Z</dcterms:created>
  <dcterms:modified xsi:type="dcterms:W3CDTF">2014-11-11T19:26:07Z</dcterms:modified>
</cp:coreProperties>
</file>