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773D-3C9B-4624-A26C-13E3F3C22FF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5E2-3FB4-493F-A939-DA082C4FE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773D-3C9B-4624-A26C-13E3F3C22FF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5E2-3FB4-493F-A939-DA082C4FE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773D-3C9B-4624-A26C-13E3F3C22FF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5E2-3FB4-493F-A939-DA082C4FE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773D-3C9B-4624-A26C-13E3F3C22FF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5E2-3FB4-493F-A939-DA082C4FE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773D-3C9B-4624-A26C-13E3F3C22FF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5E2-3FB4-493F-A939-DA082C4FE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773D-3C9B-4624-A26C-13E3F3C22FF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5E2-3FB4-493F-A939-DA082C4FE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773D-3C9B-4624-A26C-13E3F3C22FF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5E2-3FB4-493F-A939-DA082C4FE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773D-3C9B-4624-A26C-13E3F3C22FF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5E2-3FB4-493F-A939-DA082C4FE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773D-3C9B-4624-A26C-13E3F3C22FF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5E2-3FB4-493F-A939-DA082C4FE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773D-3C9B-4624-A26C-13E3F3C22FF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5E2-3FB4-493F-A939-DA082C4FE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773D-3C9B-4624-A26C-13E3F3C22FF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5E2-3FB4-493F-A939-DA082C4FE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6773D-3C9B-4624-A26C-13E3F3C22FF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A5E2-3FB4-493F-A939-DA082C4FE1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596" y="214290"/>
            <a:ext cx="83582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Рубенс – </a:t>
            </a:r>
            <a:b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видатний  фламандський </a:t>
            </a:r>
            <a:b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живописець Х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ІІ ст.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10" descr="513871_com_rubensselfportr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90074"/>
            <a:ext cx="3643338" cy="3967926"/>
          </a:xfrm>
          <a:prstGeom prst="flowChartAlternateProcess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krotov.info/pictures/mashiah/15/1461f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62865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661035"/>
            <a:ext cx="8229600" cy="1196965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3554" name="Picture 2" descr="http://onlyart.org.ua/wp-content/uploads/2012/05/%D0%9F%D1%80%D0%B8%D0%BA%D1%83%D1%82%D0%B8%D0%B9-%D0%9F%D1%80%D0%BE%D0%BC%D0%B5%D1%82%D0%B5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572264" cy="57150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5786" y="5934670"/>
            <a:ext cx="7223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Прикутий Прометей»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072206"/>
            <a:ext cx="8229600" cy="7857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www.xrest.ru/schemes/00/0c/3f/e6/%D0%A0%D1%83%D0%B1%D0%B5%D0%BD%D1%81.%D0%A1%D0%B2%D1%8F%D1%82%D0%BE%D0%B9%20%D0%98%D0%B5%D1%80%D0%BE%D0%BD%D0%B8%D0%BC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786478" cy="6096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85918" y="5934670"/>
            <a:ext cx="5172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Святий 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Іє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ронім»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lib.rus.ec/i/71/483571/i_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835300" cy="54292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28638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Полювання на тигрів та левів”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16"/>
            <a:ext cx="8686800" cy="11429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“Портрет королеви  Марії Медичі”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1" descr="Петер-Пауль-Рубенс--Портрет-королевы-Марии-Медич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0"/>
            <a:ext cx="4500562" cy="554768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57826"/>
            <a:ext cx="8929718" cy="150017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циклу картин “Процвітання  Франції під регентством Марії Медичі”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1" descr="Петер-Пауль-Рубенс--Цикл-картин-для-Марии-Медичи,-французской-королевы.-Процветание-Франции-под-регентством-Марии-Медичи,-эски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3248"/>
            <a:ext cx="9144000" cy="37147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Полотна Рубенса можна розділити на три категорії: ті, які він малював сам, ті, які він малював частково, зазвичай руки й обличчя, та ті, які були намальовані під його загальним керівництвом. Як було заведено в ті часи, він мав велику майстерню, в якій працювали числення підмайстри й учні. Деякі з них, наприклад Антоніс ван Дайк теж стали славетними художниками. Рубенс також запрошував для виконання певних деталей великих композицій, таких як тварини й натюрморти, спеціалістів, таких як Франс Снейдерс або Якоб Йорданс.</a:t>
            </a:r>
            <a:endParaRPr lang="en-US" dirty="0"/>
          </a:p>
        </p:txBody>
      </p:sp>
      <p:pic>
        <p:nvPicPr>
          <p:cNvPr id="4" name="Picture 6" descr="Rubens-Self-portrait-1639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714348" y="214290"/>
            <a:ext cx="2102549" cy="273843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7" descr="rubens_00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3643306" y="285728"/>
            <a:ext cx="1965577" cy="26431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10" descr="513871_com_rubensselfportra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0"/>
            <a:ext cx="2396528" cy="30956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072066" cy="650083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/>
              <a:t>Дитинство Пітер Рубенс провів спочатку в Зігені, а потім в Кельні, і лише </a:t>
            </a:r>
            <a:r>
              <a:rPr lang="ru-RU" dirty="0" smtClean="0"/>
              <a:t>1587 року</a:t>
            </a:r>
            <a:r>
              <a:rPr lang="ru-RU" dirty="0"/>
              <a:t>, після смерті Яна Рубенса, його сім'я отримала можливість повернутися на Батьківщину, в Антверпен.</a:t>
            </a:r>
          </a:p>
          <a:p>
            <a:r>
              <a:rPr lang="ru-RU" dirty="0"/>
              <a:t>Загальну освіту Рубенс здобув в єзуїтській колегії, після чого служив пажем у графині Лаленг. Займатися живописом Рубенс почав дуже рано. Його вчителями були Тобіас </a:t>
            </a:r>
            <a:r>
              <a:rPr lang="ru-RU" dirty="0" smtClean="0"/>
              <a:t>Вергагт,</a:t>
            </a:r>
            <a:r>
              <a:rPr lang="ru-RU" dirty="0"/>
              <a:t> Адам ван Ноорт та Отто ван Вен, що працювали під впливом італійського Відродження та змогли, особливо останній, вселити в молодого художника любов до </a:t>
            </a:r>
            <a:r>
              <a:rPr lang="ru-RU" dirty="0" smtClean="0"/>
              <a:t>всього античного.</a:t>
            </a:r>
            <a:endParaRPr lang="ru-RU" dirty="0"/>
          </a:p>
          <a:p>
            <a:endParaRPr lang="en-US" dirty="0"/>
          </a:p>
        </p:txBody>
      </p:sp>
      <p:pic>
        <p:nvPicPr>
          <p:cNvPr id="1026" name="Picture 2" descr="Файл:Rubensha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38" y="2190717"/>
            <a:ext cx="3500462" cy="4667283"/>
          </a:xfrm>
          <a:prstGeom prst="snip2Diag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14404"/>
            <a:ext cx="8001024" cy="664371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1598</a:t>
            </a:r>
            <a:r>
              <a:rPr lang="ru-RU" dirty="0"/>
              <a:t> року Рубенса прийняли вільним майстром в Антверпенську гільдію св. Луки. 1600 року він відправився закінчувати свою художню освіту до Італії. У 1601 році він служив при дворі мантуанського герцога Вінченцо Гонзагі, де залишався на службі протягом всього свого перебування в Італії.</a:t>
            </a:r>
          </a:p>
          <a:p>
            <a:r>
              <a:rPr lang="ru-RU" dirty="0"/>
              <a:t>За дорученням герцога, він відвідав Рим і вивчав там італійських майстрів, після чого, проживши якийсь час в Мантуї, був посланий із дипломатичним дорученням до Іспанії. Судячи з копій, зроблених Рубенсом з картин Тіціана, Тінторетто, </a:t>
            </a:r>
            <a:r>
              <a:rPr lang="ru-RU" dirty="0" smtClean="0"/>
              <a:t>Корреджо</a:t>
            </a:r>
            <a:r>
              <a:rPr lang="ru-RU" dirty="0"/>
              <a:t>, Леонардо да Вінчі і інших, можна сказати, що в цю пору він побував у всіх найважливіших художніх центрах Італії, щоб вивчити здобутки італійського живопису Епохи Відродження.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2" name="Picture 2" descr="Файл:Liebfrauenkathedral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179075"/>
            <a:ext cx="3571900" cy="2678925"/>
          </a:xfrm>
          <a:prstGeom prst="snip2Same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5286412" cy="475775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/>
              <a:t> італійський період своєї діяльності, Рубенс, не прагнув до самостійної творчості. В цей час їм було виконано лише невелике число самостійних робіт, з яких слід назвати: «Спорудження Хреста», «Терновий вінець» та «Розп'яття», «Втечу Лота», «Христа та Грішницю», «Воскресіння Лазаря», «Вакханалія», «Вакха» та інші.</a:t>
            </a:r>
          </a:p>
          <a:p>
            <a:r>
              <a:rPr lang="ru-RU" dirty="0"/>
              <a:t>У 1626 році померла перша дружина Рубенса, Ізабелла, а в 1630 році він узяв другий шлюб з Елен Фурман, яка відтоді почала з'являтися майже в кожній картині свого чоловіка. Останні десять років життя Рубенса були настільки ж продуктивні, як і перші періоди його діяльності.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529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85728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Італійський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період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6386" name="Picture 2" descr="Файл:Peter Paul Rubens Peter Paul Rubens - The Artist and His First Wife, Isabella Brant, in the Honeysuckle B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3946482" cy="5348310"/>
          </a:xfrm>
          <a:prstGeom prst="snip2Diag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1214478" y="5786454"/>
            <a:ext cx="8642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Портрети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Елен Фурман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3799" name="Picture 7" descr="glrx-9976928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050" y="3113088"/>
            <a:ext cx="2520950" cy="3744912"/>
          </a:xfrm>
          <a:prstGeom prst="snip2Same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3806" name="Picture 14" descr="022622"/>
          <p:cNvPicPr>
            <a:picLocks noChangeAspect="1" noChangeArrowheads="1"/>
          </p:cNvPicPr>
          <p:nvPr/>
        </p:nvPicPr>
        <p:blipFill>
          <a:blip r:embed="rId3">
            <a:lum bright="6000" contrast="18000"/>
          </a:blip>
          <a:srcRect/>
          <a:stretch>
            <a:fillRect/>
          </a:stretch>
        </p:blipFill>
        <p:spPr bwMode="auto">
          <a:xfrm>
            <a:off x="2000232" y="1928802"/>
            <a:ext cx="2420937" cy="3527425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3804" name="Picture 12" descr="elena-fourm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2667000" cy="3586162"/>
          </a:xfrm>
          <a:prstGeom prst="round2Diag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3805" name="Picture 13" descr="37558210_1230915528_11fami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-214338"/>
            <a:ext cx="2520950" cy="3541713"/>
          </a:xfrm>
          <a:prstGeom prst="snip2Diag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500702"/>
            <a:ext cx="8229600" cy="135729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  <a:endParaRPr lang="en-US" dirty="0"/>
          </a:p>
        </p:txBody>
      </p:sp>
      <p:pic>
        <p:nvPicPr>
          <p:cNvPr id="18434" name="Picture 2" descr="http://trezvenie.org/bible_study/%D1%81%D0%BB%D0%B0%D0%B9%D0%B4%D1%8B/4%D0%B7%D0%B0%D0%BF%D0%B0%D0%B0%D0%B4%D0%BD%20%D0%BA%D0%B0%D1%80%D1%82%D0%B8%D0%BD%D1%8B/%D0%A1%D0%BD%D1%8F%D1%82%D0%B8%D0%B5%20%D1%81%20%D0%BA%D1%80%D0%B5%D1%81%D1%82%D0%B0%20%D0%A0%D1%83%D0%B1%D0%B5%D0%BD%D1%81.%20%D0%90%D0%BD%D1%82%D0%B2%D0%B5%D1%80%D0%BF%D0%B5%D0%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00" cy="55149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714412" y="5103674"/>
            <a:ext cx="92550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Спорудження Хреста»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415574">
            <a:off x="5428865" y="1608879"/>
            <a:ext cx="3720890" cy="4525963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«Терновий вінець»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super-kup2011.narod.ru/v1/t11/Duke/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6"/>
            <a:ext cx="5929322" cy="69981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00354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onlyart.org.ua/wp-content/uploads/2012/05/%D0%A0%D0%BE%D0%B7%D0%BF%D1%8F%D1%82%D1%82%D1%8F-%D0%A3%D0%B4%D0%B0%D1%80-%D1%81%D0%BF%D0%B8%D1%81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54308" y="5934670"/>
            <a:ext cx="3789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«Розп'яття»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286388"/>
            <a:ext cx="8229600" cy="15716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onlyart.org.ua/wp-content/uploads/2012/05/%D0%92%D1%82%D0%B5%D1%87%D0%B0-%D0%9B%D0%BE%D1%82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52863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43174" y="5572140"/>
            <a:ext cx="425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«Втеча Лота»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</TotalTime>
  <Words>121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</vt:lpstr>
      <vt:lpstr>Slide 2</vt:lpstr>
      <vt:lpstr>Slide 3</vt:lpstr>
      <vt:lpstr>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Customer</dc:creator>
  <cp:lastModifiedBy>Customer</cp:lastModifiedBy>
  <cp:revision>7</cp:revision>
  <dcterms:created xsi:type="dcterms:W3CDTF">2014-12-08T20:54:25Z</dcterms:created>
  <dcterms:modified xsi:type="dcterms:W3CDTF">2014-12-08T21:55:57Z</dcterms:modified>
</cp:coreProperties>
</file>