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0" r:id="rId7"/>
    <p:sldId id="258"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varScale="1">
        <p:scale>
          <a:sx n="70" d="100"/>
          <a:sy n="70" d="100"/>
        </p:scale>
        <p:origin x="-13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ACC57442-DCE9-47B5-8189-E364D7C6B33B}" type="datetimeFigureOut">
              <a:rPr lang="uk-UA" smtClean="0"/>
              <a:t>21.05.2014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B369B13-EF4E-46E3-99A3-D158934D0E47}" type="slidenum">
              <a:rPr lang="uk-UA" smtClean="0"/>
              <a:t>‹#›</a:t>
            </a:fld>
            <a:endParaRPr lang="uk-UA"/>
          </a:p>
        </p:txBody>
      </p:sp>
    </p:spTree>
    <p:extLst>
      <p:ext uri="{BB962C8B-B14F-4D97-AF65-F5344CB8AC3E}">
        <p14:creationId xmlns:p14="http://schemas.microsoft.com/office/powerpoint/2010/main" val="417118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CC57442-DCE9-47B5-8189-E364D7C6B33B}" type="datetimeFigureOut">
              <a:rPr lang="uk-UA" smtClean="0"/>
              <a:t>21.05.2014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B369B13-EF4E-46E3-99A3-D158934D0E47}" type="slidenum">
              <a:rPr lang="uk-UA" smtClean="0"/>
              <a:t>‹#›</a:t>
            </a:fld>
            <a:endParaRPr lang="uk-UA"/>
          </a:p>
        </p:txBody>
      </p:sp>
    </p:spTree>
    <p:extLst>
      <p:ext uri="{BB962C8B-B14F-4D97-AF65-F5344CB8AC3E}">
        <p14:creationId xmlns:p14="http://schemas.microsoft.com/office/powerpoint/2010/main" val="302182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CC57442-DCE9-47B5-8189-E364D7C6B33B}" type="datetimeFigureOut">
              <a:rPr lang="uk-UA" smtClean="0"/>
              <a:t>21.05.2014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B369B13-EF4E-46E3-99A3-D158934D0E47}" type="slidenum">
              <a:rPr lang="uk-UA" smtClean="0"/>
              <a:t>‹#›</a:t>
            </a:fld>
            <a:endParaRPr lang="uk-UA"/>
          </a:p>
        </p:txBody>
      </p:sp>
    </p:spTree>
    <p:extLst>
      <p:ext uri="{BB962C8B-B14F-4D97-AF65-F5344CB8AC3E}">
        <p14:creationId xmlns:p14="http://schemas.microsoft.com/office/powerpoint/2010/main" val="287013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CC57442-DCE9-47B5-8189-E364D7C6B33B}" type="datetimeFigureOut">
              <a:rPr lang="uk-UA" smtClean="0"/>
              <a:t>21.05.2014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B369B13-EF4E-46E3-99A3-D158934D0E47}" type="slidenum">
              <a:rPr lang="uk-UA" smtClean="0"/>
              <a:t>‹#›</a:t>
            </a:fld>
            <a:endParaRPr lang="uk-UA"/>
          </a:p>
        </p:txBody>
      </p:sp>
    </p:spTree>
    <p:extLst>
      <p:ext uri="{BB962C8B-B14F-4D97-AF65-F5344CB8AC3E}">
        <p14:creationId xmlns:p14="http://schemas.microsoft.com/office/powerpoint/2010/main" val="209131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CC57442-DCE9-47B5-8189-E364D7C6B33B}" type="datetimeFigureOut">
              <a:rPr lang="uk-UA" smtClean="0"/>
              <a:t>21.05.2014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B369B13-EF4E-46E3-99A3-D158934D0E47}" type="slidenum">
              <a:rPr lang="uk-UA" smtClean="0"/>
              <a:t>‹#›</a:t>
            </a:fld>
            <a:endParaRPr lang="uk-UA"/>
          </a:p>
        </p:txBody>
      </p:sp>
    </p:spTree>
    <p:extLst>
      <p:ext uri="{BB962C8B-B14F-4D97-AF65-F5344CB8AC3E}">
        <p14:creationId xmlns:p14="http://schemas.microsoft.com/office/powerpoint/2010/main" val="261712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ACC57442-DCE9-47B5-8189-E364D7C6B33B}" type="datetimeFigureOut">
              <a:rPr lang="uk-UA" smtClean="0"/>
              <a:t>21.05.2014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B369B13-EF4E-46E3-99A3-D158934D0E47}" type="slidenum">
              <a:rPr lang="uk-UA" smtClean="0"/>
              <a:t>‹#›</a:t>
            </a:fld>
            <a:endParaRPr lang="uk-UA"/>
          </a:p>
        </p:txBody>
      </p:sp>
    </p:spTree>
    <p:extLst>
      <p:ext uri="{BB962C8B-B14F-4D97-AF65-F5344CB8AC3E}">
        <p14:creationId xmlns:p14="http://schemas.microsoft.com/office/powerpoint/2010/main" val="421176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ACC57442-DCE9-47B5-8189-E364D7C6B33B}" type="datetimeFigureOut">
              <a:rPr lang="uk-UA" smtClean="0"/>
              <a:t>21.05.2014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DB369B13-EF4E-46E3-99A3-D158934D0E47}" type="slidenum">
              <a:rPr lang="uk-UA" smtClean="0"/>
              <a:t>‹#›</a:t>
            </a:fld>
            <a:endParaRPr lang="uk-UA"/>
          </a:p>
        </p:txBody>
      </p:sp>
    </p:spTree>
    <p:extLst>
      <p:ext uri="{BB962C8B-B14F-4D97-AF65-F5344CB8AC3E}">
        <p14:creationId xmlns:p14="http://schemas.microsoft.com/office/powerpoint/2010/main" val="317618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ACC57442-DCE9-47B5-8189-E364D7C6B33B}" type="datetimeFigureOut">
              <a:rPr lang="uk-UA" smtClean="0"/>
              <a:t>21.05.2014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DB369B13-EF4E-46E3-99A3-D158934D0E47}" type="slidenum">
              <a:rPr lang="uk-UA" smtClean="0"/>
              <a:t>‹#›</a:t>
            </a:fld>
            <a:endParaRPr lang="uk-UA"/>
          </a:p>
        </p:txBody>
      </p:sp>
    </p:spTree>
    <p:extLst>
      <p:ext uri="{BB962C8B-B14F-4D97-AF65-F5344CB8AC3E}">
        <p14:creationId xmlns:p14="http://schemas.microsoft.com/office/powerpoint/2010/main" val="2080585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C57442-DCE9-47B5-8189-E364D7C6B33B}" type="datetimeFigureOut">
              <a:rPr lang="uk-UA" smtClean="0"/>
              <a:t>21.05.2014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DB369B13-EF4E-46E3-99A3-D158934D0E47}" type="slidenum">
              <a:rPr lang="uk-UA" smtClean="0"/>
              <a:t>‹#›</a:t>
            </a:fld>
            <a:endParaRPr lang="uk-UA"/>
          </a:p>
        </p:txBody>
      </p:sp>
    </p:spTree>
    <p:extLst>
      <p:ext uri="{BB962C8B-B14F-4D97-AF65-F5344CB8AC3E}">
        <p14:creationId xmlns:p14="http://schemas.microsoft.com/office/powerpoint/2010/main" val="77102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C57442-DCE9-47B5-8189-E364D7C6B33B}" type="datetimeFigureOut">
              <a:rPr lang="uk-UA" smtClean="0"/>
              <a:t>21.05.2014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B369B13-EF4E-46E3-99A3-D158934D0E47}" type="slidenum">
              <a:rPr lang="uk-UA" smtClean="0"/>
              <a:t>‹#›</a:t>
            </a:fld>
            <a:endParaRPr lang="uk-UA"/>
          </a:p>
        </p:txBody>
      </p:sp>
    </p:spTree>
    <p:extLst>
      <p:ext uri="{BB962C8B-B14F-4D97-AF65-F5344CB8AC3E}">
        <p14:creationId xmlns:p14="http://schemas.microsoft.com/office/powerpoint/2010/main" val="97234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C57442-DCE9-47B5-8189-E364D7C6B33B}" type="datetimeFigureOut">
              <a:rPr lang="uk-UA" smtClean="0"/>
              <a:t>21.05.2014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B369B13-EF4E-46E3-99A3-D158934D0E47}" type="slidenum">
              <a:rPr lang="uk-UA" smtClean="0"/>
              <a:t>‹#›</a:t>
            </a:fld>
            <a:endParaRPr lang="uk-UA"/>
          </a:p>
        </p:txBody>
      </p:sp>
    </p:spTree>
    <p:extLst>
      <p:ext uri="{BB962C8B-B14F-4D97-AF65-F5344CB8AC3E}">
        <p14:creationId xmlns:p14="http://schemas.microsoft.com/office/powerpoint/2010/main" val="2018101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57442-DCE9-47B5-8189-E364D7C6B33B}" type="datetimeFigureOut">
              <a:rPr lang="uk-UA" smtClean="0"/>
              <a:t>21.05.2014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69B13-EF4E-46E3-99A3-D158934D0E47}" type="slidenum">
              <a:rPr lang="uk-UA" smtClean="0"/>
              <a:t>‹#›</a:t>
            </a:fld>
            <a:endParaRPr lang="uk-UA"/>
          </a:p>
        </p:txBody>
      </p:sp>
    </p:spTree>
    <p:extLst>
      <p:ext uri="{BB962C8B-B14F-4D97-AF65-F5344CB8AC3E}">
        <p14:creationId xmlns:p14="http://schemas.microsoft.com/office/powerpoint/2010/main" val="3086049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980728"/>
            <a:ext cx="8458200" cy="2162671"/>
          </a:xfrm>
        </p:spPr>
        <p:txBody>
          <a:bodyPr/>
          <a:lstStyle/>
          <a:p>
            <a:r>
              <a:rPr lang="en-US" dirty="0" smtClean="0">
                <a:latin typeface="Algerian" pitchFamily="82" charset="0"/>
              </a:rPr>
              <a:t>Die </a:t>
            </a:r>
            <a:r>
              <a:rPr lang="en-US" dirty="0">
                <a:latin typeface="Algerian" pitchFamily="82" charset="0"/>
              </a:rPr>
              <a:t>U</a:t>
            </a:r>
            <a:r>
              <a:rPr lang="en-US" dirty="0" smtClean="0">
                <a:latin typeface="Algerian" pitchFamily="82" charset="0"/>
              </a:rPr>
              <a:t>kraine</a:t>
            </a:r>
            <a:endParaRPr lang="uk-UA" dirty="0"/>
          </a:p>
        </p:txBody>
      </p:sp>
      <p:sp>
        <p:nvSpPr>
          <p:cNvPr id="4" name="Прямоугольник 3"/>
          <p:cNvSpPr/>
          <p:nvPr/>
        </p:nvSpPr>
        <p:spPr>
          <a:xfrm>
            <a:off x="7164288" y="3284984"/>
            <a:ext cx="1795876" cy="369332"/>
          </a:xfrm>
          <a:prstGeom prst="rect">
            <a:avLst/>
          </a:prstGeom>
        </p:spPr>
        <p:txBody>
          <a:bodyPr wrap="none">
            <a:spAutoFit/>
          </a:bodyPr>
          <a:lstStyle/>
          <a:p>
            <a:r>
              <a:rPr lang="en-US" dirty="0" err="1" smtClean="0"/>
              <a:t>Nikoletta</a:t>
            </a:r>
            <a:r>
              <a:rPr lang="en-US" dirty="0" smtClean="0"/>
              <a:t> </a:t>
            </a:r>
            <a:r>
              <a:rPr lang="en-US" dirty="0" err="1" smtClean="0"/>
              <a:t>Burkalo</a:t>
            </a:r>
            <a:endParaRPr lang="uk-UA" dirty="0"/>
          </a:p>
        </p:txBody>
      </p:sp>
    </p:spTree>
    <p:extLst>
      <p:ext uri="{BB962C8B-B14F-4D97-AF65-F5344CB8AC3E}">
        <p14:creationId xmlns:p14="http://schemas.microsoft.com/office/powerpoint/2010/main" val="1367781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508104" y="476672"/>
            <a:ext cx="3528392" cy="461665"/>
          </a:xfrm>
          <a:prstGeom prst="rect">
            <a:avLst/>
          </a:prstGeom>
        </p:spPr>
        <p:txBody>
          <a:bodyPr wrap="square">
            <a:spAutoFit/>
          </a:bodyPr>
          <a:lstStyle/>
          <a:p>
            <a:pPr algn="just"/>
            <a:r>
              <a:rPr lang="en-US" sz="2400" dirty="0" smtClean="0"/>
              <a:t>Die</a:t>
            </a:r>
            <a:r>
              <a:rPr lang="en-US" dirty="0" smtClean="0"/>
              <a:t> </a:t>
            </a:r>
            <a:r>
              <a:rPr lang="en-US" sz="2400" dirty="0" err="1" smtClean="0"/>
              <a:t>Sophienkarhedrale</a:t>
            </a:r>
            <a:endParaRPr lang="uk-UA" dirty="0"/>
          </a:p>
        </p:txBody>
      </p:sp>
    </p:spTree>
    <p:extLst>
      <p:ext uri="{BB962C8B-B14F-4D97-AF65-F5344CB8AC3E}">
        <p14:creationId xmlns:p14="http://schemas.microsoft.com/office/powerpoint/2010/main" val="681886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83568" y="692696"/>
            <a:ext cx="2520280" cy="461665"/>
          </a:xfrm>
          <a:prstGeom prst="rect">
            <a:avLst/>
          </a:prstGeom>
        </p:spPr>
        <p:txBody>
          <a:bodyPr wrap="square">
            <a:spAutoFit/>
          </a:bodyPr>
          <a:lstStyle/>
          <a:p>
            <a:r>
              <a:rPr lang="en-US" sz="2400" dirty="0" smtClean="0"/>
              <a:t>Das </a:t>
            </a:r>
            <a:r>
              <a:rPr lang="en-US" sz="2400" dirty="0" err="1" smtClean="0"/>
              <a:t>Goldene</a:t>
            </a:r>
            <a:r>
              <a:rPr lang="en-US" sz="2400" dirty="0" smtClean="0"/>
              <a:t> Tor</a:t>
            </a:r>
            <a:endParaRPr lang="uk-UA" sz="2400" dirty="0"/>
          </a:p>
        </p:txBody>
      </p:sp>
    </p:spTree>
    <p:extLst>
      <p:ext uri="{BB962C8B-B14F-4D97-AF65-F5344CB8AC3E}">
        <p14:creationId xmlns:p14="http://schemas.microsoft.com/office/powerpoint/2010/main" val="2720664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211960" y="5589240"/>
            <a:ext cx="4404347" cy="800219"/>
          </a:xfrm>
          <a:prstGeom prst="rect">
            <a:avLst/>
          </a:prstGeom>
        </p:spPr>
        <p:txBody>
          <a:bodyPr wrap="none">
            <a:spAutoFit/>
          </a:bodyPr>
          <a:lstStyle/>
          <a:p>
            <a:r>
              <a:rPr lang="en-US" sz="2800" dirty="0" smtClean="0">
                <a:solidFill>
                  <a:schemeClr val="bg1"/>
                </a:solidFill>
              </a:rPr>
              <a:t>Das Mutter-</a:t>
            </a:r>
            <a:r>
              <a:rPr lang="en-US" sz="2800" dirty="0" err="1" smtClean="0">
                <a:solidFill>
                  <a:schemeClr val="bg1"/>
                </a:solidFill>
              </a:rPr>
              <a:t>Heimat</a:t>
            </a:r>
            <a:r>
              <a:rPr lang="en-US" sz="2800" dirty="0" smtClean="0">
                <a:solidFill>
                  <a:schemeClr val="bg1"/>
                </a:solidFill>
              </a:rPr>
              <a:t>-</a:t>
            </a:r>
            <a:r>
              <a:rPr lang="en-US" sz="2800" dirty="0" err="1" smtClean="0">
                <a:solidFill>
                  <a:schemeClr val="bg1"/>
                </a:solidFill>
              </a:rPr>
              <a:t>Denkmal</a:t>
            </a:r>
            <a:endParaRPr lang="en-US" sz="2800" dirty="0" smtClean="0">
              <a:solidFill>
                <a:schemeClr val="bg1"/>
              </a:solidFill>
            </a:endParaRPr>
          </a:p>
          <a:p>
            <a:endParaRPr lang="uk-UA" dirty="0"/>
          </a:p>
        </p:txBody>
      </p:sp>
    </p:spTree>
    <p:extLst>
      <p:ext uri="{BB962C8B-B14F-4D97-AF65-F5344CB8AC3E}">
        <p14:creationId xmlns:p14="http://schemas.microsoft.com/office/powerpoint/2010/main" val="1774755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691680" y="4221088"/>
            <a:ext cx="6120680" cy="1477328"/>
          </a:xfrm>
          <a:prstGeom prst="rect">
            <a:avLst/>
          </a:prstGeom>
        </p:spPr>
        <p:txBody>
          <a:bodyPr wrap="square">
            <a:spAutoFit/>
          </a:bodyPr>
          <a:lstStyle/>
          <a:p>
            <a:pPr algn="just"/>
            <a:r>
              <a:rPr lang="en-US" dirty="0" smtClean="0"/>
              <a:t>Die Ukraine </a:t>
            </a:r>
            <a:r>
              <a:rPr lang="en-US" dirty="0" err="1" smtClean="0"/>
              <a:t>ist</a:t>
            </a:r>
            <a:r>
              <a:rPr lang="en-US" dirty="0" smtClean="0"/>
              <a:t> </a:t>
            </a:r>
            <a:r>
              <a:rPr lang="en-US" dirty="0" err="1" smtClean="0"/>
              <a:t>ein</a:t>
            </a:r>
            <a:r>
              <a:rPr lang="en-US" dirty="0" smtClean="0"/>
              <a:t> </a:t>
            </a:r>
            <a:r>
              <a:rPr lang="en-US" dirty="0" err="1" smtClean="0"/>
              <a:t>Staat</a:t>
            </a:r>
            <a:r>
              <a:rPr lang="en-US" dirty="0" smtClean="0"/>
              <a:t> in </a:t>
            </a:r>
            <a:r>
              <a:rPr lang="en-US" dirty="0" err="1" smtClean="0"/>
              <a:t>Osteuropa</a:t>
            </a:r>
            <a:r>
              <a:rPr lang="en-US" dirty="0" smtClean="0"/>
              <a:t>. </a:t>
            </a:r>
            <a:r>
              <a:rPr lang="en-US" dirty="0" err="1" smtClean="0"/>
              <a:t>Sie</a:t>
            </a:r>
            <a:r>
              <a:rPr lang="en-US" dirty="0" smtClean="0"/>
              <a:t> </a:t>
            </a:r>
            <a:r>
              <a:rPr lang="en-US" dirty="0" err="1" smtClean="0"/>
              <a:t>grenzt</a:t>
            </a:r>
            <a:r>
              <a:rPr lang="en-US" dirty="0" smtClean="0"/>
              <a:t> an </a:t>
            </a:r>
            <a:r>
              <a:rPr lang="en-US" dirty="0" err="1" smtClean="0"/>
              <a:t>Russland</a:t>
            </a:r>
            <a:r>
              <a:rPr lang="en-US" dirty="0" smtClean="0"/>
              <a:t> </a:t>
            </a:r>
            <a:r>
              <a:rPr lang="en-US" dirty="0" err="1" smtClean="0"/>
              <a:t>im</a:t>
            </a:r>
            <a:r>
              <a:rPr lang="en-US" dirty="0" smtClean="0"/>
              <a:t> </a:t>
            </a:r>
            <a:r>
              <a:rPr lang="en-US" dirty="0" err="1" smtClean="0"/>
              <a:t>Nordosten</a:t>
            </a:r>
            <a:r>
              <a:rPr lang="en-US" dirty="0" smtClean="0"/>
              <a:t> und </a:t>
            </a:r>
            <a:r>
              <a:rPr lang="en-US" dirty="0" err="1" smtClean="0"/>
              <a:t>Osten</a:t>
            </a:r>
            <a:r>
              <a:rPr lang="en-US" dirty="0" smtClean="0"/>
              <a:t>, </a:t>
            </a:r>
            <a:r>
              <a:rPr lang="en-US" dirty="0" err="1" smtClean="0"/>
              <a:t>Weißrussland</a:t>
            </a:r>
            <a:r>
              <a:rPr lang="en-US" dirty="0" smtClean="0"/>
              <a:t> </a:t>
            </a:r>
            <a:r>
              <a:rPr lang="en-US" dirty="0" err="1" smtClean="0"/>
              <a:t>im</a:t>
            </a:r>
            <a:r>
              <a:rPr lang="en-US" dirty="0" smtClean="0"/>
              <a:t> </a:t>
            </a:r>
            <a:r>
              <a:rPr lang="en-US" dirty="0" err="1" smtClean="0"/>
              <a:t>Norden</a:t>
            </a:r>
            <a:r>
              <a:rPr lang="en-US" dirty="0" smtClean="0"/>
              <a:t>, </a:t>
            </a:r>
            <a:r>
              <a:rPr lang="en-US" dirty="0" err="1" smtClean="0"/>
              <a:t>Polen</a:t>
            </a:r>
            <a:r>
              <a:rPr lang="en-US" dirty="0" smtClean="0"/>
              <a:t>, die </a:t>
            </a:r>
            <a:r>
              <a:rPr lang="en-US" dirty="0" err="1" smtClean="0"/>
              <a:t>Slowakei</a:t>
            </a:r>
            <a:r>
              <a:rPr lang="en-US" dirty="0" smtClean="0"/>
              <a:t> und </a:t>
            </a:r>
            <a:r>
              <a:rPr lang="en-US" dirty="0" err="1" smtClean="0"/>
              <a:t>Ungarn</a:t>
            </a:r>
            <a:r>
              <a:rPr lang="en-US" dirty="0" smtClean="0"/>
              <a:t> </a:t>
            </a:r>
            <a:r>
              <a:rPr lang="en-US" dirty="0" err="1" smtClean="0"/>
              <a:t>im</a:t>
            </a:r>
            <a:r>
              <a:rPr lang="en-US" dirty="0" smtClean="0"/>
              <a:t> </a:t>
            </a:r>
            <a:r>
              <a:rPr lang="en-US" dirty="0" err="1" smtClean="0"/>
              <a:t>Westen</a:t>
            </a:r>
            <a:r>
              <a:rPr lang="en-US" dirty="0" smtClean="0"/>
              <a:t>, </a:t>
            </a:r>
            <a:r>
              <a:rPr lang="en-US" dirty="0" err="1" smtClean="0"/>
              <a:t>Rumänien</a:t>
            </a:r>
            <a:r>
              <a:rPr lang="en-US" dirty="0" smtClean="0"/>
              <a:t> und </a:t>
            </a:r>
            <a:r>
              <a:rPr lang="en-US" dirty="0" err="1" smtClean="0"/>
              <a:t>Moldawien</a:t>
            </a:r>
            <a:r>
              <a:rPr lang="en-US" dirty="0" smtClean="0"/>
              <a:t> </a:t>
            </a:r>
            <a:r>
              <a:rPr lang="en-US" dirty="0" err="1" smtClean="0"/>
              <a:t>im</a:t>
            </a:r>
            <a:r>
              <a:rPr lang="en-US" dirty="0" smtClean="0"/>
              <a:t> </a:t>
            </a:r>
            <a:r>
              <a:rPr lang="en-US" dirty="0" err="1" smtClean="0"/>
              <a:t>Südwesten</a:t>
            </a:r>
            <a:r>
              <a:rPr lang="en-US" dirty="0" smtClean="0"/>
              <a:t> </a:t>
            </a:r>
            <a:r>
              <a:rPr lang="en-US" dirty="0" err="1" smtClean="0"/>
              <a:t>sowie</a:t>
            </a:r>
            <a:r>
              <a:rPr lang="en-US" dirty="0" smtClean="0"/>
              <a:t> an das </a:t>
            </a:r>
            <a:r>
              <a:rPr lang="en-US" dirty="0" err="1" smtClean="0"/>
              <a:t>Schwarze</a:t>
            </a:r>
            <a:r>
              <a:rPr lang="en-US" dirty="0" smtClean="0"/>
              <a:t> Meer und </a:t>
            </a:r>
            <a:r>
              <a:rPr lang="en-US" dirty="0" err="1" smtClean="0"/>
              <a:t>Asowsche</a:t>
            </a:r>
            <a:r>
              <a:rPr lang="en-US" dirty="0" smtClean="0"/>
              <a:t> Meer </a:t>
            </a:r>
            <a:r>
              <a:rPr lang="en-US" dirty="0" err="1" smtClean="0"/>
              <a:t>im</a:t>
            </a:r>
            <a:r>
              <a:rPr lang="en-US" dirty="0" smtClean="0"/>
              <a:t> </a:t>
            </a:r>
            <a:r>
              <a:rPr lang="en-US" dirty="0" err="1" smtClean="0"/>
              <a:t>Süden</a:t>
            </a:r>
            <a:r>
              <a:rPr lang="en-US" dirty="0" smtClean="0"/>
              <a:t>.</a:t>
            </a:r>
            <a:endParaRPr lang="uk-UA" dirty="0"/>
          </a:p>
        </p:txBody>
      </p:sp>
    </p:spTree>
    <p:extLst>
      <p:ext uri="{BB962C8B-B14F-4D97-AF65-F5344CB8AC3E}">
        <p14:creationId xmlns:p14="http://schemas.microsoft.com/office/powerpoint/2010/main" val="1138663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47664" y="908720"/>
            <a:ext cx="6480720" cy="923330"/>
          </a:xfrm>
          <a:prstGeom prst="rect">
            <a:avLst/>
          </a:prstGeom>
        </p:spPr>
        <p:txBody>
          <a:bodyPr wrap="square">
            <a:spAutoFit/>
          </a:bodyPr>
          <a:lstStyle/>
          <a:p>
            <a:pPr algn="just"/>
            <a:r>
              <a:rPr lang="de-DE" dirty="0" smtClean="0"/>
              <a:t>Die Ukraine verfügt nach Russland über das zweitgrößte Staatsgebiet in Europa. Seit der Auflösung der Sowjetunion im Jahr 1991 ist die Ukraine unabhängig.</a:t>
            </a:r>
            <a:endParaRPr lang="uk-UA" dirty="0"/>
          </a:p>
        </p:txBody>
      </p:sp>
    </p:spTree>
    <p:extLst>
      <p:ext uri="{BB962C8B-B14F-4D97-AF65-F5344CB8AC3E}">
        <p14:creationId xmlns:p14="http://schemas.microsoft.com/office/powerpoint/2010/main" val="1088653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3275856" y="188640"/>
            <a:ext cx="5544616" cy="2031325"/>
          </a:xfrm>
          <a:prstGeom prst="rect">
            <a:avLst/>
          </a:prstGeom>
        </p:spPr>
        <p:txBody>
          <a:bodyPr wrap="square">
            <a:spAutoFit/>
          </a:bodyPr>
          <a:lstStyle/>
          <a:p>
            <a:pPr algn="just"/>
            <a:r>
              <a:rPr lang="de-DE" dirty="0" smtClean="0"/>
              <a:t>Die Nationalflagge der Ukraine besteht aus zwei horizontalen Streifen in blau und gelb. Nach populärer Interpretation symbolisieren die Farben in den Flaggen ein typisches Landschaftsbild der Kornkammer Europas, dabei symbolisiert das Gelbe im unteren Teil der Flagge reife Kornfelder und das Blaue im oberen Teil der Flagge den Himmel darüber.</a:t>
            </a:r>
            <a:endParaRPr lang="uk-UA" dirty="0"/>
          </a:p>
        </p:txBody>
      </p:sp>
    </p:spTree>
    <p:extLst>
      <p:ext uri="{BB962C8B-B14F-4D97-AF65-F5344CB8AC3E}">
        <p14:creationId xmlns:p14="http://schemas.microsoft.com/office/powerpoint/2010/main" val="211387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3059832" y="1192396"/>
            <a:ext cx="5256584" cy="584775"/>
          </a:xfrm>
          <a:prstGeom prst="rect">
            <a:avLst/>
          </a:prstGeom>
        </p:spPr>
        <p:txBody>
          <a:bodyPr wrap="square">
            <a:spAutoFit/>
          </a:bodyPr>
          <a:lstStyle/>
          <a:p>
            <a:r>
              <a:rPr lang="en-US" sz="3200" dirty="0" err="1" smtClean="0">
                <a:latin typeface="Algerian" pitchFamily="82" charset="0"/>
              </a:rPr>
              <a:t>Wappen</a:t>
            </a:r>
            <a:r>
              <a:rPr lang="en-US" sz="3200" dirty="0" smtClean="0">
                <a:latin typeface="Algerian" pitchFamily="82" charset="0"/>
              </a:rPr>
              <a:t> der Ukraine</a:t>
            </a:r>
            <a:endParaRPr lang="uk-UA" sz="3200" dirty="0"/>
          </a:p>
        </p:txBody>
      </p:sp>
      <p:sp>
        <p:nvSpPr>
          <p:cNvPr id="5" name="Прямоугольник 4"/>
          <p:cNvSpPr/>
          <p:nvPr/>
        </p:nvSpPr>
        <p:spPr>
          <a:xfrm>
            <a:off x="2267744" y="4437112"/>
            <a:ext cx="4572000" cy="646331"/>
          </a:xfrm>
          <a:prstGeom prst="rect">
            <a:avLst/>
          </a:prstGeom>
        </p:spPr>
        <p:txBody>
          <a:bodyPr>
            <a:spAutoFit/>
          </a:bodyPr>
          <a:lstStyle/>
          <a:p>
            <a:r>
              <a:rPr lang="de-DE" dirty="0"/>
              <a:t>I</a:t>
            </a:r>
            <a:r>
              <a:rPr lang="de-DE" dirty="0" smtClean="0"/>
              <a:t>m </a:t>
            </a:r>
            <a:r>
              <a:rPr lang="de-DE" dirty="0" err="1" smtClean="0"/>
              <a:t>Trysub</a:t>
            </a:r>
            <a:r>
              <a:rPr lang="de-DE" dirty="0" smtClean="0"/>
              <a:t> könne man das Wort ВОЛЯ (Freiheit) lesen.</a:t>
            </a:r>
            <a:endParaRPr lang="uk-UA" dirty="0"/>
          </a:p>
        </p:txBody>
      </p:sp>
    </p:spTree>
    <p:extLst>
      <p:ext uri="{BB962C8B-B14F-4D97-AF65-F5344CB8AC3E}">
        <p14:creationId xmlns:p14="http://schemas.microsoft.com/office/powerpoint/2010/main" val="3182325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51520" y="4135593"/>
            <a:ext cx="3006080" cy="1754326"/>
          </a:xfrm>
          <a:prstGeom prst="rect">
            <a:avLst/>
          </a:prstGeom>
        </p:spPr>
        <p:txBody>
          <a:bodyPr wrap="square">
            <a:spAutoFit/>
          </a:bodyPr>
          <a:lstStyle/>
          <a:p>
            <a:pPr algn="just"/>
            <a:r>
              <a:rPr lang="de-DE" dirty="0" smtClean="0"/>
              <a:t>Die Ukraine ist in 24 Oblaste, die Autonome Republik Krim und zwei Städte mit Sonderstatus, Kiew und Sewastopol,  gegliedert.</a:t>
            </a:r>
          </a:p>
          <a:p>
            <a:endParaRPr lang="de-DE" dirty="0"/>
          </a:p>
        </p:txBody>
      </p:sp>
    </p:spTree>
    <p:extLst>
      <p:ext uri="{BB962C8B-B14F-4D97-AF65-F5344CB8AC3E}">
        <p14:creationId xmlns:p14="http://schemas.microsoft.com/office/powerpoint/2010/main" val="84865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07504" y="2996952"/>
            <a:ext cx="4832853" cy="461665"/>
          </a:xfrm>
          <a:prstGeom prst="rect">
            <a:avLst/>
          </a:prstGeom>
        </p:spPr>
        <p:txBody>
          <a:bodyPr wrap="square">
            <a:spAutoFit/>
          </a:bodyPr>
          <a:lstStyle/>
          <a:p>
            <a:r>
              <a:rPr lang="en-US" sz="2400" dirty="0" smtClean="0">
                <a:latin typeface="Elephant" pitchFamily="18" charset="0"/>
              </a:rPr>
              <a:t> Die </a:t>
            </a:r>
            <a:r>
              <a:rPr lang="en-US" sz="2400" dirty="0" err="1" smtClean="0">
                <a:latin typeface="Elephant" pitchFamily="18" charset="0"/>
              </a:rPr>
              <a:t>Hauptstadt</a:t>
            </a:r>
            <a:r>
              <a:rPr lang="en-US" sz="2400" dirty="0" smtClean="0">
                <a:latin typeface="Elephant" pitchFamily="18" charset="0"/>
              </a:rPr>
              <a:t> </a:t>
            </a:r>
            <a:r>
              <a:rPr lang="en-US" sz="2400" dirty="0" err="1" smtClean="0">
                <a:latin typeface="Elephant" pitchFamily="18" charset="0"/>
              </a:rPr>
              <a:t>ist</a:t>
            </a:r>
            <a:r>
              <a:rPr lang="en-US" sz="2400" dirty="0" smtClean="0">
                <a:latin typeface="Elephant" pitchFamily="18" charset="0"/>
              </a:rPr>
              <a:t> </a:t>
            </a:r>
            <a:r>
              <a:rPr lang="en-US" sz="2400" dirty="0" err="1" smtClean="0">
                <a:latin typeface="Elephant" pitchFamily="18" charset="0"/>
              </a:rPr>
              <a:t>Kiew</a:t>
            </a:r>
            <a:r>
              <a:rPr lang="en-US" sz="2400" dirty="0" smtClean="0">
                <a:latin typeface="Elephant" pitchFamily="18" charset="0"/>
              </a:rPr>
              <a:t>.</a:t>
            </a:r>
            <a:endParaRPr lang="uk-UA" sz="2400" dirty="0"/>
          </a:p>
        </p:txBody>
      </p:sp>
    </p:spTree>
    <p:extLst>
      <p:ext uri="{BB962C8B-B14F-4D97-AF65-F5344CB8AC3E}">
        <p14:creationId xmlns:p14="http://schemas.microsoft.com/office/powerpoint/2010/main" val="4038585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03648" y="476672"/>
            <a:ext cx="6552728" cy="523220"/>
          </a:xfrm>
          <a:prstGeom prst="rect">
            <a:avLst/>
          </a:prstGeom>
        </p:spPr>
        <p:txBody>
          <a:bodyPr wrap="square">
            <a:spAutoFit/>
          </a:bodyPr>
          <a:lstStyle/>
          <a:p>
            <a:r>
              <a:rPr lang="en-US" sz="2800" dirty="0" err="1">
                <a:solidFill>
                  <a:schemeClr val="bg1"/>
                </a:solidFill>
              </a:rPr>
              <a:t>Es</a:t>
            </a:r>
            <a:r>
              <a:rPr lang="en-US" sz="2800" dirty="0">
                <a:solidFill>
                  <a:schemeClr val="bg1"/>
                </a:solidFill>
              </a:rPr>
              <a:t> </a:t>
            </a:r>
            <a:r>
              <a:rPr lang="en-US" sz="2800" dirty="0" err="1">
                <a:solidFill>
                  <a:schemeClr val="bg1"/>
                </a:solidFill>
              </a:rPr>
              <a:t>gibt</a:t>
            </a:r>
            <a:r>
              <a:rPr lang="en-US" sz="2800" dirty="0">
                <a:solidFill>
                  <a:schemeClr val="bg1"/>
                </a:solidFill>
              </a:rPr>
              <a:t> </a:t>
            </a:r>
            <a:r>
              <a:rPr lang="en-US" sz="2800" dirty="0" err="1">
                <a:solidFill>
                  <a:schemeClr val="bg1"/>
                </a:solidFill>
              </a:rPr>
              <a:t>viele</a:t>
            </a:r>
            <a:r>
              <a:rPr lang="en-US" sz="2800" dirty="0">
                <a:solidFill>
                  <a:schemeClr val="bg1"/>
                </a:solidFill>
              </a:rPr>
              <a:t> </a:t>
            </a:r>
            <a:r>
              <a:rPr lang="en-US" sz="2800" dirty="0" err="1" smtClean="0">
                <a:solidFill>
                  <a:schemeClr val="bg1"/>
                </a:solidFill>
              </a:rPr>
              <a:t>Sehenswürdigkeiten</a:t>
            </a:r>
            <a:r>
              <a:rPr lang="en-US" sz="2800" dirty="0">
                <a:solidFill>
                  <a:schemeClr val="bg1"/>
                </a:solidFill>
              </a:rPr>
              <a:t>:</a:t>
            </a:r>
            <a:endParaRPr lang="uk-UA" sz="2800" dirty="0">
              <a:solidFill>
                <a:schemeClr val="bg1"/>
              </a:solidFill>
            </a:endParaRPr>
          </a:p>
        </p:txBody>
      </p:sp>
    </p:spTree>
    <p:extLst>
      <p:ext uri="{BB962C8B-B14F-4D97-AF65-F5344CB8AC3E}">
        <p14:creationId xmlns:p14="http://schemas.microsoft.com/office/powerpoint/2010/main" val="1316778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11560" y="836712"/>
            <a:ext cx="3789755" cy="523220"/>
          </a:xfrm>
          <a:prstGeom prst="rect">
            <a:avLst/>
          </a:prstGeom>
        </p:spPr>
        <p:txBody>
          <a:bodyPr wrap="none">
            <a:spAutoFit/>
          </a:bodyPr>
          <a:lstStyle/>
          <a:p>
            <a:r>
              <a:rPr lang="en-US" sz="2800" dirty="0" smtClean="0"/>
              <a:t>Das H</a:t>
            </a:r>
            <a:r>
              <a:rPr lang="hu-HU" sz="2800" dirty="0" smtClean="0"/>
              <a:t>öh</a:t>
            </a:r>
            <a:r>
              <a:rPr lang="en-US" sz="2800" dirty="0" err="1" smtClean="0"/>
              <a:t>lenkloster</a:t>
            </a:r>
            <a:r>
              <a:rPr lang="en-US" sz="2800" dirty="0" smtClean="0"/>
              <a:t> </a:t>
            </a:r>
            <a:r>
              <a:rPr lang="en-US" sz="2800" dirty="0" err="1" smtClean="0"/>
              <a:t>Lawra</a:t>
            </a:r>
            <a:endParaRPr lang="uk-UA" sz="2800" dirty="0"/>
          </a:p>
        </p:txBody>
      </p:sp>
    </p:spTree>
    <p:extLst>
      <p:ext uri="{BB962C8B-B14F-4D97-AF65-F5344CB8AC3E}">
        <p14:creationId xmlns:p14="http://schemas.microsoft.com/office/powerpoint/2010/main" val="3466657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189</Words>
  <Application>Microsoft Office PowerPoint</Application>
  <PresentationFormat>Экран (4:3)</PresentationFormat>
  <Paragraphs>14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Die Ukraine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Ukraine</dc:title>
  <dc:creator>user</dc:creator>
  <cp:lastModifiedBy>user</cp:lastModifiedBy>
  <cp:revision>9</cp:revision>
  <dcterms:created xsi:type="dcterms:W3CDTF">2014-05-21T12:17:16Z</dcterms:created>
  <dcterms:modified xsi:type="dcterms:W3CDTF">2014-05-21T20:11:02Z</dcterms:modified>
</cp:coreProperties>
</file>