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3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CED8A-2C5C-4039-8C69-66F114696A97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41671-68F1-4229-A277-871D1D9030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41671-68F1-4229-A277-871D1D90300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86116" y="4429132"/>
            <a:ext cx="5637010" cy="150553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Вуколова Анастасия, 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Самкова Лилия 7 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Маяускене А. А, учитель иностранного языка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175351" cy="17931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«Англицизмы в немецком языке»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5857916"/>
          </a:xfrm>
        </p:spPr>
        <p:txBody>
          <a:bodyPr/>
          <a:lstStyle/>
          <a:p>
            <a:pPr algn="l">
              <a:buNone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de-DE" sz="5000" b="0" dirty="0" smtClean="0">
                <a:solidFill>
                  <a:srgbClr val="0070C0"/>
                </a:solidFill>
              </a:rPr>
              <a:t>Public Relations</a:t>
            </a:r>
            <a:r>
              <a:rPr lang="ru-RU" sz="5000" b="0" dirty="0" smtClean="0">
                <a:solidFill>
                  <a:srgbClr val="0070C0"/>
                </a:solidFill>
              </a:rPr>
              <a:t> </a:t>
            </a:r>
            <a:r>
              <a:rPr lang="ru-RU" sz="4800" b="0" dirty="0" smtClean="0"/>
              <a:t>-</a:t>
            </a:r>
            <a:r>
              <a:rPr lang="de-DE" sz="4800" i="1" dirty="0" err="1" smtClean="0"/>
              <a:t>Offentlichkeitsarbeit</a:t>
            </a:r>
            <a:r>
              <a:rPr lang="de-DE" sz="4800" i="1" dirty="0" smtClean="0"/>
              <a:t>, </a:t>
            </a:r>
            <a:r>
              <a:rPr lang="de-DE" sz="4800" i="1" dirty="0" err="1" smtClean="0"/>
              <a:t>offentliche</a:t>
            </a:r>
            <a:r>
              <a:rPr lang="de-DE" sz="4800" i="1" dirty="0" smtClean="0"/>
              <a:t> Beziehungen, Kontaktpflege und Meinungspflege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726825" cy="1143000"/>
          </a:xfrm>
        </p:spPr>
        <p:txBody>
          <a:bodyPr/>
          <a:lstStyle/>
          <a:p>
            <a:pPr algn="ctr">
              <a:buNone/>
            </a:pPr>
            <a:r>
              <a:rPr lang="en-US" sz="5400" i="1" dirty="0" smtClean="0">
                <a:solidFill>
                  <a:srgbClr val="0070C0"/>
                </a:solidFill>
              </a:rPr>
              <a:t>Manager</a:t>
            </a:r>
            <a:r>
              <a:rPr lang="ru-RU" sz="5400" i="1" dirty="0" smtClean="0"/>
              <a:t>-</a:t>
            </a: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i="1" dirty="0" smtClean="0"/>
              <a:t>м</a:t>
            </a:r>
            <a:r>
              <a:rPr lang="de-DE" i="1" dirty="0" smtClean="0"/>
              <a:t>it </a:t>
            </a:r>
            <a:r>
              <a:rPr lang="de-DE" i="1" dirty="0" smtClean="0"/>
              <a:t>weitgehender Verfugungsgewalt und </a:t>
            </a:r>
            <a:r>
              <a:rPr lang="de-DE" i="1" dirty="0" smtClean="0"/>
              <a:t>Entscheidungsbefugns </a:t>
            </a:r>
            <a:r>
              <a:rPr lang="de-DE" i="1" dirty="0" smtClean="0"/>
              <a:t>ausgestattete leitende </a:t>
            </a:r>
            <a:r>
              <a:rPr lang="de-DE" i="1" dirty="0" smtClean="0"/>
              <a:t>Persönlichkeit </a:t>
            </a:r>
            <a:r>
              <a:rPr lang="de-DE" i="1" dirty="0" smtClean="0"/>
              <a:t>eines </a:t>
            </a:r>
            <a:r>
              <a:rPr lang="de-DE" i="1" dirty="0" smtClean="0"/>
              <a:t>Großunternehmens</a:t>
            </a:r>
            <a:r>
              <a:rPr lang="de-DE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/>
              <a:t>2. Многие </a:t>
            </a:r>
            <a:r>
              <a:rPr lang="ru-RU" sz="6000" i="1" dirty="0" smtClean="0"/>
              <a:t>английские слова короче и удобнее в произношении чем </a:t>
            </a:r>
            <a:r>
              <a:rPr lang="ru-RU" sz="6000" i="1" dirty="0" smtClean="0"/>
              <a:t>немецкие 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2357454"/>
          </a:xfrm>
        </p:spPr>
        <p:txBody>
          <a:bodyPr/>
          <a:lstStyle/>
          <a:p>
            <a:pPr lvl="0" algn="ctr">
              <a:buNone/>
            </a:pPr>
            <a:r>
              <a:rPr lang="en-US" sz="5000" i="1" dirty="0" smtClean="0">
                <a:solidFill>
                  <a:srgbClr val="0070C0"/>
                </a:solidFill>
              </a:rPr>
              <a:t>Trucker</a:t>
            </a:r>
            <a:r>
              <a:rPr lang="ru-RU" i="1" dirty="0" smtClean="0"/>
              <a:t> (2 слога и 7 букв) – </a:t>
            </a:r>
            <a:r>
              <a:rPr lang="en-US" i="1" dirty="0" smtClean="0"/>
              <a:t>Lastwagenfahrer</a:t>
            </a:r>
            <a:r>
              <a:rPr lang="ru-RU" i="1" dirty="0" smtClean="0"/>
              <a:t> (5 слогов и 15 букв</a:t>
            </a:r>
            <a:r>
              <a:rPr lang="ru-RU" i="1" dirty="0" smtClean="0"/>
              <a:t>)</a:t>
            </a:r>
            <a:br>
              <a:rPr lang="ru-RU" i="1" dirty="0" smtClean="0"/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de-DE" sz="5000" i="1" dirty="0" smtClean="0">
                <a:solidFill>
                  <a:srgbClr val="0070C0"/>
                </a:solidFill>
              </a:rPr>
              <a:t>Management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i="1" dirty="0" smtClean="0"/>
              <a:t> </a:t>
            </a:r>
            <a:r>
              <a:rPr lang="de-DE" i="1" dirty="0" smtClean="0"/>
              <a:t>(3 </a:t>
            </a:r>
            <a:r>
              <a:rPr lang="ru-RU" i="1" dirty="0" smtClean="0"/>
              <a:t>слога и</a:t>
            </a:r>
            <a:r>
              <a:rPr lang="de-DE" i="1" dirty="0" smtClean="0"/>
              <a:t> </a:t>
            </a:r>
            <a:r>
              <a:rPr lang="de-DE" i="1" dirty="0" smtClean="0"/>
              <a:t>10</a:t>
            </a:r>
            <a:r>
              <a:rPr lang="ru-RU" i="1" dirty="0" smtClean="0"/>
              <a:t> букв</a:t>
            </a:r>
            <a:r>
              <a:rPr lang="de-DE" i="1" dirty="0" smtClean="0"/>
              <a:t>) – Unternehmensleitungen (7 </a:t>
            </a:r>
            <a:r>
              <a:rPr lang="ru-RU" i="1" dirty="0" smtClean="0"/>
              <a:t>слогов и</a:t>
            </a:r>
            <a:r>
              <a:rPr lang="de-DE" i="1" dirty="0" smtClean="0"/>
              <a:t> 21 </a:t>
            </a:r>
            <a:r>
              <a:rPr lang="ru-RU" i="1" dirty="0" smtClean="0"/>
              <a:t>буква</a:t>
            </a:r>
            <a:r>
              <a:rPr lang="de-DE" i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000108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3. Англицизмы не имеющие содержательной, синтаксической, стилистической функции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21442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de-DE" i="1" dirty="0" smtClean="0"/>
              <a:t>Lover – Liebhaber, Loser – Verlierer, Feeling – Gefuhl, Airport – Flughafen, Deal – Handel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Способы заимствования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357430"/>
            <a:ext cx="80010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001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Прямое заимствование без изменения смысла слова: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Talkshow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CD-Player, Team, Meeting, Sprint, T-shirt-painter, simple, different, small-talk;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441680"/>
            <a:ext cx="7858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Терминологические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синонимы – существуют наряду с имеющимися в языке названиями и составляют конкуренцию немецким синонимам: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00100" algn="l"/>
              </a:tabLst>
            </a:pPr>
            <a:r>
              <a:rPr lang="de-DE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leasing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Vermietung;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00100" algn="l"/>
              </a:tabLst>
            </a:pPr>
            <a:r>
              <a:rPr lang="de-DE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marketing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die </a:t>
            </a:r>
            <a:r>
              <a:rPr lang="de-DE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Massnahmen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eines Unternehmens;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00100" algn="l"/>
              </a:tabLst>
            </a:pPr>
            <a:r>
              <a:rPr lang="de-DE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consulting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der Berater;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00100" algn="l"/>
              </a:tabLst>
            </a:pPr>
            <a:r>
              <a:rPr lang="de-DE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investor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der </a:t>
            </a:r>
            <a:r>
              <a:rPr lang="de-DE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Investitionstrager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00100" algn="l"/>
              </a:tabLst>
            </a:pPr>
            <a:r>
              <a:rPr lang="de-DE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slang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die Umgangssprache;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00100" algn="l"/>
              </a:tabLst>
            </a:pPr>
            <a:r>
              <a:rPr lang="de-DE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user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Nutzer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800100" algn="l"/>
              </a:tabLst>
            </a:pP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Magazine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de-D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Zeitschrift.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72338" cy="3474720"/>
          </a:xfrm>
        </p:spPr>
        <p:txBody>
          <a:bodyPr>
            <a:normAutofit/>
          </a:bodyPr>
          <a:lstStyle/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01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Смешанное образование – сложные слова, одна часть которых заимствована из английского языка, другая часть – немецкое слово: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0100" algn="l"/>
              </a:tabLst>
            </a:pPr>
            <a:r>
              <a:rPr lang="de-DE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Powerfrau – </a:t>
            </a:r>
            <a:r>
              <a:rPr lang="de-DE" sz="2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Geschaftfrau</a:t>
            </a:r>
            <a:r>
              <a:rPr lang="de-DE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Livesendungen – Sendungen </a:t>
            </a:r>
            <a:r>
              <a:rPr lang="de-DE" sz="2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uber</a:t>
            </a:r>
            <a:r>
              <a:rPr lang="de-DE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das Alltagsleben; Reiseboom – </a:t>
            </a:r>
            <a:r>
              <a:rPr lang="de-DE" sz="2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grosse</a:t>
            </a:r>
            <a:r>
              <a:rPr lang="de-DE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Reisenachfrage; Service-Dienst; Service-Seite; Top-Lage; Inter-</a:t>
            </a:r>
            <a:r>
              <a:rPr lang="de-DE" sz="2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CityZug</a:t>
            </a:r>
            <a:r>
              <a:rPr lang="de-DE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Euro-</a:t>
            </a:r>
            <a:r>
              <a:rPr lang="de-DE" sz="2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CityZug</a:t>
            </a:r>
            <a:r>
              <a:rPr lang="de-DE" sz="2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de-DE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714752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Псевдоанглицизмы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заимствования, которые образованы из англоязычных составных частей, но в немецком используются в другом значении. Например: Мобильные телефоны только в немецком языковом пространстве называют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Handy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86586" cy="576931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Перевод устойчивых выражений с английского на немецкий слово в слово:</a:t>
            </a:r>
          </a:p>
          <a:p>
            <a:pPr>
              <a:buNone/>
            </a:pPr>
            <a:r>
              <a:rPr lang="de-DE" sz="2400" i="1" dirty="0" smtClean="0"/>
              <a:t>(engl. It </a:t>
            </a:r>
            <a:r>
              <a:rPr lang="de-DE" sz="2400" i="1" dirty="0" err="1" smtClean="0"/>
              <a:t>makes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no</a:t>
            </a:r>
            <a:r>
              <a:rPr lang="de-DE" sz="2400" i="1" dirty="0" smtClean="0"/>
              <a:t> sense</a:t>
            </a:r>
            <a:r>
              <a:rPr lang="de-DE" sz="2400" i="1" dirty="0" smtClean="0"/>
              <a:t>)</a:t>
            </a:r>
            <a:r>
              <a:rPr lang="de-DE" sz="2400" i="1" dirty="0" smtClean="0"/>
              <a:t> – Es macht keine Sinn</a:t>
            </a:r>
            <a:r>
              <a:rPr lang="de-DE" sz="2400" i="1" dirty="0" smtClean="0"/>
              <a:t>”</a:t>
            </a:r>
            <a:endParaRPr lang="ru-RU" sz="2400" i="1" dirty="0" smtClean="0"/>
          </a:p>
          <a:p>
            <a:pPr>
              <a:buNone/>
            </a:pPr>
            <a:r>
              <a:rPr lang="de-DE" sz="2400" i="1" dirty="0" smtClean="0"/>
              <a:t>“</a:t>
            </a:r>
            <a:r>
              <a:rPr lang="de-DE" sz="2400" i="1" dirty="0" smtClean="0"/>
              <a:t>Es gibt keinen Sinn</a:t>
            </a:r>
            <a:r>
              <a:rPr lang="de-DE" sz="2400" i="1" dirty="0" smtClean="0"/>
              <a:t>”;</a:t>
            </a:r>
            <a:endParaRPr lang="ru-RU" sz="2400" i="1" dirty="0" smtClean="0"/>
          </a:p>
          <a:p>
            <a:pPr>
              <a:buNone/>
            </a:pPr>
            <a:r>
              <a:rPr lang="de-DE" sz="2400" i="1" dirty="0" smtClean="0"/>
              <a:t>(engl. </a:t>
            </a:r>
            <a:r>
              <a:rPr lang="en-US" sz="2400" i="1" dirty="0" smtClean="0"/>
              <a:t>Have a nice day</a:t>
            </a:r>
            <a:r>
              <a:rPr lang="ru-RU" sz="2400" i="1" dirty="0" smtClean="0"/>
              <a:t>)</a:t>
            </a:r>
            <a:r>
              <a:rPr lang="ru-RU" sz="2400" i="1" dirty="0" smtClean="0"/>
              <a:t> </a:t>
            </a:r>
            <a:r>
              <a:rPr lang="ru-RU" sz="2400" i="1" dirty="0" smtClean="0"/>
              <a:t>- </a:t>
            </a:r>
            <a:r>
              <a:rPr lang="de-DE" sz="2400" i="1" dirty="0" smtClean="0"/>
              <a:t>Haben </a:t>
            </a:r>
            <a:r>
              <a:rPr lang="de-DE" sz="2400" i="1" dirty="0" smtClean="0"/>
              <a:t>Sie einen schönen </a:t>
            </a:r>
            <a:r>
              <a:rPr lang="de-DE" sz="2400" i="1" dirty="0" smtClean="0"/>
              <a:t>Tag</a:t>
            </a:r>
            <a:endParaRPr lang="ru-RU" sz="2400" i="1" dirty="0" smtClean="0"/>
          </a:p>
          <a:p>
            <a:pPr>
              <a:buNone/>
            </a:pPr>
            <a:r>
              <a:rPr lang="de-DE" sz="2400" i="1" dirty="0" smtClean="0"/>
              <a:t>“</a:t>
            </a:r>
            <a:r>
              <a:rPr lang="de-DE" sz="2400" i="1" dirty="0" smtClean="0"/>
              <a:t>Ich </a:t>
            </a:r>
            <a:r>
              <a:rPr lang="de-DE" sz="2400" i="1" dirty="0" err="1" smtClean="0"/>
              <a:t>wunsche</a:t>
            </a:r>
            <a:r>
              <a:rPr lang="de-DE" sz="2400" i="1" dirty="0" smtClean="0"/>
              <a:t> Ihnen einen schönen Tag</a:t>
            </a:r>
            <a:r>
              <a:rPr lang="de-DE" sz="2400" i="1" dirty="0" smtClean="0"/>
              <a:t>”</a:t>
            </a:r>
            <a:endParaRPr lang="ru-RU" sz="2400" i="1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Заимствование глаголов с присоединением окончаний 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en, - n.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i="1" dirty="0" smtClean="0"/>
              <a:t>to trade – </a:t>
            </a:r>
            <a:r>
              <a:rPr lang="en-US" sz="2400" i="1" dirty="0" err="1" smtClean="0"/>
              <a:t>traden</a:t>
            </a:r>
            <a:r>
              <a:rPr lang="en-US" sz="2400" i="1" dirty="0" smtClean="0"/>
              <a:t>, to swap – </a:t>
            </a:r>
            <a:r>
              <a:rPr lang="en-US" sz="2400" i="1" dirty="0" err="1" smtClean="0"/>
              <a:t>swappen</a:t>
            </a:r>
            <a:r>
              <a:rPr lang="en-US" sz="2400" i="1" dirty="0" smtClean="0"/>
              <a:t>, to manage – </a:t>
            </a:r>
            <a:r>
              <a:rPr lang="en-US" sz="2400" i="1" dirty="0" err="1" smtClean="0"/>
              <a:t>managen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Сферы, в которых англицизмы наиболее распространены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71538" y="2928934"/>
            <a:ext cx="6400800" cy="3474720"/>
          </a:xfrm>
        </p:spPr>
        <p:txBody>
          <a:bodyPr/>
          <a:lstStyle/>
          <a:p>
            <a:r>
              <a:rPr lang="ru-RU" dirty="0" smtClean="0"/>
              <a:t>Реклама: </a:t>
            </a:r>
            <a:r>
              <a:rPr lang="en-US" i="1" dirty="0" smtClean="0"/>
              <a:t>Lotion</a:t>
            </a:r>
            <a:r>
              <a:rPr lang="ru-RU" i="1" dirty="0" smtClean="0"/>
              <a:t>, </a:t>
            </a:r>
            <a:r>
              <a:rPr lang="en-US" i="1" dirty="0" smtClean="0"/>
              <a:t>Snacks</a:t>
            </a:r>
            <a:r>
              <a:rPr lang="ru-RU" i="1" dirty="0" smtClean="0"/>
              <a:t>, </a:t>
            </a:r>
            <a:r>
              <a:rPr lang="en-US" i="1" dirty="0" smtClean="0"/>
              <a:t>Shorts</a:t>
            </a:r>
            <a:r>
              <a:rPr lang="ru-RU" i="1" dirty="0" smtClean="0"/>
              <a:t>, </a:t>
            </a:r>
            <a:r>
              <a:rPr lang="en-US" i="1" dirty="0" smtClean="0"/>
              <a:t>Conditioner</a:t>
            </a:r>
            <a:r>
              <a:rPr lang="ru-RU" i="1" dirty="0" smtClean="0"/>
              <a:t>, </a:t>
            </a:r>
            <a:r>
              <a:rPr lang="en-US" i="1" dirty="0" smtClean="0"/>
              <a:t>Slogans</a:t>
            </a:r>
            <a:r>
              <a:rPr lang="en-US" i="1" dirty="0" smtClean="0"/>
              <a:t>, Marketing, Corporate Identity, Promotion, Image, </a:t>
            </a:r>
            <a:r>
              <a:rPr lang="en-US" i="1" dirty="0" smtClean="0"/>
              <a:t>Message</a:t>
            </a:r>
            <a:r>
              <a:rPr lang="ru-RU" i="1" dirty="0" smtClean="0"/>
              <a:t>. </a:t>
            </a:r>
          </a:p>
          <a:p>
            <a:r>
              <a:rPr lang="ru-RU" dirty="0" smtClean="0"/>
              <a:t>Техника, особенно мир компьютеров и интернет , накладывает на язык свой особый отпечаток: </a:t>
            </a:r>
            <a:r>
              <a:rPr lang="en-US" i="1" dirty="0" smtClean="0"/>
              <a:t>Mouse</a:t>
            </a:r>
            <a:r>
              <a:rPr lang="ru-RU" i="1" dirty="0" smtClean="0"/>
              <a:t>, </a:t>
            </a:r>
            <a:r>
              <a:rPr lang="en-US" i="1" dirty="0" smtClean="0"/>
              <a:t>E</a:t>
            </a:r>
            <a:r>
              <a:rPr lang="ru-RU" i="1" dirty="0" smtClean="0"/>
              <a:t>-</a:t>
            </a:r>
            <a:r>
              <a:rPr lang="en-US" i="1" dirty="0" smtClean="0"/>
              <a:t>Mail</a:t>
            </a:r>
            <a:r>
              <a:rPr lang="ru-RU" i="1" dirty="0" smtClean="0"/>
              <a:t>, </a:t>
            </a:r>
            <a:r>
              <a:rPr lang="en-US" i="1" dirty="0" smtClean="0"/>
              <a:t>Online</a:t>
            </a:r>
            <a:r>
              <a:rPr lang="ru-RU" i="1" dirty="0" smtClean="0"/>
              <a:t>, </a:t>
            </a:r>
            <a:r>
              <a:rPr lang="en-US" i="1" dirty="0" smtClean="0"/>
              <a:t>Provider</a:t>
            </a:r>
            <a:r>
              <a:rPr lang="ru-RU" dirty="0" smtClean="0"/>
              <a:t>, </a:t>
            </a:r>
            <a:r>
              <a:rPr lang="ru-RU" i="1" dirty="0" err="1" smtClean="0"/>
              <a:t>Bit</a:t>
            </a:r>
            <a:r>
              <a:rPr lang="ru-RU" i="1" dirty="0" smtClean="0"/>
              <a:t>, </a:t>
            </a:r>
            <a:r>
              <a:rPr lang="ru-RU" i="1" dirty="0" err="1" smtClean="0"/>
              <a:t>Byte</a:t>
            </a:r>
            <a:r>
              <a:rPr lang="ru-RU" i="1" dirty="0" smtClean="0"/>
              <a:t>, </a:t>
            </a:r>
            <a:r>
              <a:rPr lang="ru-RU" i="1" dirty="0" err="1" smtClean="0"/>
              <a:t>CD-Rom</a:t>
            </a:r>
            <a:r>
              <a:rPr lang="ru-RU" i="1" dirty="0" smtClean="0"/>
              <a:t>, </a:t>
            </a:r>
            <a:r>
              <a:rPr lang="ru-RU" i="1" dirty="0" err="1" smtClean="0"/>
              <a:t>Computer</a:t>
            </a:r>
            <a:r>
              <a:rPr lang="ru-RU" i="1" dirty="0" smtClean="0"/>
              <a:t>, </a:t>
            </a:r>
            <a:r>
              <a:rPr lang="ru-RU" i="1" dirty="0" err="1" smtClean="0"/>
              <a:t>editieren</a:t>
            </a:r>
            <a:r>
              <a:rPr lang="ru-RU" i="1" dirty="0" smtClean="0"/>
              <a:t>, </a:t>
            </a:r>
            <a:r>
              <a:rPr lang="ru-RU" i="1" dirty="0" err="1" smtClean="0"/>
              <a:t>Hacke</a:t>
            </a:r>
            <a:r>
              <a:rPr lang="en-US" i="1" dirty="0" smtClean="0"/>
              <a:t>r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642918"/>
            <a:ext cx="8429684" cy="59293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Актуальность исследования </a:t>
            </a:r>
            <a:r>
              <a:rPr lang="ru-RU" sz="3200" dirty="0" smtClean="0"/>
              <a:t>заключается </a:t>
            </a:r>
            <a:r>
              <a:rPr lang="ru-RU" sz="3200" dirty="0" smtClean="0"/>
              <a:t>в том</a:t>
            </a:r>
            <a:r>
              <a:rPr lang="ru-RU" sz="3200" dirty="0" smtClean="0"/>
              <a:t>, что немецкие лингвисты и обыкновенные граждане, заинтересованные в чистоте своего языка и объединяющиеся для его защиты, выражают свою обеспокоенность при оценке влияния английского языка на немецкий язык. 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Целью данного исследования </a:t>
            </a:r>
            <a:r>
              <a:rPr lang="ru-RU" sz="3200" dirty="0" smtClean="0"/>
              <a:t>является определение степени влияния английского языка на немецкий язык. </a:t>
            </a:r>
          </a:p>
          <a:p>
            <a:pPr algn="just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86586" cy="5412124"/>
          </a:xfrm>
        </p:spPr>
        <p:txBody>
          <a:bodyPr>
            <a:normAutofit/>
          </a:bodyPr>
          <a:lstStyle/>
          <a:p>
            <a:r>
              <a:rPr lang="ru-RU" dirty="0" smtClean="0"/>
              <a:t>Спорт: </a:t>
            </a:r>
            <a:r>
              <a:rPr lang="en-US" i="1" dirty="0" smtClean="0"/>
              <a:t>Fan, Match, Cross, Freestyle, Penalty, Badminton, Sprint, Finish, </a:t>
            </a:r>
            <a:r>
              <a:rPr lang="en-US" i="1" dirty="0" smtClean="0"/>
              <a:t>Team</a:t>
            </a:r>
            <a:endParaRPr lang="ru-RU" i="1" dirty="0" smtClean="0"/>
          </a:p>
          <a:p>
            <a:pPr lvl="0"/>
            <a:r>
              <a:rPr lang="ru-RU" i="1" dirty="0" smtClean="0"/>
              <a:t>СМИ: </a:t>
            </a:r>
            <a:r>
              <a:rPr lang="en-US" i="1" dirty="0" smtClean="0"/>
              <a:t>Feature, Pay-TV, Motion, Primetime, Print, Slow, Entertainer</a:t>
            </a:r>
            <a:r>
              <a:rPr lang="en-US" dirty="0" smtClean="0"/>
              <a:t>, </a:t>
            </a:r>
            <a:r>
              <a:rPr lang="en-US" i="1" dirty="0" smtClean="0"/>
              <a:t>Offset, Yellow Press, Reporter, Interview, Comic, </a:t>
            </a:r>
            <a:r>
              <a:rPr lang="en-US" i="1" dirty="0" err="1" smtClean="0"/>
              <a:t>Monotyp</a:t>
            </a:r>
            <a:r>
              <a:rPr lang="ru-RU" i="1" dirty="0" smtClean="0"/>
              <a:t>е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i="1" dirty="0" smtClean="0"/>
              <a:t>Charts, Comics, Jingle, Headline, Hit, live, News, Playback, Serial, Show, Single, Special, Trailer, Bestseller, Essay, Love-Story, Promoter.</a:t>
            </a:r>
            <a:endParaRPr lang="ru-RU" dirty="0" smtClean="0"/>
          </a:p>
          <a:p>
            <a:pPr lvl="0"/>
            <a:r>
              <a:rPr lang="ru-RU" dirty="0" smtClean="0"/>
              <a:t>в косметической индустрии</a:t>
            </a:r>
            <a:r>
              <a:rPr lang="en-US" dirty="0" smtClean="0"/>
              <a:t>, </a:t>
            </a:r>
            <a:r>
              <a:rPr lang="ru-RU" dirty="0" smtClean="0"/>
              <a:t>здоровье</a:t>
            </a:r>
            <a:r>
              <a:rPr lang="en-US" dirty="0" smtClean="0"/>
              <a:t>, </a:t>
            </a:r>
            <a:r>
              <a:rPr lang="ru-RU" dirty="0" smtClean="0"/>
              <a:t>медицина</a:t>
            </a:r>
            <a:r>
              <a:rPr lang="en-US" dirty="0" smtClean="0"/>
              <a:t> – </a:t>
            </a:r>
            <a:r>
              <a:rPr lang="en-US" i="1" dirty="0" smtClean="0"/>
              <a:t>Make-up, Foundation, Fluid, Eyeliner, Strip, Cover, Aids, </a:t>
            </a:r>
            <a:r>
              <a:rPr lang="en-US" i="1" dirty="0" err="1" smtClean="0"/>
              <a:t>Streß</a:t>
            </a:r>
            <a:r>
              <a:rPr lang="en-US" i="1" dirty="0" smtClean="0"/>
              <a:t>, Body Lotion, </a:t>
            </a:r>
            <a:r>
              <a:rPr lang="en-US" i="1" dirty="0" err="1" smtClean="0"/>
              <a:t>relaxen</a:t>
            </a:r>
            <a:r>
              <a:rPr lang="en-US" i="1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в мире моды</a:t>
            </a:r>
            <a:r>
              <a:rPr lang="en-US" dirty="0" smtClean="0"/>
              <a:t> – Fashion, Dress, Look, Top, Boots, </a:t>
            </a:r>
            <a:r>
              <a:rPr lang="en-US" i="1" dirty="0" smtClean="0"/>
              <a:t>Blazer, Sweater, T-Shirt, Jeans</a:t>
            </a:r>
            <a:r>
              <a:rPr lang="en-US" i="1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43710" cy="541212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 строительстве – </a:t>
            </a:r>
            <a:r>
              <a:rPr lang="ru-RU" i="1" dirty="0" err="1" smtClean="0"/>
              <a:t>Apartment</a:t>
            </a:r>
            <a:r>
              <a:rPr lang="ru-RU" i="1" dirty="0" smtClean="0"/>
              <a:t>, WC, </a:t>
            </a:r>
            <a:r>
              <a:rPr lang="ru-RU" i="1" dirty="0" err="1" smtClean="0"/>
              <a:t>Lift</a:t>
            </a:r>
            <a:r>
              <a:rPr lang="ru-RU" i="1" dirty="0" smtClean="0"/>
              <a:t>, </a:t>
            </a:r>
            <a:r>
              <a:rPr lang="ru-RU" i="1" dirty="0" err="1" smtClean="0"/>
              <a:t>Cente</a:t>
            </a:r>
            <a:r>
              <a:rPr lang="ru-RU" i="1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 еда</a:t>
            </a:r>
            <a:r>
              <a:rPr lang="en-US" dirty="0" smtClean="0"/>
              <a:t>, </a:t>
            </a:r>
            <a:r>
              <a:rPr lang="ru-RU" dirty="0" smtClean="0"/>
              <a:t>гастрономия</a:t>
            </a:r>
            <a:r>
              <a:rPr lang="en-US" dirty="0" smtClean="0"/>
              <a:t> –  </a:t>
            </a:r>
            <a:r>
              <a:rPr lang="en-US" i="1" dirty="0" smtClean="0"/>
              <a:t>Bar, Brandy, Chips, Cream, </a:t>
            </a:r>
            <a:r>
              <a:rPr lang="en-US" i="1" dirty="0" err="1" smtClean="0"/>
              <a:t>grillen</a:t>
            </a:r>
            <a:r>
              <a:rPr lang="en-US" i="1" dirty="0" smtClean="0"/>
              <a:t>, Fast food;</a:t>
            </a:r>
            <a:endParaRPr lang="ru-RU" dirty="0" smtClean="0"/>
          </a:p>
          <a:p>
            <a:pPr lvl="0"/>
            <a:r>
              <a:rPr lang="ru-RU" dirty="0" smtClean="0"/>
              <a:t>природа и окружающая среда</a:t>
            </a:r>
            <a:r>
              <a:rPr lang="ru-RU" i="1" dirty="0" smtClean="0"/>
              <a:t> - </a:t>
            </a:r>
            <a:r>
              <a:rPr lang="ru-RU" i="1" dirty="0" err="1" smtClean="0"/>
              <a:t>Greenpeace</a:t>
            </a:r>
            <a:r>
              <a:rPr lang="ru-RU" i="1" dirty="0" smtClean="0"/>
              <a:t>, </a:t>
            </a:r>
            <a:r>
              <a:rPr lang="ru-RU" i="1" dirty="0" err="1" smtClean="0"/>
              <a:t>Smog</a:t>
            </a:r>
            <a:r>
              <a:rPr lang="ru-RU" i="1" dirty="0" smtClean="0"/>
              <a:t>, </a:t>
            </a:r>
            <a:r>
              <a:rPr lang="ru-RU" i="1" dirty="0" err="1" smtClean="0"/>
              <a:t>Setter</a:t>
            </a:r>
            <a:r>
              <a:rPr lang="ru-RU" i="1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государство и политика – </a:t>
            </a:r>
            <a:r>
              <a:rPr lang="en-US" i="1" dirty="0" err="1" smtClean="0"/>
              <a:t>killen</a:t>
            </a:r>
            <a:r>
              <a:rPr lang="ru-RU" i="1" dirty="0" smtClean="0"/>
              <a:t>, </a:t>
            </a:r>
            <a:r>
              <a:rPr lang="en-US" i="1" dirty="0" smtClean="0"/>
              <a:t>Law and order</a:t>
            </a:r>
            <a:r>
              <a:rPr lang="ru-RU" i="1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профессии</a:t>
            </a:r>
            <a:r>
              <a:rPr lang="en-US" i="1" dirty="0" smtClean="0"/>
              <a:t> - Babysitter, Bodyguard, Controller, </a:t>
            </a:r>
            <a:r>
              <a:rPr lang="en-US" i="1" dirty="0" err="1" smtClean="0"/>
              <a:t>jobben</a:t>
            </a:r>
            <a:r>
              <a:rPr lang="en-US" i="1" dirty="0" smtClean="0"/>
              <a:t>, </a:t>
            </a:r>
            <a:r>
              <a:rPr lang="en-US" i="1" dirty="0" err="1" smtClean="0"/>
              <a:t>managen</a:t>
            </a:r>
            <a:r>
              <a:rPr lang="en-US" i="1" dirty="0" smtClean="0"/>
              <a:t>;</a:t>
            </a:r>
            <a:endParaRPr lang="ru-RU" dirty="0" smtClean="0"/>
          </a:p>
          <a:p>
            <a:r>
              <a:rPr lang="ru-RU" dirty="0" smtClean="0"/>
              <a:t>молодежная лексика</a:t>
            </a:r>
            <a:r>
              <a:rPr lang="en-US" dirty="0" smtClean="0"/>
              <a:t> - </a:t>
            </a:r>
            <a:r>
              <a:rPr lang="en-US" i="1" dirty="0" smtClean="0"/>
              <a:t>crazy, cool, O.K., Punk, Tattoo, Trouble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428604"/>
            <a:ext cx="8215370" cy="607223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В соответствии с этой целью были поставлены следующие задачи: </a:t>
            </a:r>
          </a:p>
          <a:p>
            <a:pPr algn="just">
              <a:buNone/>
            </a:pPr>
            <a:r>
              <a:rPr lang="ru-RU" sz="2600" dirty="0" smtClean="0"/>
              <a:t>- дать характеристику явления заимствования; </a:t>
            </a:r>
          </a:p>
          <a:p>
            <a:pPr algn="just">
              <a:buNone/>
            </a:pPr>
            <a:r>
              <a:rPr lang="ru-RU" sz="2600" dirty="0" smtClean="0"/>
              <a:t>- проанализировать степень изученности проблемы заимствования англицизмов в немецком языке; </a:t>
            </a:r>
          </a:p>
          <a:p>
            <a:pPr algn="just">
              <a:buNone/>
            </a:pPr>
            <a:r>
              <a:rPr lang="ru-RU" sz="2600" dirty="0" smtClean="0"/>
              <a:t>- рассмотреть различные способы заимствования;</a:t>
            </a:r>
          </a:p>
          <a:p>
            <a:pPr algn="just">
              <a:buNone/>
            </a:pPr>
            <a:r>
              <a:rPr lang="ru-RU" sz="2600" dirty="0" smtClean="0"/>
              <a:t>- посредством анализа данных выявить, когда начался процесс прогрессирующего проникновения англицизмов, установить причины данного явления, а также дать прогноз на будущее; </a:t>
            </a:r>
          </a:p>
          <a:p>
            <a:pPr algn="just">
              <a:buNone/>
            </a:pPr>
            <a:r>
              <a:rPr lang="ru-RU" sz="2600" dirty="0" smtClean="0"/>
              <a:t>- составить список сфер, в которых английские заимствования наиболее распространены.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42910" y="731520"/>
            <a:ext cx="7786742" cy="562643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Теоретическое значение работы</a:t>
            </a:r>
            <a:r>
              <a:rPr lang="ru-RU" sz="2400" dirty="0" smtClean="0"/>
              <a:t> </a:t>
            </a:r>
            <a:r>
              <a:rPr lang="ru-RU" sz="2800" dirty="0" smtClean="0"/>
              <a:t>состоит в том, что она способствует объективному определению степени англоязычного влияния на современный немецкий язык. В нашем исследовании анализируются особенности функционирования англицизмов в языке, что в целом помогает определить некоторые тенденции языковых изменений. Работа значима в плане исследования тенденций развития системы языка в конце XX – начале XXI века, а также особенностей процесса заимствования.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500042"/>
            <a:ext cx="8215370" cy="585791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Практическая ценность работы </a:t>
            </a:r>
            <a:r>
              <a:rPr lang="ru-RU" sz="2800" dirty="0" smtClean="0"/>
              <a:t>определяется возможностью использования результатов исследования при разработке курсов лекций и семинаров по лексикологии, сравнительному языкознанию, германистике, спецкурсов по проблемам языкового заимствования. Выводы, содержащиеся в работе, могут быть использованы для дальнейшего изучения вопросов заимствования, влияния английского языка на другие языки.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785794"/>
            <a:ext cx="7786742" cy="534068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Объектом исследования </a:t>
            </a:r>
            <a:r>
              <a:rPr lang="ru-RU" sz="2800" dirty="0" smtClean="0"/>
              <a:t>является англоязычные заимствования, функционирующие в немецком языке. </a:t>
            </a:r>
          </a:p>
          <a:p>
            <a:pPr algn="just">
              <a:buNone/>
            </a:pPr>
            <a:endParaRPr lang="ru-RU" sz="2800" u="sng" dirty="0" smtClean="0"/>
          </a:p>
          <a:p>
            <a:pPr algn="just">
              <a:buNone/>
            </a:pPr>
            <a:endParaRPr lang="ru-RU" sz="2800" u="sng" dirty="0" smtClean="0"/>
          </a:p>
          <a:p>
            <a:pPr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Предметом </a:t>
            </a:r>
            <a:r>
              <a:rPr lang="ru-RU" sz="2800" dirty="0" smtClean="0">
                <a:solidFill>
                  <a:srgbClr val="FF0000"/>
                </a:solidFill>
              </a:rPr>
              <a:t>исследования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является специфика функционирования англоязычных заимствований в немецком языке.</a:t>
            </a:r>
          </a:p>
          <a:p>
            <a:pPr algn="just">
              <a:lnSpc>
                <a:spcPct val="15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643966" cy="457203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Англицизмы</a:t>
            </a:r>
            <a:r>
              <a:rPr lang="ru-RU" dirty="0" smtClean="0"/>
              <a:t> </a:t>
            </a:r>
            <a:r>
              <a:rPr lang="ru-RU" dirty="0" smtClean="0"/>
              <a:t>– это английские слова или выражения, которые заимствованы другими </a:t>
            </a:r>
            <a:r>
              <a:rPr lang="ru-RU" dirty="0" smtClean="0"/>
              <a:t>языками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85723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Denglisch</a:t>
            </a:r>
            <a:r>
              <a:rPr lang="ru-RU" dirty="0" smtClean="0">
                <a:solidFill>
                  <a:srgbClr val="FF0000"/>
                </a:solidFill>
              </a:rPr>
              <a:t>” </a:t>
            </a:r>
            <a:r>
              <a:rPr lang="ru-RU" dirty="0" smtClean="0"/>
              <a:t>(образовано от слов </a:t>
            </a:r>
            <a:r>
              <a:rPr lang="en-US" dirty="0" smtClean="0"/>
              <a:t>Deutsch</a:t>
            </a:r>
            <a:r>
              <a:rPr lang="ru-RU" dirty="0" smtClean="0"/>
              <a:t> и </a:t>
            </a:r>
            <a:r>
              <a:rPr lang="en-US" dirty="0" smtClean="0"/>
              <a:t>English</a:t>
            </a:r>
            <a:r>
              <a:rPr lang="ru-RU" dirty="0" smtClean="0"/>
              <a:t> </a:t>
            </a:r>
            <a:r>
              <a:rPr lang="ru-RU" dirty="0" smtClean="0"/>
              <a:t>) – так именуются эта гремучая смесь немецкого с </a:t>
            </a:r>
            <a:r>
              <a:rPr lang="ru-RU" dirty="0" smtClean="0"/>
              <a:t>английским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200026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причины </a:t>
            </a:r>
            <a:r>
              <a:rPr lang="ru-RU" dirty="0" smtClean="0">
                <a:solidFill>
                  <a:srgbClr val="FF0000"/>
                </a:solidFill>
              </a:rPr>
              <a:t>проникновения англицизмов: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rot="10800000" flipV="1">
            <a:off x="714348" y="2143116"/>
            <a:ext cx="7929618" cy="42148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1.Языкознание </a:t>
            </a:r>
            <a:r>
              <a:rPr lang="ru-RU" sz="2400" dirty="0" smtClean="0"/>
              <a:t>обосновывает внедрение иностранных слов в немецкий язык тем, что для некоторых поступающих из-за границы предметов, вещей, понятий в немецком языке нет специальных названий, их можно обозначить только с помощью описания, используя при этом словосочетания или даже целые предложения</a:t>
            </a:r>
            <a:r>
              <a:rPr lang="ru-RU" sz="2400" dirty="0" smtClean="0"/>
              <a:t>: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945</Words>
  <Application>Microsoft Office PowerPoint</Application>
  <PresentationFormat>Экран (4:3)</PresentationFormat>
  <Paragraphs>62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Slipstream</vt:lpstr>
      <vt:lpstr>«Англицизмы в немецком языке»</vt:lpstr>
      <vt:lpstr>Слайд 2</vt:lpstr>
      <vt:lpstr>Слайд 3</vt:lpstr>
      <vt:lpstr>Слайд 4</vt:lpstr>
      <vt:lpstr>Слайд 5</vt:lpstr>
      <vt:lpstr>Слайд 6</vt:lpstr>
      <vt:lpstr>Англицизмы – это английские слова или выражения, которые заимствованы другими языками </vt:lpstr>
      <vt:lpstr>“Denglisch” (образовано от слов Deutsch и English ) – так именуются эта гремучая смесь немецкого с английским </vt:lpstr>
      <vt:lpstr>причины проникновения англицизмов:  </vt:lpstr>
      <vt:lpstr> Public Relations -Offentlichkeitsarbeit, offentliche Beziehungen, Kontaktpflege und Meinungspflege </vt:lpstr>
      <vt:lpstr>Manager-  мit weitgehender Verfugungsgewalt und Entscheidungsbefugns ausgestattete leitende Persönlichkeit eines Großunternehmens  </vt:lpstr>
      <vt:lpstr>2. Многие английские слова короче и удобнее в произношении чем немецкие </vt:lpstr>
      <vt:lpstr>Trucker (2 слога и 7 букв) – Lastwagenfahrer (5 слогов и 15 букв)  Management   (3 слога и 10 букв) – Unternehmensleitungen (7 слогов и 21 буква) </vt:lpstr>
      <vt:lpstr>3. Англицизмы не имеющие содержательной, синтаксической, стилистической функции</vt:lpstr>
      <vt:lpstr>Lover – Liebhaber, Loser – Verlierer, Feeling – Gefuhl, Airport – Flughafen, Deal – Handel</vt:lpstr>
      <vt:lpstr>Способы заимствования</vt:lpstr>
      <vt:lpstr>Слайд 17</vt:lpstr>
      <vt:lpstr>Слайд 18</vt:lpstr>
      <vt:lpstr>Сферы, в которых англицизмы наиболее распространены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«Англицизмы в немецком языке»</dc:title>
  <dc:creator>школа</dc:creator>
  <cp:lastModifiedBy>школа</cp:lastModifiedBy>
  <cp:revision>12</cp:revision>
  <dcterms:created xsi:type="dcterms:W3CDTF">2012-01-19T03:09:01Z</dcterms:created>
  <dcterms:modified xsi:type="dcterms:W3CDTF">2012-01-19T05:08:30Z</dcterms:modified>
</cp:coreProperties>
</file>