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FBF798A-4938-4A88-9BC3-E2714D118B1E}" type="datetimeFigureOut">
              <a:rPr lang="ru-RU" smtClean="0"/>
              <a:t>19.01.2013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462D6D-20DF-4095-A454-BA27CB618E39}" type="slidenum">
              <a:rPr lang="ru-RU" smtClean="0"/>
              <a:t>‹#›</a:t>
            </a:fld>
            <a:endParaRPr lang="ru-RU"/>
          </a:p>
        </p:txBody>
      </p:sp>
    </p:spTree>
    <p:extLst>
      <p:ext uri="{BB962C8B-B14F-4D97-AF65-F5344CB8AC3E}">
        <p14:creationId xmlns:p14="http://schemas.microsoft.com/office/powerpoint/2010/main" val="1416145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BF798A-4938-4A88-9BC3-E2714D118B1E}" type="datetimeFigureOut">
              <a:rPr lang="ru-RU" smtClean="0"/>
              <a:t>19.01.2013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462D6D-20DF-4095-A454-BA27CB618E39}" type="slidenum">
              <a:rPr lang="ru-RU" smtClean="0"/>
              <a:t>‹#›</a:t>
            </a:fld>
            <a:endParaRPr lang="ru-RU"/>
          </a:p>
        </p:txBody>
      </p:sp>
    </p:spTree>
    <p:extLst>
      <p:ext uri="{BB962C8B-B14F-4D97-AF65-F5344CB8AC3E}">
        <p14:creationId xmlns:p14="http://schemas.microsoft.com/office/powerpoint/2010/main" val="240650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BF798A-4938-4A88-9BC3-E2714D118B1E}" type="datetimeFigureOut">
              <a:rPr lang="ru-RU" smtClean="0"/>
              <a:t>19.01.2013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462D6D-20DF-4095-A454-BA27CB618E39}" type="slidenum">
              <a:rPr lang="ru-RU" smtClean="0"/>
              <a:t>‹#›</a:t>
            </a:fld>
            <a:endParaRPr lang="ru-RU"/>
          </a:p>
        </p:txBody>
      </p:sp>
    </p:spTree>
    <p:extLst>
      <p:ext uri="{BB962C8B-B14F-4D97-AF65-F5344CB8AC3E}">
        <p14:creationId xmlns:p14="http://schemas.microsoft.com/office/powerpoint/2010/main" val="181363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BF798A-4938-4A88-9BC3-E2714D118B1E}" type="datetimeFigureOut">
              <a:rPr lang="ru-RU" smtClean="0"/>
              <a:t>19.01.2013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462D6D-20DF-4095-A454-BA27CB618E39}" type="slidenum">
              <a:rPr lang="ru-RU" smtClean="0"/>
              <a:t>‹#›</a:t>
            </a:fld>
            <a:endParaRPr lang="ru-RU"/>
          </a:p>
        </p:txBody>
      </p:sp>
    </p:spTree>
    <p:extLst>
      <p:ext uri="{BB962C8B-B14F-4D97-AF65-F5344CB8AC3E}">
        <p14:creationId xmlns:p14="http://schemas.microsoft.com/office/powerpoint/2010/main" val="188068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FBF798A-4938-4A88-9BC3-E2714D118B1E}" type="datetimeFigureOut">
              <a:rPr lang="ru-RU" smtClean="0"/>
              <a:t>19.01.2013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462D6D-20DF-4095-A454-BA27CB618E39}" type="slidenum">
              <a:rPr lang="ru-RU" smtClean="0"/>
              <a:t>‹#›</a:t>
            </a:fld>
            <a:endParaRPr lang="ru-RU"/>
          </a:p>
        </p:txBody>
      </p:sp>
    </p:spTree>
    <p:extLst>
      <p:ext uri="{BB962C8B-B14F-4D97-AF65-F5344CB8AC3E}">
        <p14:creationId xmlns:p14="http://schemas.microsoft.com/office/powerpoint/2010/main" val="140510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FBF798A-4938-4A88-9BC3-E2714D118B1E}" type="datetimeFigureOut">
              <a:rPr lang="ru-RU" smtClean="0"/>
              <a:t>19.01.2013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462D6D-20DF-4095-A454-BA27CB618E39}" type="slidenum">
              <a:rPr lang="ru-RU" smtClean="0"/>
              <a:t>‹#›</a:t>
            </a:fld>
            <a:endParaRPr lang="ru-RU"/>
          </a:p>
        </p:txBody>
      </p:sp>
    </p:spTree>
    <p:extLst>
      <p:ext uri="{BB962C8B-B14F-4D97-AF65-F5344CB8AC3E}">
        <p14:creationId xmlns:p14="http://schemas.microsoft.com/office/powerpoint/2010/main" val="282038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FBF798A-4938-4A88-9BC3-E2714D118B1E}" type="datetimeFigureOut">
              <a:rPr lang="ru-RU" smtClean="0"/>
              <a:t>19.01.2013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C462D6D-20DF-4095-A454-BA27CB618E39}" type="slidenum">
              <a:rPr lang="ru-RU" smtClean="0"/>
              <a:t>‹#›</a:t>
            </a:fld>
            <a:endParaRPr lang="ru-RU"/>
          </a:p>
        </p:txBody>
      </p:sp>
    </p:spTree>
    <p:extLst>
      <p:ext uri="{BB962C8B-B14F-4D97-AF65-F5344CB8AC3E}">
        <p14:creationId xmlns:p14="http://schemas.microsoft.com/office/powerpoint/2010/main" val="935305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BF798A-4938-4A88-9BC3-E2714D118B1E}" type="datetimeFigureOut">
              <a:rPr lang="ru-RU" smtClean="0"/>
              <a:t>19.01.2013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C462D6D-20DF-4095-A454-BA27CB618E39}" type="slidenum">
              <a:rPr lang="ru-RU" smtClean="0"/>
              <a:t>‹#›</a:t>
            </a:fld>
            <a:endParaRPr lang="ru-RU"/>
          </a:p>
        </p:txBody>
      </p:sp>
    </p:spTree>
    <p:extLst>
      <p:ext uri="{BB962C8B-B14F-4D97-AF65-F5344CB8AC3E}">
        <p14:creationId xmlns:p14="http://schemas.microsoft.com/office/powerpoint/2010/main" val="281943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BF798A-4938-4A88-9BC3-E2714D118B1E}" type="datetimeFigureOut">
              <a:rPr lang="ru-RU" smtClean="0"/>
              <a:t>19.01.2013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C462D6D-20DF-4095-A454-BA27CB618E39}" type="slidenum">
              <a:rPr lang="ru-RU" smtClean="0"/>
              <a:t>‹#›</a:t>
            </a:fld>
            <a:endParaRPr lang="ru-RU"/>
          </a:p>
        </p:txBody>
      </p:sp>
    </p:spTree>
    <p:extLst>
      <p:ext uri="{BB962C8B-B14F-4D97-AF65-F5344CB8AC3E}">
        <p14:creationId xmlns:p14="http://schemas.microsoft.com/office/powerpoint/2010/main" val="39165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BF798A-4938-4A88-9BC3-E2714D118B1E}" type="datetimeFigureOut">
              <a:rPr lang="ru-RU" smtClean="0"/>
              <a:t>19.01.2013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462D6D-20DF-4095-A454-BA27CB618E39}" type="slidenum">
              <a:rPr lang="ru-RU" smtClean="0"/>
              <a:t>‹#›</a:t>
            </a:fld>
            <a:endParaRPr lang="ru-RU"/>
          </a:p>
        </p:txBody>
      </p:sp>
    </p:spTree>
    <p:extLst>
      <p:ext uri="{BB962C8B-B14F-4D97-AF65-F5344CB8AC3E}">
        <p14:creationId xmlns:p14="http://schemas.microsoft.com/office/powerpoint/2010/main" val="8667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BF798A-4938-4A88-9BC3-E2714D118B1E}" type="datetimeFigureOut">
              <a:rPr lang="ru-RU" smtClean="0"/>
              <a:t>19.01.2013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462D6D-20DF-4095-A454-BA27CB618E39}" type="slidenum">
              <a:rPr lang="ru-RU" smtClean="0"/>
              <a:t>‹#›</a:t>
            </a:fld>
            <a:endParaRPr lang="ru-RU"/>
          </a:p>
        </p:txBody>
      </p:sp>
    </p:spTree>
    <p:extLst>
      <p:ext uri="{BB962C8B-B14F-4D97-AF65-F5344CB8AC3E}">
        <p14:creationId xmlns:p14="http://schemas.microsoft.com/office/powerpoint/2010/main" val="1194068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F798A-4938-4A88-9BC3-E2714D118B1E}" type="datetimeFigureOut">
              <a:rPr lang="ru-RU" smtClean="0"/>
              <a:t>19.01.2013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62D6D-20DF-4095-A454-BA27CB618E39}" type="slidenum">
              <a:rPr lang="ru-RU" smtClean="0"/>
              <a:t>‹#›</a:t>
            </a:fld>
            <a:endParaRPr lang="ru-RU"/>
          </a:p>
        </p:txBody>
      </p:sp>
    </p:spTree>
    <p:extLst>
      <p:ext uri="{BB962C8B-B14F-4D97-AF65-F5344CB8AC3E}">
        <p14:creationId xmlns:p14="http://schemas.microsoft.com/office/powerpoint/2010/main" val="2723808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90092" cy="6858000"/>
          </a:xfrm>
          <a:prstGeom prst="rect">
            <a:avLst/>
          </a:prstGeom>
        </p:spPr>
      </p:pic>
      <p:sp>
        <p:nvSpPr>
          <p:cNvPr id="2" name="Заголовок 1"/>
          <p:cNvSpPr>
            <a:spLocks noGrp="1"/>
          </p:cNvSpPr>
          <p:nvPr>
            <p:ph type="ctrTitle"/>
          </p:nvPr>
        </p:nvSpPr>
        <p:spPr>
          <a:xfrm>
            <a:off x="685800" y="1196753"/>
            <a:ext cx="7772400" cy="2403698"/>
          </a:xfrm>
        </p:spPr>
        <p:txBody>
          <a:bodyPr>
            <a:normAutofit/>
          </a:bodyPr>
          <a:lstStyle/>
          <a:p>
            <a:r>
              <a:rPr lang="de-DE" sz="7200" b="1" dirty="0">
                <a:solidFill>
                  <a:schemeClr val="bg1"/>
                </a:solidFill>
                <a:effectLst>
                  <a:outerShdw blurRad="38100" dist="38100" dir="2700000" algn="tl">
                    <a:srgbClr val="000000">
                      <a:alpha val="43137"/>
                    </a:srgbClr>
                  </a:outerShdw>
                </a:effectLst>
              </a:rPr>
              <a:t>Deutsch Küche </a:t>
            </a:r>
            <a:endParaRPr lang="ru-RU" sz="7200" b="1" dirty="0">
              <a:solidFill>
                <a:schemeClr val="bg1"/>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251520" y="3886200"/>
            <a:ext cx="8712968" cy="2855168"/>
          </a:xfrm>
        </p:spPr>
        <p:txBody>
          <a:bodyPr>
            <a:normAutofit lnSpcReduction="10000"/>
          </a:bodyPr>
          <a:lstStyle/>
          <a:p>
            <a:r>
              <a:rPr lang="de-DE" dirty="0">
                <a:solidFill>
                  <a:schemeClr val="bg1"/>
                </a:solidFill>
                <a:effectLst>
                  <a:outerShdw blurRad="38100" dist="38100" dir="2700000" algn="tl">
                    <a:srgbClr val="000000">
                      <a:alpha val="43137"/>
                    </a:srgbClr>
                  </a:outerShdw>
                </a:effectLst>
              </a:rPr>
              <a:t>Deutsch Küche ist durch eine große Vielfalt an Speisen vom Schwein, Kalb, Rind, Geflügel, Wild, Fisch gekennzeichnet. Beliebte Vielzahl von Gemüse, vor allem Kohl, Kartoffeln, oft gekocht. Weit verbreitet Milchprodukte, Sandwiches, Eierspeisen.</a:t>
            </a:r>
            <a:endParaRPr lang="ru-R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811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 y="9195"/>
            <a:ext cx="9148259" cy="6848805"/>
          </a:xfrm>
          <a:prstGeom prst="rect">
            <a:avLst/>
          </a:prstGeom>
        </p:spPr>
      </p:pic>
      <p:sp>
        <p:nvSpPr>
          <p:cNvPr id="3" name="Объект 2"/>
          <p:cNvSpPr>
            <a:spLocks noGrp="1"/>
          </p:cNvSpPr>
          <p:nvPr>
            <p:ph idx="1"/>
          </p:nvPr>
        </p:nvSpPr>
        <p:spPr>
          <a:xfrm>
            <a:off x="457200" y="404664"/>
            <a:ext cx="8229600" cy="5721499"/>
          </a:xfrm>
        </p:spPr>
        <p:txBody>
          <a:bodyPr/>
          <a:lstStyle/>
          <a:p>
            <a:r>
              <a:rPr lang="de-DE" b="1" dirty="0" smtClean="0">
                <a:solidFill>
                  <a:schemeClr val="bg1"/>
                </a:solidFill>
                <a:effectLst>
                  <a:outerShdw blurRad="38100" dist="38100" dir="2700000" algn="tl">
                    <a:srgbClr val="000000">
                      <a:alpha val="43137"/>
                    </a:srgbClr>
                  </a:outerShdw>
                </a:effectLst>
              </a:rPr>
              <a:t>Ofen vorheizen auf 165 ° C. Fügen Sie die restlichen Zwiebeln in die Pfanne geben. Kochen etwa 18 Minuten., Rühren, bis es </a:t>
            </a:r>
            <a:r>
              <a:rPr lang="de-DE" b="1" dirty="0" err="1" smtClean="0">
                <a:solidFill>
                  <a:schemeClr val="bg1"/>
                </a:solidFill>
                <a:effectLst>
                  <a:outerShdw blurRad="38100" dist="38100" dir="2700000" algn="tl">
                    <a:srgbClr val="000000">
                      <a:alpha val="43137"/>
                    </a:srgbClr>
                  </a:outerShdw>
                </a:effectLst>
              </a:rPr>
              <a:t>karamelizuyetsya</a:t>
            </a:r>
            <a:r>
              <a:rPr lang="de-DE" b="1" dirty="0" smtClean="0">
                <a:solidFill>
                  <a:schemeClr val="bg1"/>
                </a:solidFill>
                <a:effectLst>
                  <a:outerShdw blurRad="38100" dist="38100" dir="2700000" algn="tl">
                    <a:srgbClr val="000000">
                      <a:alpha val="43137"/>
                    </a:srgbClr>
                  </a:outerShdw>
                </a:effectLst>
              </a:rPr>
              <a:t>. Legen Sie das Fleisch und eine Tasche von Gewürzen zurück in die Pfanne. Fügen Sie die Marinade. Zum Kochen bringen und Deckel. Backen Sie für ungefähr 2 1/2 Stunden., Bis zur vollständigen gekochtes Fleisch. Übersetzen bereit Fleisch auf einem Teller und belasten die Sauce in eine Schüssel durch ein feines Sieb.</a:t>
            </a:r>
            <a:endParaRPr lang="ru-RU"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9874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62851" cy="6858000"/>
          </a:xfrm>
          <a:prstGeom prst="rect">
            <a:avLst/>
          </a:prstGeom>
        </p:spPr>
      </p:pic>
      <p:sp>
        <p:nvSpPr>
          <p:cNvPr id="3" name="Объект 2"/>
          <p:cNvSpPr>
            <a:spLocks noGrp="1"/>
          </p:cNvSpPr>
          <p:nvPr>
            <p:ph idx="1"/>
          </p:nvPr>
        </p:nvSpPr>
        <p:spPr>
          <a:xfrm>
            <a:off x="0" y="0"/>
            <a:ext cx="5796136" cy="6858000"/>
          </a:xfrm>
        </p:spPr>
        <p:txBody>
          <a:bodyPr>
            <a:noAutofit/>
          </a:bodyPr>
          <a:lstStyle/>
          <a:p>
            <a:r>
              <a:rPr lang="de-DE" b="1" dirty="0" smtClean="0">
                <a:solidFill>
                  <a:schemeClr val="bg1"/>
                </a:solidFill>
                <a:effectLst>
                  <a:outerShdw blurRad="38100" dist="38100" dir="2700000" algn="tl">
                    <a:srgbClr val="000000">
                      <a:alpha val="43137"/>
                    </a:srgbClr>
                  </a:outerShdw>
                </a:effectLst>
              </a:rPr>
              <a:t>Setzen Sie die Pfanne auf mittlerer Stufe erhitzen. Fügen Sie die restliche Butter, Mehl und Zucker. Kochen ca. 5 Minuten., Rühren, bis sie braun sind. Hinzufügen Sauce, Rosinen, Ingwer Cookies und Zitronensaft. Legen Sie das Fleisch zurück in die Pfanne mit der Sauce. Zum Kochen bringen und zugedeckt köcheln lassen ca. 10 Minuten.</a:t>
            </a:r>
            <a:endParaRPr lang="ru-RU"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4274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2" y="0"/>
            <a:ext cx="9159822" cy="6858000"/>
          </a:xfrm>
          <a:prstGeom prst="rect">
            <a:avLst/>
          </a:prstGeom>
        </p:spPr>
      </p:pic>
      <p:sp>
        <p:nvSpPr>
          <p:cNvPr id="3" name="Объект 2"/>
          <p:cNvSpPr>
            <a:spLocks noGrp="1"/>
          </p:cNvSpPr>
          <p:nvPr>
            <p:ph idx="1"/>
          </p:nvPr>
        </p:nvSpPr>
        <p:spPr>
          <a:xfrm>
            <a:off x="-15822" y="1"/>
            <a:ext cx="4299790" cy="3645024"/>
          </a:xfrm>
        </p:spPr>
        <p:txBody>
          <a:bodyPr/>
          <a:lstStyle/>
          <a:p>
            <a:r>
              <a:rPr lang="de-DE" b="1" dirty="0" smtClean="0">
                <a:solidFill>
                  <a:schemeClr val="bg1"/>
                </a:solidFill>
                <a:effectLst>
                  <a:outerShdw blurRad="38100" dist="38100" dir="2700000" algn="tl">
                    <a:srgbClr val="000000">
                      <a:alpha val="43137"/>
                    </a:srgbClr>
                  </a:outerShdw>
                </a:effectLst>
              </a:rPr>
              <a:t>Schneiden Sie das Fleisch in dünne Scheiben schneiden und auf Teller. Nieselregen mit Sauce. </a:t>
            </a:r>
            <a:r>
              <a:rPr lang="de-DE" b="1" dirty="0" err="1" smtClean="0">
                <a:solidFill>
                  <a:schemeClr val="bg1"/>
                </a:solidFill>
                <a:effectLst>
                  <a:outerShdw blurRad="38100" dist="38100" dir="2700000" algn="tl">
                    <a:srgbClr val="000000">
                      <a:alpha val="43137"/>
                    </a:srgbClr>
                  </a:outerShdw>
                </a:effectLst>
              </a:rPr>
              <a:t>Sprinkle</a:t>
            </a:r>
            <a:r>
              <a:rPr lang="de-DE" b="1" dirty="0" smtClean="0">
                <a:solidFill>
                  <a:schemeClr val="bg1"/>
                </a:solidFill>
                <a:effectLst>
                  <a:outerShdw blurRad="38100" dist="38100" dir="2700000" algn="tl">
                    <a:srgbClr val="000000">
                      <a:alpha val="43137"/>
                    </a:srgbClr>
                  </a:outerShdw>
                </a:effectLst>
              </a:rPr>
              <a:t> mit Speck und Petersilie.</a:t>
            </a:r>
            <a:endParaRPr lang="ru-RU"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3363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Объект 2"/>
          <p:cNvSpPr>
            <a:spLocks noGrp="1"/>
          </p:cNvSpPr>
          <p:nvPr>
            <p:ph idx="1"/>
          </p:nvPr>
        </p:nvSpPr>
        <p:spPr>
          <a:xfrm>
            <a:off x="457200" y="332656"/>
            <a:ext cx="8229600" cy="5793507"/>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9600" b="1" dirty="0" err="1" smtClean="0">
                <a:solidFill>
                  <a:schemeClr val="bg1"/>
                </a:solidFill>
                <a:effectLst>
                  <a:outerShdw blurRad="38100" dist="38100" dir="2700000" algn="tl">
                    <a:srgbClr val="000000">
                      <a:alpha val="43137"/>
                    </a:srgbClr>
                  </a:outerShdw>
                </a:effectLst>
              </a:rPr>
              <a:t>Danke</a:t>
            </a:r>
            <a:r>
              <a:rPr lang="en-US" sz="9600" b="1" dirty="0" smtClean="0">
                <a:solidFill>
                  <a:schemeClr val="bg1"/>
                </a:solidFill>
                <a:effectLst>
                  <a:outerShdw blurRad="38100" dist="38100" dir="2700000" algn="tl">
                    <a:srgbClr val="000000">
                      <a:alpha val="43137"/>
                    </a:srgbClr>
                  </a:outerShdw>
                </a:effectLst>
              </a:rPr>
              <a:t>!</a:t>
            </a:r>
            <a:endParaRPr lang="ru-RU" sz="9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8965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7304" cy="6858000"/>
          </a:xfrm>
          <a:prstGeom prst="rect">
            <a:avLst/>
          </a:prstGeom>
          <a:ln>
            <a:noFill/>
          </a:ln>
          <a:effectLst>
            <a:softEdge rad="112500"/>
          </a:effectLst>
        </p:spPr>
      </p:pic>
      <p:sp>
        <p:nvSpPr>
          <p:cNvPr id="3" name="Объект 2"/>
          <p:cNvSpPr>
            <a:spLocks noGrp="1"/>
          </p:cNvSpPr>
          <p:nvPr>
            <p:ph idx="1"/>
          </p:nvPr>
        </p:nvSpPr>
        <p:spPr>
          <a:xfrm>
            <a:off x="107504" y="116632"/>
            <a:ext cx="4466148" cy="6624736"/>
          </a:xfrm>
        </p:spPr>
        <p:txBody>
          <a:bodyPr>
            <a:normAutofit/>
          </a:bodyPr>
          <a:lstStyle/>
          <a:p>
            <a:r>
              <a:rPr lang="de-DE" dirty="0">
                <a:solidFill>
                  <a:schemeClr val="bg1"/>
                </a:solidFill>
                <a:effectLst>
                  <a:outerShdw blurRad="38100" dist="38100" dir="2700000" algn="tl">
                    <a:srgbClr val="000000">
                      <a:alpha val="43137"/>
                    </a:srgbClr>
                  </a:outerShdw>
                </a:effectLst>
              </a:rPr>
              <a:t>Deutschen lieber mild, Gewürze und Würzmittel in Schalen gelegt sind sehr moderat, ist in der Regel deutsche nationale Küche einfache, reich und sehr abwechslungsreiche Gerichte aus Gemüse, Fleisch, Fisch, Mehl.</a:t>
            </a:r>
            <a:endParaRPr lang="ru-R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0669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00631" cy="6858000"/>
          </a:xfrm>
          <a:prstGeom prst="rect">
            <a:avLst/>
          </a:prstGeom>
        </p:spPr>
      </p:pic>
      <p:sp>
        <p:nvSpPr>
          <p:cNvPr id="3" name="Объект 2"/>
          <p:cNvSpPr>
            <a:spLocks noGrp="1"/>
          </p:cNvSpPr>
          <p:nvPr>
            <p:ph idx="1"/>
          </p:nvPr>
        </p:nvSpPr>
        <p:spPr>
          <a:xfrm>
            <a:off x="0" y="0"/>
            <a:ext cx="8604448" cy="6858000"/>
          </a:xfrm>
        </p:spPr>
        <p:txBody>
          <a:bodyPr>
            <a:normAutofit/>
          </a:bodyPr>
          <a:lstStyle/>
          <a:p>
            <a:r>
              <a:rPr lang="de-DE" b="1" dirty="0">
                <a:solidFill>
                  <a:schemeClr val="bg1"/>
                </a:solidFill>
                <a:effectLst>
                  <a:outerShdw blurRad="38100" dist="38100" dir="2700000" algn="tl">
                    <a:srgbClr val="000000">
                      <a:alpha val="43137"/>
                    </a:srgbClr>
                  </a:outerShdw>
                </a:effectLst>
              </a:rPr>
              <a:t>Charakteristisch für die Deutschen nutzen für Frühstück und Abendessen und alle Arten von Sandwiches (wörtlich Brot und Butter) mit verschiedenen Öl-und Öl-Massen, Gemüse, Wurst, Fisch. Snack Tisch reiche Gerichte mit Gemüse, Schinken, Salami und Würste, Sardinen und Hering vor allem mit verschiedenen Saucen (Rolle-</a:t>
            </a:r>
            <a:r>
              <a:rPr lang="de-DE" b="1" dirty="0" err="1">
                <a:solidFill>
                  <a:schemeClr val="bg1"/>
                </a:solidFill>
                <a:effectLst>
                  <a:outerShdw blurRad="38100" dist="38100" dir="2700000" algn="tl">
                    <a:srgbClr val="000000">
                      <a:alpha val="43137"/>
                    </a:srgbClr>
                  </a:outerShdw>
                </a:effectLst>
              </a:rPr>
              <a:t>pug</a:t>
            </a:r>
            <a:r>
              <a:rPr lang="de-DE" b="1" dirty="0">
                <a:solidFill>
                  <a:schemeClr val="bg1"/>
                </a:solidFill>
                <a:effectLst>
                  <a:outerShdw blurRad="38100" dist="38100" dir="2700000" algn="tl">
                    <a:srgbClr val="000000">
                      <a:alpha val="43137"/>
                    </a:srgbClr>
                  </a:outerShdw>
                </a:effectLst>
              </a:rPr>
              <a:t>), Salate mit Fleisch und verschiedene Fische, gewürzt Mayonnaise. Nach den Statistiken, die Lieblingsspeise der Deutschen - Würstchen. Außerdem in jeder Region - die Noten.</a:t>
            </a:r>
            <a:endParaRPr lang="ru-RU"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9056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9574" cy="6858000"/>
          </a:xfrm>
          <a:prstGeom prst="rect">
            <a:avLst/>
          </a:prstGeom>
        </p:spPr>
      </p:pic>
      <p:sp>
        <p:nvSpPr>
          <p:cNvPr id="3" name="Объект 2"/>
          <p:cNvSpPr>
            <a:spLocks noGrp="1"/>
          </p:cNvSpPr>
          <p:nvPr>
            <p:ph idx="1"/>
          </p:nvPr>
        </p:nvSpPr>
        <p:spPr>
          <a:xfrm>
            <a:off x="457200" y="404664"/>
            <a:ext cx="8229600" cy="5721499"/>
          </a:xfrm>
        </p:spPr>
        <p:txBody>
          <a:bodyPr/>
          <a:lstStyle/>
          <a:p>
            <a:pPr algn="ctr"/>
            <a:endParaRPr lang="de-DE" dirty="0" smtClean="0"/>
          </a:p>
          <a:p>
            <a:pPr algn="ctr"/>
            <a:endParaRPr lang="de-DE" dirty="0"/>
          </a:p>
          <a:p>
            <a:pPr algn="ctr"/>
            <a:endParaRPr lang="de-DE" dirty="0" smtClean="0"/>
          </a:p>
          <a:p>
            <a:pPr algn="ctr"/>
            <a:endParaRPr lang="de-DE" dirty="0"/>
          </a:p>
          <a:p>
            <a:pPr marL="0" indent="0" algn="ctr">
              <a:buNone/>
            </a:pPr>
            <a:r>
              <a:rPr lang="de-DE" b="1" dirty="0" smtClean="0">
                <a:solidFill>
                  <a:schemeClr val="bg1"/>
                </a:solidFill>
                <a:effectLst>
                  <a:outerShdw blurRad="38100" dist="38100" dir="2700000" algn="tl">
                    <a:srgbClr val="000000">
                      <a:alpha val="43137"/>
                    </a:srgbClr>
                  </a:outerShdw>
                </a:effectLst>
              </a:rPr>
              <a:t>Eines </a:t>
            </a:r>
            <a:r>
              <a:rPr lang="de-DE" b="1" dirty="0">
                <a:solidFill>
                  <a:schemeClr val="bg1"/>
                </a:solidFill>
                <a:effectLst>
                  <a:outerShdw blurRad="38100" dist="38100" dir="2700000" algn="tl">
                    <a:srgbClr val="000000">
                      <a:alpha val="43137"/>
                    </a:srgbClr>
                  </a:outerShdw>
                </a:effectLst>
              </a:rPr>
              <a:t>der beliebtesten Gerichte der deutschen Küche wird </a:t>
            </a:r>
            <a:r>
              <a:rPr lang="de-DE" b="1" dirty="0" smtClean="0">
                <a:solidFill>
                  <a:schemeClr val="bg1"/>
                </a:solidFill>
                <a:effectLst>
                  <a:outerShdw blurRad="38100" dist="38100" dir="2700000" algn="tl">
                    <a:srgbClr val="000000">
                      <a:alpha val="43137"/>
                    </a:srgbClr>
                  </a:outerShdw>
                </a:effectLst>
              </a:rPr>
              <a:t>Roastbeef</a:t>
            </a:r>
            <a:r>
              <a:rPr lang="en-US" b="1" dirty="0" smtClean="0">
                <a:solidFill>
                  <a:schemeClr val="bg1"/>
                </a:solidFill>
                <a:effectLst>
                  <a:outerShdw blurRad="38100" dist="38100" dir="2700000" algn="tl">
                    <a:srgbClr val="000000">
                      <a:alpha val="43137"/>
                    </a:srgbClr>
                  </a:outerShdw>
                </a:effectLst>
              </a:rPr>
              <a:t>.</a:t>
            </a:r>
            <a:endParaRPr lang="ru-RU"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7165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Объект 2"/>
          <p:cNvSpPr>
            <a:spLocks noGrp="1"/>
          </p:cNvSpPr>
          <p:nvPr>
            <p:ph idx="1"/>
          </p:nvPr>
        </p:nvSpPr>
        <p:spPr>
          <a:xfrm>
            <a:off x="0" y="0"/>
            <a:ext cx="6012160" cy="6858000"/>
          </a:xfrm>
        </p:spPr>
        <p:txBody>
          <a:bodyPr>
            <a:normAutofit lnSpcReduction="10000"/>
          </a:bodyPr>
          <a:lstStyle/>
          <a:p>
            <a:r>
              <a:rPr lang="en-US" b="1" dirty="0" err="1">
                <a:solidFill>
                  <a:schemeClr val="bg1"/>
                </a:solidFill>
                <a:effectLst>
                  <a:outerShdw blurRad="38100" dist="38100" dir="2700000" algn="tl">
                    <a:srgbClr val="000000">
                      <a:alpha val="43137"/>
                    </a:srgbClr>
                  </a:outerShdw>
                </a:effectLst>
              </a:rPr>
              <a:t>Roastbeef</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wird</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meist</a:t>
            </a:r>
            <a:r>
              <a:rPr lang="en-US" b="1" dirty="0">
                <a:solidFill>
                  <a:schemeClr val="bg1"/>
                </a:solidFill>
                <a:effectLst>
                  <a:outerShdw blurRad="38100" dist="38100" dir="2700000" algn="tl">
                    <a:srgbClr val="000000">
                      <a:alpha val="43137"/>
                    </a:srgbClr>
                  </a:outerShdw>
                </a:effectLst>
              </a:rPr>
              <a:t> am </a:t>
            </a:r>
            <a:r>
              <a:rPr lang="en-US" b="1" dirty="0" err="1">
                <a:solidFill>
                  <a:schemeClr val="bg1"/>
                </a:solidFill>
                <a:effectLst>
                  <a:outerShdw blurRad="38100" dist="38100" dir="2700000" algn="tl">
                    <a:srgbClr val="000000">
                      <a:alpha val="43137"/>
                    </a:srgbClr>
                  </a:outerShdw>
                </a:effectLst>
              </a:rPr>
              <a:t>Stück</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im</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Backofen</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bei</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mäßiger</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Temperatur</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rosa</a:t>
            </a:r>
            <a:r>
              <a:rPr lang="en-US" b="1" dirty="0">
                <a:solidFill>
                  <a:schemeClr val="bg1"/>
                </a:solidFill>
                <a:effectLst>
                  <a:outerShdw blurRad="38100" dist="38100" dir="2700000" algn="tl">
                    <a:srgbClr val="000000">
                      <a:alpha val="43137"/>
                    </a:srgbClr>
                  </a:outerShdw>
                </a:effectLst>
              </a:rPr>
              <a:t> (medium) </a:t>
            </a:r>
            <a:r>
              <a:rPr lang="en-US" b="1" dirty="0" err="1">
                <a:solidFill>
                  <a:schemeClr val="bg1"/>
                </a:solidFill>
                <a:effectLst>
                  <a:outerShdw blurRad="38100" dist="38100" dir="2700000" algn="tl">
                    <a:srgbClr val="000000">
                      <a:alpha val="43137"/>
                    </a:srgbClr>
                  </a:outerShdw>
                </a:effectLst>
              </a:rPr>
              <a:t>gebraten</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wodurch</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es</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zart</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saftig</a:t>
            </a:r>
            <a:r>
              <a:rPr lang="en-US" b="1" dirty="0">
                <a:solidFill>
                  <a:schemeClr val="bg1"/>
                </a:solidFill>
                <a:effectLst>
                  <a:outerShdw blurRad="38100" dist="38100" dir="2700000" algn="tl">
                    <a:srgbClr val="000000">
                      <a:alpha val="43137"/>
                    </a:srgbClr>
                  </a:outerShdw>
                </a:effectLst>
              </a:rPr>
              <a:t> und </a:t>
            </a:r>
            <a:r>
              <a:rPr lang="en-US" b="1" dirty="0" err="1">
                <a:solidFill>
                  <a:schemeClr val="bg1"/>
                </a:solidFill>
                <a:effectLst>
                  <a:outerShdw blurRad="38100" dist="38100" dir="2700000" algn="tl">
                    <a:srgbClr val="000000">
                      <a:alpha val="43137"/>
                    </a:srgbClr>
                  </a:outerShdw>
                </a:effectLst>
              </a:rPr>
              <a:t>aromatisch</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bleibt</a:t>
            </a:r>
            <a:r>
              <a:rPr lang="en-US" b="1" dirty="0">
                <a:solidFill>
                  <a:schemeClr val="bg1"/>
                </a:solidFill>
                <a:effectLst>
                  <a:outerShdw blurRad="38100" dist="38100" dir="2700000" algn="tl">
                    <a:srgbClr val="000000">
                      <a:alpha val="43137"/>
                    </a:srgbClr>
                  </a:outerShdw>
                </a:effectLst>
              </a:rPr>
              <a:t>. So </a:t>
            </a:r>
            <a:r>
              <a:rPr lang="en-US" b="1" dirty="0" err="1">
                <a:solidFill>
                  <a:schemeClr val="bg1"/>
                </a:solidFill>
                <a:effectLst>
                  <a:outerShdw blurRad="38100" dist="38100" dir="2700000" algn="tl">
                    <a:srgbClr val="000000">
                      <a:alpha val="43137"/>
                    </a:srgbClr>
                  </a:outerShdw>
                </a:effectLst>
              </a:rPr>
              <a:t>zubereitet</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gehört</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es</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nur</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mit</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dem</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Bratensaft</a:t>
            </a:r>
            <a:r>
              <a:rPr lang="en-US" b="1" dirty="0">
                <a:solidFill>
                  <a:schemeClr val="bg1"/>
                </a:solidFill>
                <a:effectLst>
                  <a:outerShdw blurRad="38100" dist="38100" dir="2700000" algn="tl">
                    <a:srgbClr val="000000">
                      <a:alpha val="43137"/>
                    </a:srgbClr>
                  </a:outerShdw>
                </a:effectLst>
              </a:rPr>
              <a:t> und Yorkshire-Pudding </a:t>
            </a:r>
            <a:r>
              <a:rPr lang="en-US" b="1" dirty="0" err="1">
                <a:solidFill>
                  <a:schemeClr val="bg1"/>
                </a:solidFill>
                <a:effectLst>
                  <a:outerShdw blurRad="38100" dist="38100" dir="2700000" algn="tl">
                    <a:srgbClr val="000000">
                      <a:alpha val="43137"/>
                    </a:srgbClr>
                  </a:outerShdw>
                </a:effectLst>
              </a:rPr>
              <a:t>als</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Beilage</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zu</a:t>
            </a:r>
            <a:r>
              <a:rPr lang="en-US" b="1" dirty="0">
                <a:solidFill>
                  <a:schemeClr val="bg1"/>
                </a:solidFill>
                <a:effectLst>
                  <a:outerShdw blurRad="38100" dist="38100" dir="2700000" algn="tl">
                    <a:srgbClr val="000000">
                      <a:alpha val="43137"/>
                    </a:srgbClr>
                  </a:outerShdw>
                </a:effectLst>
              </a:rPr>
              <a:t> den </a:t>
            </a:r>
            <a:r>
              <a:rPr lang="en-US" b="1" dirty="0" err="1">
                <a:solidFill>
                  <a:schemeClr val="bg1"/>
                </a:solidFill>
                <a:effectLst>
                  <a:outerShdw blurRad="38100" dist="38100" dir="2700000" algn="tl">
                    <a:srgbClr val="000000">
                      <a:alpha val="43137"/>
                    </a:srgbClr>
                  </a:outerShdw>
                </a:effectLst>
              </a:rPr>
              <a:t>traditionellen</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Gerichten</a:t>
            </a:r>
            <a:r>
              <a:rPr lang="en-US" b="1" dirty="0">
                <a:solidFill>
                  <a:schemeClr val="bg1"/>
                </a:solidFill>
                <a:effectLst>
                  <a:outerShdw blurRad="38100" dist="38100" dir="2700000" algn="tl">
                    <a:srgbClr val="000000">
                      <a:alpha val="43137"/>
                    </a:srgbClr>
                  </a:outerShdw>
                </a:effectLst>
              </a:rPr>
              <a:t> der </a:t>
            </a:r>
            <a:r>
              <a:rPr lang="en-US" b="1" dirty="0" err="1">
                <a:solidFill>
                  <a:schemeClr val="bg1"/>
                </a:solidFill>
                <a:effectLst>
                  <a:outerShdw blurRad="38100" dist="38100" dir="2700000" algn="tl">
                    <a:srgbClr val="000000">
                      <a:alpha val="43137"/>
                    </a:srgbClr>
                  </a:outerShdw>
                </a:effectLst>
              </a:rPr>
              <a:t>englischen</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Küche</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Kalt</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aufgeschnitten</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wird</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es</a:t>
            </a:r>
            <a:r>
              <a:rPr lang="en-US" b="1" dirty="0">
                <a:solidFill>
                  <a:schemeClr val="bg1"/>
                </a:solidFill>
                <a:effectLst>
                  <a:outerShdw blurRad="38100" dist="38100" dir="2700000" algn="tl">
                    <a:srgbClr val="000000">
                      <a:alpha val="43137"/>
                    </a:srgbClr>
                  </a:outerShdw>
                </a:effectLst>
              </a:rPr>
              <a:t> – </a:t>
            </a:r>
            <a:r>
              <a:rPr lang="en-US" b="1" dirty="0" err="1">
                <a:solidFill>
                  <a:schemeClr val="bg1"/>
                </a:solidFill>
                <a:effectLst>
                  <a:outerShdw blurRad="38100" dist="38100" dir="2700000" algn="tl">
                    <a:srgbClr val="000000">
                      <a:alpha val="43137"/>
                    </a:srgbClr>
                  </a:outerShdw>
                </a:effectLst>
              </a:rPr>
              <a:t>häufig</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mit</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Meerrettich</a:t>
            </a:r>
            <a:r>
              <a:rPr lang="en-US" b="1" dirty="0">
                <a:solidFill>
                  <a:schemeClr val="bg1"/>
                </a:solidFill>
                <a:effectLst>
                  <a:outerShdw blurRad="38100" dist="38100" dir="2700000" algn="tl">
                    <a:srgbClr val="000000">
                      <a:alpha val="43137"/>
                    </a:srgbClr>
                  </a:outerShdw>
                </a:effectLst>
              </a:rPr>
              <a:t> – </a:t>
            </a:r>
            <a:r>
              <a:rPr lang="en-US" b="1" dirty="0" err="1">
                <a:solidFill>
                  <a:schemeClr val="bg1"/>
                </a:solidFill>
                <a:effectLst>
                  <a:outerShdw blurRad="38100" dist="38100" dir="2700000" algn="tl">
                    <a:srgbClr val="000000">
                      <a:alpha val="43137"/>
                    </a:srgbClr>
                  </a:outerShdw>
                </a:effectLst>
              </a:rPr>
              <a:t>als</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Aufschnitt</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oder</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für</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kalte</a:t>
            </a:r>
            <a:r>
              <a:rPr lang="en-US" b="1" dirty="0">
                <a:solidFill>
                  <a:schemeClr val="bg1"/>
                </a:solidFill>
                <a:effectLst>
                  <a:outerShdw blurRad="38100" dist="38100" dir="2700000" algn="tl">
                    <a:srgbClr val="000000">
                      <a:alpha val="43137"/>
                    </a:srgbClr>
                  </a:outerShdw>
                </a:effectLst>
              </a:rPr>
              <a:t> Buffets </a:t>
            </a:r>
            <a:r>
              <a:rPr lang="en-US" b="1" dirty="0" err="1">
                <a:solidFill>
                  <a:schemeClr val="bg1"/>
                </a:solidFill>
                <a:effectLst>
                  <a:outerShdw blurRad="38100" dist="38100" dir="2700000" algn="tl">
                    <a:srgbClr val="000000">
                      <a:alpha val="43137"/>
                    </a:srgbClr>
                  </a:outerShdw>
                </a:effectLst>
              </a:rPr>
              <a:t>verwendet</a:t>
            </a:r>
            <a:r>
              <a:rPr lang="en-US" b="1" dirty="0">
                <a:solidFill>
                  <a:schemeClr val="bg1"/>
                </a:solidFill>
                <a:effectLst>
                  <a:outerShdw blurRad="38100" dist="38100" dir="2700000" algn="tl">
                    <a:srgbClr val="000000">
                      <a:alpha val="43137"/>
                    </a:srgbClr>
                  </a:outerShdw>
                </a:effectLst>
              </a:rPr>
              <a:t>.</a:t>
            </a:r>
            <a:endParaRPr lang="ru-RU" b="1" dirty="0">
              <a:solidFill>
                <a:schemeClr val="bg1"/>
              </a:solidFill>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260682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Объект 2"/>
          <p:cNvSpPr>
            <a:spLocks noGrp="1"/>
          </p:cNvSpPr>
          <p:nvPr>
            <p:ph idx="1"/>
          </p:nvPr>
        </p:nvSpPr>
        <p:spPr>
          <a:xfrm>
            <a:off x="457200" y="404664"/>
            <a:ext cx="8229600" cy="6453336"/>
          </a:xfrm>
        </p:spPr>
        <p:txBody>
          <a:bodyPr>
            <a:normAutofit fontScale="92500" lnSpcReduction="10000"/>
          </a:bodyPr>
          <a:lstStyle/>
          <a:p>
            <a:pPr marL="0" indent="0" algn="ctr">
              <a:buNone/>
            </a:pPr>
            <a:endParaRPr lang="de-DE" sz="2400" dirty="0" smtClean="0"/>
          </a:p>
          <a:p>
            <a:pPr marL="0" indent="0" algn="ctr">
              <a:buNone/>
            </a:pPr>
            <a:endParaRPr lang="de-DE" sz="2400" dirty="0"/>
          </a:p>
          <a:p>
            <a:pPr marL="0" indent="0" algn="ctr">
              <a:buNone/>
            </a:pPr>
            <a:endParaRPr lang="de-DE" sz="2400" dirty="0" smtClean="0"/>
          </a:p>
          <a:p>
            <a:pPr marL="0" indent="0" algn="ctr">
              <a:buNone/>
            </a:pPr>
            <a:endParaRPr lang="de-DE" sz="2400" dirty="0"/>
          </a:p>
          <a:p>
            <a:pPr marL="0" indent="0" algn="ctr">
              <a:buNone/>
            </a:pPr>
            <a:endParaRPr lang="de-DE" sz="2400" dirty="0" smtClean="0"/>
          </a:p>
          <a:p>
            <a:pPr marL="0" indent="0" algn="ctr">
              <a:buNone/>
            </a:pPr>
            <a:endParaRPr lang="de-DE" sz="2400" dirty="0"/>
          </a:p>
          <a:p>
            <a:pPr marL="0" indent="0" algn="ctr">
              <a:buNone/>
            </a:pPr>
            <a:endParaRPr lang="de-DE" sz="2400" dirty="0" smtClean="0"/>
          </a:p>
          <a:p>
            <a:pPr marL="0" indent="0" algn="ctr">
              <a:buNone/>
            </a:pPr>
            <a:endParaRPr lang="de-DE" sz="2400" dirty="0"/>
          </a:p>
          <a:p>
            <a:pPr marL="0" indent="0" algn="ctr">
              <a:buNone/>
            </a:pPr>
            <a:endParaRPr lang="de-DE" sz="2400" dirty="0" smtClean="0"/>
          </a:p>
          <a:p>
            <a:pPr marL="0" indent="0" algn="ctr">
              <a:buNone/>
            </a:pPr>
            <a:endParaRPr lang="de-DE" sz="2400" dirty="0"/>
          </a:p>
          <a:p>
            <a:pPr marL="0" indent="0" algn="ctr">
              <a:buNone/>
            </a:pPr>
            <a:endParaRPr lang="de-DE" sz="2400" dirty="0" smtClean="0"/>
          </a:p>
          <a:p>
            <a:pPr marL="0" indent="0" algn="ctr">
              <a:buNone/>
            </a:pPr>
            <a:endParaRPr lang="de-DE" sz="2400" dirty="0"/>
          </a:p>
          <a:p>
            <a:pPr marL="0" indent="0" algn="ctr">
              <a:buNone/>
            </a:pPr>
            <a:endParaRPr lang="de-DE" sz="2400" dirty="0" smtClean="0"/>
          </a:p>
          <a:p>
            <a:pPr marL="0" indent="0" algn="ctr">
              <a:buNone/>
            </a:pPr>
            <a:endParaRPr lang="de-DE" sz="4800" b="1" dirty="0" smtClean="0">
              <a:solidFill>
                <a:schemeClr val="bg1"/>
              </a:solidFill>
              <a:effectLst>
                <a:outerShdw blurRad="38100" dist="38100" dir="2700000" algn="tl">
                  <a:srgbClr val="000000">
                    <a:alpha val="43137"/>
                  </a:srgbClr>
                </a:outerShdw>
              </a:effectLst>
            </a:endParaRPr>
          </a:p>
          <a:p>
            <a:pPr marL="0" indent="0" algn="ctr">
              <a:buNone/>
            </a:pPr>
            <a:r>
              <a:rPr lang="de-DE" sz="4800" b="1" dirty="0" smtClean="0">
                <a:effectLst>
                  <a:outerShdw blurRad="38100" dist="38100" dir="2700000" algn="tl">
                    <a:srgbClr val="000000">
                      <a:alpha val="43137"/>
                    </a:srgbClr>
                  </a:outerShdw>
                </a:effectLst>
              </a:rPr>
              <a:t>Methode</a:t>
            </a:r>
            <a:endParaRPr lang="ru-RU"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216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Объект 2"/>
          <p:cNvSpPr>
            <a:spLocks noGrp="1"/>
          </p:cNvSpPr>
          <p:nvPr>
            <p:ph idx="1"/>
          </p:nvPr>
        </p:nvSpPr>
        <p:spPr>
          <a:xfrm>
            <a:off x="457200" y="548680"/>
            <a:ext cx="8229600" cy="5577483"/>
          </a:xfrm>
        </p:spPr>
        <p:txBody>
          <a:bodyPr/>
          <a:lstStyle/>
          <a:p>
            <a:r>
              <a:rPr lang="de-DE" b="1" dirty="0" smtClean="0">
                <a:solidFill>
                  <a:schemeClr val="bg1"/>
                </a:solidFill>
                <a:effectLst>
                  <a:outerShdw blurRad="38100" dist="38100" dir="2700000" algn="tl">
                    <a:srgbClr val="000000">
                      <a:alpha val="43137"/>
                    </a:srgbClr>
                  </a:outerShdw>
                </a:effectLst>
              </a:rPr>
              <a:t>Legen Sie das Fleisch in eine große Schüssel geben und salzen. In Gaze wickeln für das Salzen Gewürze, Gewürznelken, schwarze Pfefferkörner, Lorbeerblätter, Thymian und Petersilie. </a:t>
            </a:r>
            <a:r>
              <a:rPr lang="de-DE" b="1" dirty="0" err="1" smtClean="0">
                <a:solidFill>
                  <a:schemeClr val="bg1"/>
                </a:solidFill>
                <a:effectLst>
                  <a:outerShdw blurRad="38100" dist="38100" dir="2700000" algn="tl">
                    <a:srgbClr val="000000">
                      <a:alpha val="43137"/>
                    </a:srgbClr>
                  </a:outerShdw>
                </a:effectLst>
              </a:rPr>
              <a:t>Tie</a:t>
            </a:r>
            <a:r>
              <a:rPr lang="de-DE" b="1" dirty="0" smtClean="0">
                <a:solidFill>
                  <a:schemeClr val="bg1"/>
                </a:solidFill>
                <a:effectLst>
                  <a:outerShdw blurRad="38100" dist="38100" dir="2700000" algn="tl">
                    <a:srgbClr val="000000">
                      <a:alpha val="43137"/>
                    </a:srgbClr>
                  </a:outerShdw>
                </a:effectLst>
              </a:rPr>
              <a:t> Küchengarn. In einer Pfanne Kapazität von ca. 4 Liter Kochen Essig 1 Zehe Zwiebel, Karotten und Gewürzen in einem Gaze-Tasche. Gießen gekochten Marinade in einer Schüssel mit dem Fleisch. Bedecken Sie und kühlen für 5 Tage (Flip Fleisch 1-2 mal pro Tag).</a:t>
            </a:r>
            <a:endParaRPr lang="ru-RU"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7123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9944" cy="6858000"/>
          </a:xfrm>
          <a:prstGeom prst="rect">
            <a:avLst/>
          </a:prstGeom>
        </p:spPr>
      </p:pic>
      <p:sp>
        <p:nvSpPr>
          <p:cNvPr id="3" name="Объект 2"/>
          <p:cNvSpPr>
            <a:spLocks noGrp="1"/>
          </p:cNvSpPr>
          <p:nvPr>
            <p:ph idx="1"/>
          </p:nvPr>
        </p:nvSpPr>
        <p:spPr>
          <a:xfrm>
            <a:off x="0" y="0"/>
            <a:ext cx="3851920" cy="6858000"/>
          </a:xfrm>
        </p:spPr>
        <p:txBody>
          <a:bodyPr/>
          <a:lstStyle/>
          <a:p>
            <a:r>
              <a:rPr lang="de-DE" b="1" dirty="0" smtClean="0">
                <a:solidFill>
                  <a:schemeClr val="bg1"/>
                </a:solidFill>
                <a:effectLst>
                  <a:outerShdw blurRad="38100" dist="38100" dir="2700000" algn="tl">
                    <a:srgbClr val="000000">
                      <a:alpha val="43137"/>
                    </a:srgbClr>
                  </a:outerShdw>
                </a:effectLst>
              </a:rPr>
              <a:t>Das Fleisch aus der Marinade nehmen und gut abtrocknen. Der Stamm der Marinade in eine Schüssel durch ein feines Sieb. Einen Gazebeutel mit Gewürzen und 1 Liter 200 ml Marinade.</a:t>
            </a:r>
            <a:endParaRPr lang="ru-RU"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4717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245424"/>
          </a:xfrm>
          <a:prstGeom prst="rect">
            <a:avLst/>
          </a:prstGeom>
        </p:spPr>
      </p:pic>
      <p:sp>
        <p:nvSpPr>
          <p:cNvPr id="3" name="Объект 2"/>
          <p:cNvSpPr>
            <a:spLocks noGrp="1"/>
          </p:cNvSpPr>
          <p:nvPr>
            <p:ph idx="1"/>
          </p:nvPr>
        </p:nvSpPr>
        <p:spPr>
          <a:xfrm>
            <a:off x="0" y="0"/>
            <a:ext cx="5292080" cy="6858000"/>
          </a:xfrm>
        </p:spPr>
        <p:txBody>
          <a:bodyPr/>
          <a:lstStyle/>
          <a:p>
            <a:r>
              <a:rPr lang="de-DE" b="1" dirty="0" smtClean="0">
                <a:solidFill>
                  <a:schemeClr val="bg1"/>
                </a:solidFill>
                <a:effectLst>
                  <a:outerShdw blurRad="38100" dist="38100" dir="2700000" algn="tl">
                    <a:srgbClr val="000000">
                      <a:alpha val="43137"/>
                    </a:srgbClr>
                  </a:outerShdw>
                </a:effectLst>
              </a:rPr>
              <a:t>Hitze 30 g Butter und Speck in einer Pfanne mit dickem Boden und Wände mit einer Kapazität von ca. 7 Liter auf mittlerer Hitze. Kochen etwa 10 Minuten., Bis Speck </a:t>
            </a:r>
            <a:r>
              <a:rPr lang="de-DE" b="1" dirty="0" err="1" smtClean="0">
                <a:solidFill>
                  <a:schemeClr val="bg1"/>
                </a:solidFill>
                <a:effectLst>
                  <a:outerShdw blurRad="38100" dist="38100" dir="2700000" algn="tl">
                    <a:srgbClr val="000000">
                      <a:alpha val="43137"/>
                    </a:srgbClr>
                  </a:outerShdw>
                </a:effectLst>
              </a:rPr>
              <a:t>vytopytsya</a:t>
            </a:r>
            <a:r>
              <a:rPr lang="de-DE" b="1" dirty="0" smtClean="0">
                <a:solidFill>
                  <a:schemeClr val="bg1"/>
                </a:solidFill>
                <a:effectLst>
                  <a:outerShdw blurRad="38100" dist="38100" dir="2700000" algn="tl">
                    <a:srgbClr val="000000">
                      <a:alpha val="43137"/>
                    </a:srgbClr>
                  </a:outerShdw>
                </a:effectLst>
              </a:rPr>
              <a:t>. Übersetzen Speck in eine Schüssel geben. In den Topf Rindfleisch. Kochen etwa 25 Minuten., Drehen, bis das Fleisch gebräunt ist. In eine Schüssel geben.</a:t>
            </a:r>
            <a:endParaRPr lang="ru-RU"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2757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596</Words>
  <Application>Microsoft Office PowerPoint</Application>
  <PresentationFormat>Экран (4:3)</PresentationFormat>
  <Paragraphs>35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Deutsch Küche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 Küche</dc:title>
  <dc:creator>Sasha</dc:creator>
  <cp:lastModifiedBy>Sasha</cp:lastModifiedBy>
  <cp:revision>3</cp:revision>
  <dcterms:created xsi:type="dcterms:W3CDTF">2013-01-19T12:05:59Z</dcterms:created>
  <dcterms:modified xsi:type="dcterms:W3CDTF">2013-01-19T12:33:58Z</dcterms:modified>
</cp:coreProperties>
</file>