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7" r:id="rId2"/>
    <p:sldId id="288" r:id="rId3"/>
    <p:sldId id="301" r:id="rId4"/>
    <p:sldId id="295" r:id="rId5"/>
    <p:sldId id="313" r:id="rId6"/>
    <p:sldId id="296" r:id="rId7"/>
    <p:sldId id="297" r:id="rId8"/>
    <p:sldId id="298" r:id="rId9"/>
    <p:sldId id="302" r:id="rId10"/>
    <p:sldId id="299" r:id="rId11"/>
    <p:sldId id="310" r:id="rId12"/>
    <p:sldId id="303" r:id="rId13"/>
    <p:sldId id="315" r:id="rId14"/>
    <p:sldId id="304" r:id="rId15"/>
    <p:sldId id="311" r:id="rId16"/>
    <p:sldId id="306" r:id="rId17"/>
    <p:sldId id="309" r:id="rId18"/>
    <p:sldId id="307" r:id="rId19"/>
    <p:sldId id="308" r:id="rId20"/>
    <p:sldId id="316" r:id="rId21"/>
    <p:sldId id="266" r:id="rId22"/>
    <p:sldId id="279" r:id="rId23"/>
    <p:sldId id="275" r:id="rId24"/>
    <p:sldId id="280" r:id="rId25"/>
    <p:sldId id="278" r:id="rId26"/>
    <p:sldId id="292" r:id="rId27"/>
    <p:sldId id="293" r:id="rId28"/>
    <p:sldId id="281" r:id="rId29"/>
    <p:sldId id="286" r:id="rId30"/>
    <p:sldId id="26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66CC"/>
    <a:srgbClr val="003366"/>
    <a:srgbClr val="0D831B"/>
    <a:srgbClr val="000066"/>
    <a:srgbClr val="660066"/>
    <a:srgbClr val="464F17"/>
    <a:srgbClr val="4D4D4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722" autoAdjust="0"/>
  </p:normalViewPr>
  <p:slideViewPr>
    <p:cSldViewPr>
      <p:cViewPr>
        <p:scale>
          <a:sx n="70" d="100"/>
          <a:sy n="70" d="100"/>
        </p:scale>
        <p:origin x="-138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5EAA8-236C-4D72-85FE-8F8C6B0DBF0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A6C1-6860-4A48-BFF8-BBBFF565467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75940-57BD-46DE-A5AB-109C3DA01E9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A44B5-078F-4A7D-9358-CFB12AD4079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31822-7C83-4CDD-9434-D8E30409AF5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3F99C-89F1-4B28-B967-B7021BB7A79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E932A-E732-49A4-8FF0-F90C79AACF3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CB72A-16E5-46F8-8C48-B7C7C33F978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36944-4659-4D4A-B1FA-A81EB0AA250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9A190-C764-4F06-917C-AF68891A2C5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8F7D-AB95-43A0-AC9C-C28980645D5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AEEA-FBBA-4793-9D00-9C6B64FA524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191ECD93-55DD-4EFB-8376-702BC11B69D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1469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71" r:id="rId12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nb.ru/prj/gogol/resources/g3/il16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3.jpeg"/><Relationship Id="rId5" Type="http://schemas.openxmlformats.org/officeDocument/2006/relationships/hyperlink" Target="http://www.ionb.ru/prj/gogol/resources/g3/il15.jpg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nb.ru/prj/gogol/resources/g3/il19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nb.ru/prj/gogol/resources/g3/il51.jpg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21.jpeg"/><Relationship Id="rId5" Type="http://schemas.openxmlformats.org/officeDocument/2006/relationships/hyperlink" Target="http://www.ionb.ru/prj/gogol/resources/g3/il26.jpg" TargetMode="Externa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http://www.encspb.ru/image.php?file=small/2803978891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spb.ru/article.php?kod=2805556552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http://gogol.lit-info.ru/images/mesta/sorochincy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http://gogol.lit-info.ru/images/people/gogol_v_a.jpg" TargetMode="External"/><Relationship Id="rId5" Type="http://schemas.openxmlformats.org/officeDocument/2006/relationships/image" Target="../media/image8.jpeg"/><Relationship Id="rId4" Type="http://schemas.openxmlformats.org/officeDocument/2006/relationships/image" Target="http://gogol.lit-info.ru/images/people/gogol_m_i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gogol_pic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549275"/>
            <a:ext cx="6654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572000" y="5373688"/>
            <a:ext cx="43926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 i="1">
                <a:cs typeface="Arial" charset="0"/>
              </a:rPr>
              <a:t>«</a:t>
            </a:r>
            <a:r>
              <a:rPr lang="ru-RU" b="1" i="1"/>
              <a:t>Блестит вдали какой-то луч спасенья: святое слово ЛЮБОВЬ</a:t>
            </a:r>
            <a:r>
              <a:rPr lang="en-US" b="1" i="1">
                <a:cs typeface="Arial" charset="0"/>
              </a:rPr>
              <a:t>»</a:t>
            </a:r>
            <a:r>
              <a:rPr lang="ru-RU" b="1" i="1"/>
              <a:t>.</a:t>
            </a:r>
          </a:p>
          <a:p>
            <a:r>
              <a:rPr lang="ru-RU"/>
              <a:t>                                                                                                                </a:t>
            </a:r>
          </a:p>
          <a:p>
            <a:r>
              <a:rPr lang="ru-RU"/>
              <a:t>                                                </a:t>
            </a:r>
            <a:r>
              <a:rPr lang="ru-RU" i="1"/>
              <a:t>Н.Гоголь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56100" y="4365625"/>
            <a:ext cx="4464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1600" b="1" i="1">
                <a:cs typeface="Arial" charset="0"/>
              </a:rPr>
              <a:t>«</a:t>
            </a:r>
            <a:r>
              <a:rPr lang="ru-RU" sz="1600" b="1" i="1"/>
              <a:t>Я почитаюсь загадкою для всех,</a:t>
            </a:r>
            <a:br>
              <a:rPr lang="ru-RU" sz="1600" b="1" i="1"/>
            </a:br>
            <a:r>
              <a:rPr lang="ru-RU" sz="1600" b="1" i="1"/>
              <a:t>никто не разгадает меня совершенно</a:t>
            </a:r>
            <a:r>
              <a:rPr lang="en-US" sz="1600" b="1" i="1">
                <a:cs typeface="Arial" charset="0"/>
              </a:rPr>
              <a:t>»</a:t>
            </a:r>
            <a:r>
              <a:rPr lang="ru-RU" sz="1600" b="1" i="1"/>
              <a:t>.</a:t>
            </a:r>
            <a:br>
              <a:rPr lang="ru-RU" sz="1600" b="1" i="1"/>
            </a:br>
            <a:r>
              <a:rPr lang="en-US" sz="1600" b="1" i="1"/>
              <a:t>                                                        </a:t>
            </a:r>
            <a:r>
              <a:rPr lang="ru-RU" sz="1600" i="1">
                <a:latin typeface="Arial Black" pitchFamily="34" charset="0"/>
              </a:rPr>
              <a:t>Н.Гоголь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title"/>
          </p:nvPr>
        </p:nvSpPr>
        <p:spPr>
          <a:xfrm>
            <a:off x="827088" y="2492375"/>
            <a:ext cx="7477125" cy="1143000"/>
          </a:xfrm>
        </p:spPr>
        <p:txBody>
          <a:bodyPr/>
          <a:lstStyle/>
          <a:p>
            <a:pPr algn="ctr" eaLnBrk="1" hangingPunct="1"/>
            <a:r>
              <a:rPr lang="uk-UA" sz="4600" b="1" i="1" smtClean="0">
                <a:solidFill>
                  <a:srgbClr val="464F17"/>
                </a:solidFill>
                <a:latin typeface="Times New Roman" pitchFamily="18" charset="0"/>
              </a:rPr>
              <a:t>Микола  Васильович Гоголь </a:t>
            </a:r>
            <a:br>
              <a:rPr lang="uk-UA" sz="4600" b="1" i="1" smtClean="0">
                <a:solidFill>
                  <a:srgbClr val="464F17"/>
                </a:solidFill>
                <a:latin typeface="Times New Roman" pitchFamily="18" charset="0"/>
              </a:rPr>
            </a:br>
            <a:r>
              <a:rPr lang="uk-UA" sz="4600" b="1" i="1" smtClean="0">
                <a:solidFill>
                  <a:srgbClr val="464F17"/>
                </a:solidFill>
                <a:latin typeface="Times New Roman" pitchFamily="18" charset="0"/>
              </a:rPr>
              <a:t>і Україна</a:t>
            </a:r>
            <a:endParaRPr lang="ru-RU" sz="4600" smtClean="0">
              <a:solidFill>
                <a:srgbClr val="464F17"/>
              </a:solidFill>
              <a:latin typeface="Times New Roman" pitchFamily="18" charset="0"/>
            </a:endParaRPr>
          </a:p>
        </p:txBody>
      </p:sp>
      <p:pic>
        <p:nvPicPr>
          <p:cNvPr id="3086" name="Picture 14" descr="gogol_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005263"/>
            <a:ext cx="3175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1442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400" b="1" smtClean="0">
                <a:solidFill>
                  <a:srgbClr val="464F17"/>
                </a:solidFill>
              </a:rPr>
              <a:t>Ніжин. Гімназія вищих наук</a:t>
            </a:r>
            <a:r>
              <a:rPr lang="ru-RU" smtClean="0"/>
              <a:t> </a:t>
            </a:r>
          </a:p>
        </p:txBody>
      </p:sp>
      <p:pic>
        <p:nvPicPr>
          <p:cNvPr id="24578" name="Picture 4" descr="Нежин. Гимназия высших наук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1268413"/>
            <a:ext cx="5795963" cy="4679950"/>
          </a:xfrm>
        </p:spPr>
      </p:pic>
    </p:spTree>
    <p:custDataLst>
      <p:tags r:id="rId1"/>
    </p:custDataLst>
  </p:cSld>
  <p:clrMapOvr>
    <a:masterClrMapping/>
  </p:clrMapOvr>
  <p:transition spd="med" advTm="525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00213"/>
            <a:ext cx="54324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6227763" y="5453063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/>
              <a:t>Переправа Гоголя через Дніпро</a:t>
            </a:r>
            <a:endParaRPr lang="ru-RU"/>
          </a:p>
        </p:txBody>
      </p:sp>
      <p:sp>
        <p:nvSpPr>
          <p:cNvPr id="134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400" b="1" smtClean="0">
                <a:solidFill>
                  <a:srgbClr val="464F17"/>
                </a:solidFill>
              </a:rPr>
              <a:t>Подорож Україною</a:t>
            </a:r>
            <a:endParaRPr lang="ru-RU" sz="4400" b="1" smtClean="0">
              <a:solidFill>
                <a:srgbClr val="464F17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7343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algn="ctr" eaLnBrk="1" hangingPunct="1"/>
            <a:r>
              <a:rPr lang="uk-UA" sz="3800" b="1" smtClean="0">
                <a:solidFill>
                  <a:srgbClr val="464F17"/>
                </a:solidFill>
              </a:rPr>
              <a:t>САНКТ-ПЕТЕРБУРГ </a:t>
            </a:r>
            <a:endParaRPr lang="ru-RU" sz="3800" b="1" smtClean="0">
              <a:solidFill>
                <a:srgbClr val="464F17"/>
              </a:solidFill>
            </a:endParaRPr>
          </a:p>
        </p:txBody>
      </p:sp>
      <p:pic>
        <p:nvPicPr>
          <p:cNvPr id="123908" name="Picture 4" descr="il16_small">
            <a:hlinkClick r:id="rId3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1052513"/>
            <a:ext cx="4129088" cy="3600450"/>
          </a:xfrm>
        </p:spPr>
      </p:pic>
      <p:pic>
        <p:nvPicPr>
          <p:cNvPr id="123909" name="Picture 5" descr="il15_small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1052513"/>
            <a:ext cx="36353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4672013" y="4941888"/>
            <a:ext cx="44719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Будинок каретника Іохіма на Великій Міщанській вулиці в Петербурзі, де жив М.В. Гоголь в 1829 р. Автолітографія Е.Бернштейна. 1951. </a:t>
            </a: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179388" y="4941888"/>
            <a:ext cx="45434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Департамент наділів у Петербурзі, де служив Гоголь у 1830-1831 р.р. Гравюра. 1834. </a:t>
            </a:r>
          </a:p>
        </p:txBody>
      </p:sp>
    </p:spTree>
    <p:custDataLst>
      <p:tags r:id="rId1"/>
    </p:custDataLst>
  </p:cSld>
  <p:clrMapOvr>
    <a:masterClrMapping/>
  </p:clrMapOvr>
  <p:transition spd="med" advTm="1015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Портрет работы Горюнова. 1835 г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765175"/>
            <a:ext cx="248443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971550" y="4868863"/>
            <a:ext cx="241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Портрет роботи Горюнова.</a:t>
            </a:r>
            <a:r>
              <a:rPr lang="ru-RU" sz="1400" b="1"/>
              <a:t> 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>
          <a:xfrm>
            <a:off x="3779838" y="692150"/>
            <a:ext cx="4824412" cy="5002213"/>
          </a:xfrm>
        </p:spPr>
        <p:txBody>
          <a:bodyPr/>
          <a:lstStyle/>
          <a:p>
            <a:pPr eaLnBrk="1" hangingPunct="1"/>
            <a:r>
              <a:rPr lang="ru-RU" sz="2900" b="1" i="1" smtClean="0">
                <a:solidFill>
                  <a:srgbClr val="464F17"/>
                </a:solidFill>
                <a:latin typeface="Times New Roman" pitchFamily="18" charset="0"/>
              </a:rPr>
              <a:t>«Все свои ныне печатные грехи я писал в Петербурге, и именно тогда, когда я был занят должностью, когда мне было некогда, среди этой живости и перемены занятий, и чем я веселее провел канун, тем вдохновеннее возвращался домой, тем свежее у меня было утро».</a:t>
            </a:r>
            <a:br>
              <a:rPr lang="ru-RU" sz="2900" b="1" i="1" smtClean="0">
                <a:solidFill>
                  <a:srgbClr val="464F17"/>
                </a:solidFill>
                <a:latin typeface="Times New Roman" pitchFamily="18" charset="0"/>
              </a:rPr>
            </a:br>
            <a:r>
              <a:rPr lang="ru-RU" sz="2900" b="1" i="1" smtClean="0">
                <a:solidFill>
                  <a:srgbClr val="464F17"/>
                </a:solidFill>
                <a:latin typeface="Times New Roman" pitchFamily="18" charset="0"/>
              </a:rPr>
              <a:t>                          Н.В.Гоголь</a:t>
            </a:r>
            <a:r>
              <a:rPr lang="ru-RU" sz="2900" smtClean="0">
                <a:latin typeface="Times New Roman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med" advTm="1162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464F17"/>
                </a:solidFill>
              </a:rPr>
              <a:t>Дружба з Пушкіним</a:t>
            </a:r>
            <a:endParaRPr lang="ru-RU" b="1" smtClean="0">
              <a:solidFill>
                <a:srgbClr val="464F17"/>
              </a:solidFill>
            </a:endParaRPr>
          </a:p>
        </p:txBody>
      </p:sp>
      <p:pic>
        <p:nvPicPr>
          <p:cNvPr id="124932" name="Picture 4" descr="il19_small">
            <a:hlinkClick r:id="rId3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148263" y="1125538"/>
            <a:ext cx="3616325" cy="4824412"/>
          </a:xfrm>
        </p:spPr>
      </p:pic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684213" y="4652963"/>
            <a:ext cx="45132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Павленко П., Павлюченко В. </a:t>
            </a:r>
          </a:p>
          <a:p>
            <a:r>
              <a:rPr lang="ru-RU" i="1"/>
              <a:t>О.С. Пушкін і М.В. Гоголь на набережній Неви. </a:t>
            </a:r>
          </a:p>
        </p:txBody>
      </p:sp>
    </p:spTree>
    <p:custDataLst>
      <p:tags r:id="rId1"/>
    </p:custDataLst>
  </p:cSld>
  <p:clrMapOvr>
    <a:masterClrMapping/>
  </p:clrMapOvr>
  <p:transition spd="med" advTm="1095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800" b="1" smtClean="0">
                <a:solidFill>
                  <a:srgbClr val="464F17"/>
                </a:solidFill>
              </a:rPr>
              <a:t>Комедія “Ревізор”</a:t>
            </a:r>
            <a:endParaRPr lang="ru-RU" sz="4800" b="1" smtClean="0">
              <a:solidFill>
                <a:srgbClr val="464F17"/>
              </a:solidFill>
            </a:endParaRPr>
          </a:p>
        </p:txBody>
      </p:sp>
      <p:pic>
        <p:nvPicPr>
          <p:cNvPr id="136196" name="Picture 4" descr="Собственноручный рисунок Н.В. Гоголя к последней сцене &quot;Ревизора&quot;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92275" y="1052513"/>
            <a:ext cx="5930900" cy="4392612"/>
          </a:xfrm>
        </p:spPr>
      </p:pic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2484438" y="5516563"/>
            <a:ext cx="4092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Власноручний малюнок М.В. Гоголя </a:t>
            </a:r>
            <a:br>
              <a:rPr lang="ru-RU"/>
            </a:br>
            <a:r>
              <a:rPr lang="ru-RU"/>
              <a:t>до останньої сцени "Ревізора" </a:t>
            </a:r>
          </a:p>
        </p:txBody>
      </p:sp>
    </p:spTree>
    <p:custDataLst>
      <p:tags r:id="rId1"/>
    </p:custDataLst>
  </p:cSld>
  <p:clrMapOvr>
    <a:masterClrMapping/>
  </p:clrMapOvr>
  <p:transition spd="med" advTm="8157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сті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341438"/>
            <a:ext cx="494665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464F17"/>
                </a:solidFill>
              </a:rPr>
              <a:t>Робочий стіл письменника</a:t>
            </a:r>
            <a:endParaRPr lang="ru-RU" b="1" smtClean="0">
              <a:solidFill>
                <a:srgbClr val="464F17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651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464F17"/>
                </a:solidFill>
              </a:rPr>
              <a:t>ГОГОЛЬ ЗА КОРДОНОМ</a:t>
            </a:r>
            <a:endParaRPr lang="ru-RU" b="1" smtClean="0">
              <a:solidFill>
                <a:srgbClr val="464F17"/>
              </a:solidFill>
            </a:endParaRPr>
          </a:p>
        </p:txBody>
      </p:sp>
      <p:pic>
        <p:nvPicPr>
          <p:cNvPr id="133125" name="Picture 5" descr="рим  гого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557338"/>
            <a:ext cx="37449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4859338" y="5013325"/>
            <a:ext cx="4094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М.В. Гоголь з російськими художниками в Римі. 1845 р. </a:t>
            </a:r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468313" y="5876925"/>
            <a:ext cx="453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Прибиловський В.А. </a:t>
            </a:r>
            <a:r>
              <a:rPr lang="ru-RU" i="1"/>
              <a:t>М.В. Гоголь у </a:t>
            </a:r>
          </a:p>
          <a:p>
            <a:r>
              <a:rPr lang="ru-RU" i="1"/>
              <a:t>О.О. Іванова в Римі. 1950. </a:t>
            </a:r>
          </a:p>
        </p:txBody>
      </p:sp>
      <p:pic>
        <p:nvPicPr>
          <p:cNvPr id="14338" name="Picture 2" descr="http://www.ionb.ru/prj/gogol/resources/g3/il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428750"/>
            <a:ext cx="357187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1698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3800" b="1" i="1" smtClean="0">
                <a:solidFill>
                  <a:srgbClr val="464F17"/>
                </a:solidFill>
              </a:rPr>
              <a:t>МИКОЛА ВАСИЛЬОВИЧ ВІДВІДУЄ РІДНУ ДОМІВКУ</a:t>
            </a:r>
            <a:endParaRPr lang="ru-RU" sz="3800" b="1" i="1" smtClean="0">
              <a:solidFill>
                <a:srgbClr val="464F17"/>
              </a:solidFill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827088" y="4868863"/>
            <a:ext cx="2770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М.В. Гоголь у Яновщині </a:t>
            </a:r>
          </a:p>
        </p:txBody>
      </p:sp>
      <p:pic>
        <p:nvPicPr>
          <p:cNvPr id="128006" name="Picture 6" descr="il51_smal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484313"/>
            <a:ext cx="33845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4572000" y="5661025"/>
            <a:ext cx="3997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Марія Іванівна Гоголь. Фотографія. </a:t>
            </a:r>
          </a:p>
        </p:txBody>
      </p:sp>
      <p:pic>
        <p:nvPicPr>
          <p:cNvPr id="128009" name="Picture 9" descr="il26_small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2205038"/>
            <a:ext cx="399573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17312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i="1" smtClean="0">
                <a:solidFill>
                  <a:srgbClr val="464F17"/>
                </a:solidFill>
              </a:rPr>
              <a:t>Останні роки життя М.Гоголя</a:t>
            </a:r>
            <a:endParaRPr lang="ru-RU" b="1" i="1" smtClean="0">
              <a:solidFill>
                <a:srgbClr val="464F17"/>
              </a:solidFill>
            </a:endParaRPr>
          </a:p>
        </p:txBody>
      </p:sp>
      <p:pic>
        <p:nvPicPr>
          <p:cNvPr id="129030" name="Picture 6" descr="Дом №7 на Никитском бульваре. Здесь Гоголь прожил свои последние пять лет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1341438"/>
            <a:ext cx="7058025" cy="4319587"/>
          </a:xfrm>
        </p:spPr>
      </p:pic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179388" y="5805488"/>
            <a:ext cx="8964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cs typeface="Times New Roman" pitchFamily="18" charset="0"/>
              </a:rPr>
              <a:t>Будинок №7 на Нікітському бульварі. Тут Гоголь прожив свої останні п</a:t>
            </a:r>
            <a:r>
              <a:rPr lang="ru-RU" b="1">
                <a:cs typeface="Arial" charset="0"/>
              </a:rPr>
              <a:t>’</a:t>
            </a:r>
            <a:r>
              <a:rPr lang="ru-RU" b="1">
                <a:cs typeface="Times New Roman" pitchFamily="18" charset="0"/>
              </a:rPr>
              <a:t>ять років </a:t>
            </a:r>
          </a:p>
        </p:txBody>
      </p:sp>
    </p:spTree>
    <p:custDataLst>
      <p:tags r:id="rId1"/>
    </p:custDataLst>
  </p:cSld>
  <p:clrMapOvr>
    <a:masterClrMapping/>
  </p:clrMapOvr>
  <p:transition spd="med" advTm="2151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gogol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0"/>
            <a:ext cx="550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3205162" cy="4897438"/>
          </a:xfrm>
        </p:spPr>
        <p:txBody>
          <a:bodyPr/>
          <a:lstStyle/>
          <a:p>
            <a:pPr eaLnBrk="1" hangingPunct="1"/>
            <a:r>
              <a:rPr lang="uk-UA" sz="5000" b="1" i="1" smtClean="0">
                <a:solidFill>
                  <a:srgbClr val="464F17"/>
                </a:solidFill>
                <a:latin typeface="Monotype Corsiva" pitchFamily="66" charset="0"/>
              </a:rPr>
              <a:t>Микола </a:t>
            </a:r>
            <a:br>
              <a:rPr lang="uk-UA" sz="5000" b="1" i="1" smtClean="0">
                <a:solidFill>
                  <a:srgbClr val="464F17"/>
                </a:solidFill>
                <a:latin typeface="Monotype Corsiva" pitchFamily="66" charset="0"/>
              </a:rPr>
            </a:br>
            <a:r>
              <a:rPr lang="uk-UA" sz="5000" b="1" i="1" smtClean="0">
                <a:solidFill>
                  <a:srgbClr val="464F17"/>
                </a:solidFill>
                <a:latin typeface="Monotype Corsiva" pitchFamily="66" charset="0"/>
              </a:rPr>
              <a:t>Васильович</a:t>
            </a:r>
            <a:br>
              <a:rPr lang="uk-UA" sz="5000" b="1" i="1" smtClean="0">
                <a:solidFill>
                  <a:srgbClr val="464F17"/>
                </a:solidFill>
                <a:latin typeface="Monotype Corsiva" pitchFamily="66" charset="0"/>
              </a:rPr>
            </a:br>
            <a:r>
              <a:rPr lang="uk-UA" sz="5000" b="1" i="1" smtClean="0">
                <a:solidFill>
                  <a:srgbClr val="464F17"/>
                </a:solidFill>
                <a:latin typeface="Monotype Corsiva" pitchFamily="66" charset="0"/>
              </a:rPr>
              <a:t>Гоголь</a:t>
            </a:r>
            <a:r>
              <a:rPr lang="uk-UA" sz="3800" smtClean="0">
                <a:solidFill>
                  <a:srgbClr val="464F17"/>
                </a:solidFill>
              </a:rPr>
              <a:t/>
            </a:r>
            <a:br>
              <a:rPr lang="uk-UA" sz="3800" smtClean="0">
                <a:solidFill>
                  <a:srgbClr val="464F17"/>
                </a:solidFill>
              </a:rPr>
            </a:br>
            <a: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  <a:t>(1809-1852) – </a:t>
            </a:r>
            <a:b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</a:br>
            <a: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  <a:t>видатний російський </a:t>
            </a:r>
            <a:b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</a:br>
            <a: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  <a:t>письменник</a:t>
            </a:r>
            <a:endParaRPr lang="ru-RU" sz="3800" b="1" smtClean="0">
              <a:solidFill>
                <a:srgbClr val="464F17"/>
              </a:solidFill>
              <a:latin typeface="Monotype Corsiva" pitchFamily="66" charset="0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468313" y="6292850"/>
            <a:ext cx="4079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uk-UA" sz="1600" b="1"/>
              <a:t>С.Бондар. Микола Васильович Гоголь</a:t>
            </a:r>
          </a:p>
        </p:txBody>
      </p:sp>
    </p:spTree>
  </p:cSld>
  <p:clrMapOvr>
    <a:masterClrMapping/>
  </p:clrMapOvr>
  <p:transition spd="med" advTm="467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870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78850" cy="1139825"/>
          </a:xfrm>
        </p:spPr>
        <p:txBody>
          <a:bodyPr/>
          <a:lstStyle/>
          <a:p>
            <a:pPr algn="ctr" eaLnBrk="1" hangingPunct="1"/>
            <a:r>
              <a:rPr lang="ru-RU" sz="3800" b="1" smtClean="0">
                <a:solidFill>
                  <a:srgbClr val="464F17"/>
                </a:solidFill>
                <a:latin typeface="Franklin Gothic Medium" pitchFamily="34" charset="0"/>
              </a:rPr>
              <a:t>Колишня могила М.В. Гоголя в </a:t>
            </a:r>
            <a:br>
              <a:rPr lang="ru-RU" sz="3800" b="1" smtClean="0">
                <a:solidFill>
                  <a:srgbClr val="464F17"/>
                </a:solidFill>
                <a:latin typeface="Franklin Gothic Medium" pitchFamily="34" charset="0"/>
              </a:rPr>
            </a:br>
            <a:r>
              <a:rPr lang="ru-RU" sz="3800" b="1" smtClean="0">
                <a:solidFill>
                  <a:srgbClr val="464F17"/>
                </a:solidFill>
                <a:latin typeface="Franklin Gothic Medium" pitchFamily="34" charset="0"/>
              </a:rPr>
              <a:t>Свято-Даниловому монастирі у Москві</a:t>
            </a:r>
            <a:r>
              <a:rPr lang="ru-RU" sz="3800" smtClean="0"/>
              <a:t> </a:t>
            </a:r>
          </a:p>
        </p:txBody>
      </p:sp>
      <p:pic>
        <p:nvPicPr>
          <p:cNvPr id="143364" name="Picture 4" descr="Бывшая могила Н.В. Гоголя в Свято-Даниловом монастыре в Москве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2095500"/>
            <a:ext cx="4786312" cy="3781425"/>
          </a:xfrm>
        </p:spPr>
      </p:pic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5686425" y="3054350"/>
            <a:ext cx="29178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Похорон письменника відбувся при величезному зібранні народу на кладовищі Свято-Данилова монастиря, а в 1931 залишки Гоголя були перезахоронені на Новодєвічьому цвинтарі. </a:t>
            </a:r>
          </a:p>
        </p:txBody>
      </p:sp>
    </p:spTree>
    <p:custDataLst>
      <p:tags r:id="rId1"/>
    </p:custDataLst>
  </p:cSld>
  <p:clrMapOvr>
    <a:masterClrMapping/>
  </p:clrMapOvr>
  <p:transition spd="med" advTm="9938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68313" y="4473575"/>
            <a:ext cx="8458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Ніжин може похвалитися першим у  світі пам</a:t>
            </a:r>
            <a:r>
              <a:rPr lang="en-US" sz="2800" b="1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ятником Миколі Васильовичу Гоголю (1881р.) . Цей  монумент </a:t>
            </a:r>
            <a:r>
              <a:rPr lang="uk-UA" sz="2800" b="1" i="1">
                <a:solidFill>
                  <a:schemeClr val="bg2"/>
                </a:solidFill>
                <a:latin typeface="Times New Roman" pitchFamily="18" charset="0"/>
              </a:rPr>
              <a:t>у</a:t>
            </a:r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важається першим пам</a:t>
            </a:r>
            <a:r>
              <a:rPr lang="en-US" sz="2800" b="1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ятником українським письменникам у світі. </a:t>
            </a:r>
            <a:endParaRPr lang="ru-RU" sz="2800" b="1">
              <a:latin typeface="Times New Roman" pitchFamily="18" charset="0"/>
            </a:endParaRPr>
          </a:p>
        </p:txBody>
      </p:sp>
      <p:pic>
        <p:nvPicPr>
          <p:cNvPr id="47109" name="Picture 5" descr="здесь учился гоголь"/>
          <p:cNvPicPr>
            <a:picLocks noChangeAspect="1" noChangeArrowheads="1"/>
          </p:cNvPicPr>
          <p:nvPr/>
        </p:nvPicPr>
        <p:blipFill>
          <a:blip r:embed="rId3"/>
          <a:srcRect b="5989"/>
          <a:stretch>
            <a:fillRect/>
          </a:stretch>
        </p:blipFill>
        <p:spPr bwMode="auto">
          <a:xfrm>
            <a:off x="5003800" y="0"/>
            <a:ext cx="3570288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 descr="Нежин гоголь"/>
          <p:cNvPicPr>
            <a:picLocks noChangeAspect="1" noChangeArrowheads="1"/>
          </p:cNvPicPr>
          <p:nvPr/>
        </p:nvPicPr>
        <p:blipFill>
          <a:blip r:embed="rId4"/>
          <a:srcRect b="5989"/>
          <a:stretch>
            <a:fillRect/>
          </a:stretch>
        </p:blipFill>
        <p:spPr bwMode="auto">
          <a:xfrm>
            <a:off x="1042988" y="0"/>
            <a:ext cx="3708400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895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Велики сорочинцы"/>
          <p:cNvPicPr>
            <a:picLocks noChangeAspect="1" noChangeArrowheads="1"/>
          </p:cNvPicPr>
          <p:nvPr/>
        </p:nvPicPr>
        <p:blipFill>
          <a:blip r:embed="rId3"/>
          <a:srcRect b="-6299"/>
          <a:stretch>
            <a:fillRect/>
          </a:stretch>
        </p:blipFill>
        <p:spPr bwMode="auto">
          <a:xfrm>
            <a:off x="3348038" y="1557338"/>
            <a:ext cx="3735387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 descr="великие сорочинц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205038"/>
            <a:ext cx="19446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539750" y="741363"/>
            <a:ext cx="676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uk-UA" sz="2000" b="1">
              <a:solidFill>
                <a:schemeClr val="tx2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2843213" y="5876925"/>
            <a:ext cx="4824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1600" b="1" i="1"/>
              <a:t>28 серпня 1911 року відбулося відкриття пам'ятника М.В.Гоголю у Великих Сорочинцях скульптора І.Я.Гінцбурга.</a:t>
            </a:r>
            <a:r>
              <a:rPr lang="uk-UA" sz="1600" b="1"/>
              <a:t> 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95288" y="4146550"/>
            <a:ext cx="25209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b="1" i="1">
                <a:solidFill>
                  <a:schemeClr val="bg2"/>
                </a:solidFill>
              </a:rPr>
              <a:t>У 1929 році в будинку, де народився Гоголь, відкрили літературно-меморіальний музей письменника.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827088" y="333375"/>
            <a:ext cx="7740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900" b="1" i="1">
                <a:solidFill>
                  <a:srgbClr val="464F17"/>
                </a:solidFill>
              </a:rPr>
              <a:t>ПАМ</a:t>
            </a:r>
            <a:r>
              <a:rPr lang="en-US" sz="2900" b="1" i="1">
                <a:solidFill>
                  <a:srgbClr val="464F17"/>
                </a:solidFill>
              </a:rPr>
              <a:t>'</a:t>
            </a:r>
            <a:r>
              <a:rPr lang="ru-RU" sz="2900" b="1" i="1">
                <a:solidFill>
                  <a:srgbClr val="464F17"/>
                </a:solidFill>
              </a:rPr>
              <a:t>ЯТНИКИ ГОГОЛЮ НА БАТЬКІВЩИНІ</a:t>
            </a:r>
            <a:r>
              <a:rPr lang="en-US" sz="2900" b="1" i="1">
                <a:solidFill>
                  <a:srgbClr val="464F17"/>
                </a:solidFill>
              </a:rPr>
              <a:t/>
            </a:r>
            <a:br>
              <a:rPr lang="en-US" sz="2900" b="1" i="1">
                <a:solidFill>
                  <a:srgbClr val="464F17"/>
                </a:solidFill>
              </a:rPr>
            </a:br>
            <a:r>
              <a:rPr lang="uk-UA" sz="4000" b="1" i="1">
                <a:solidFill>
                  <a:srgbClr val="464F17"/>
                </a:solidFill>
                <a:latin typeface="Courier New" pitchFamily="49" charset="0"/>
              </a:rPr>
              <a:t>Великі Сорочинці</a:t>
            </a:r>
            <a:endParaRPr lang="ru-RU" sz="4000" b="1" i="1">
              <a:solidFill>
                <a:srgbClr val="464F17"/>
              </a:solidFill>
              <a:latin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2545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потава гого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38766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84213" y="5373688"/>
            <a:ext cx="7740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400" b="1">
                <a:solidFill>
                  <a:srgbClr val="464F17"/>
                </a:solidFill>
                <a:latin typeface="Times New Roman" pitchFamily="18" charset="0"/>
              </a:rPr>
              <a:t>Бронзова скульптура письменника встановлена на високому постаменті, у правій </a:t>
            </a:r>
            <a:r>
              <a:rPr lang="ru-RU" sz="2400" b="1">
                <a:solidFill>
                  <a:srgbClr val="464F17"/>
                </a:solidFill>
                <a:latin typeface="Times New Roman" pitchFamily="18" charset="0"/>
              </a:rPr>
              <a:t>руці – олівець,</a:t>
            </a:r>
            <a:r>
              <a:rPr lang="uk-UA" sz="2400" b="1">
                <a:solidFill>
                  <a:srgbClr val="464F17"/>
                </a:solidFill>
                <a:latin typeface="Times New Roman" pitchFamily="18" charset="0"/>
              </a:rPr>
              <a:t> у лівій – записник, на плечі накинутий плащ-крилатка.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284663" y="4652963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Скульптор</a:t>
            </a:r>
            <a:r>
              <a:rPr lang="uk-UA" b="1">
                <a:latin typeface="Times New Roman" pitchFamily="18" charset="0"/>
              </a:rPr>
              <a:t> Л.В.Позен, </a:t>
            </a:r>
          </a:p>
          <a:p>
            <a:pPr algn="ctr"/>
            <a:r>
              <a:rPr lang="uk-UA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архітектор В. Пасєчний</a:t>
            </a:r>
            <a:r>
              <a:rPr lang="uk-UA"/>
              <a:t>.</a:t>
            </a:r>
            <a:endParaRPr lang="ru-RU"/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4643438" y="260350"/>
            <a:ext cx="2665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4500563" y="374650"/>
            <a:ext cx="2951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i="1">
                <a:solidFill>
                  <a:srgbClr val="464F17"/>
                </a:solidFill>
                <a:latin typeface="Arial Black" pitchFamily="34" charset="0"/>
              </a:rPr>
              <a:t>Полтава</a:t>
            </a:r>
            <a:endParaRPr lang="ru-RU" sz="4000" i="1">
              <a:solidFill>
                <a:srgbClr val="464F17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890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гоголево памят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412875"/>
            <a:ext cx="5808662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700338" y="6118225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b="1">
                <a:latin typeface="Times New Roman" pitchFamily="18" charset="0"/>
              </a:rPr>
              <a:t>Бюст М.В.Гоголя</a:t>
            </a:r>
            <a:endParaRPr lang="ru-RU" b="1">
              <a:latin typeface="Times New Roman" pitchFamily="18" charset="0"/>
            </a:endParaRPr>
          </a:p>
          <a:p>
            <a:pPr algn="ctr"/>
            <a:r>
              <a:rPr lang="uk-UA" b="1">
                <a:latin typeface="Times New Roman" pitchFamily="18" charset="0"/>
              </a:rPr>
              <a:t>Автори О.Ковальов і В.Шевченко</a:t>
            </a:r>
            <a:r>
              <a:rPr lang="uk-UA" b="1"/>
              <a:t> 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684213" y="1628775"/>
            <a:ext cx="1979612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У селі Гоголево</a:t>
            </a:r>
          </a:p>
          <a:p>
            <a:pPr algn="just"/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на Полтавщині, </a:t>
            </a:r>
          </a:p>
          <a:p>
            <a:pPr algn="ctr"/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на батьківщині М.В.Гоголя,</a:t>
            </a:r>
          </a:p>
          <a:p>
            <a:pPr algn="ctr"/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з нагоди </a:t>
            </a:r>
          </a:p>
          <a:p>
            <a:pPr algn="ctr"/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175-річчя </a:t>
            </a:r>
          </a:p>
          <a:p>
            <a:pPr algn="ctr"/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з </a:t>
            </a:r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дня народж</a:t>
            </a:r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е</a:t>
            </a:r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н</a:t>
            </a:r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ня письменника,</a:t>
            </a:r>
          </a:p>
          <a:p>
            <a:pPr algn="ctr"/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 1 квітня 1984 року, відкрили заповідник-музей.</a:t>
            </a: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1476375" y="115888"/>
            <a:ext cx="5184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i="1">
              <a:solidFill>
                <a:srgbClr val="003366"/>
              </a:solidFill>
              <a:latin typeface="Monotype Corsiva" pitchFamily="66" charset="0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611188" y="188913"/>
            <a:ext cx="78851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000" b="1" i="1">
                <a:solidFill>
                  <a:srgbClr val="464F17"/>
                </a:solidFill>
              </a:rPr>
              <a:t>Як добре б ви не знали Гоголя, він стане вам ще бли</a:t>
            </a:r>
            <a:r>
              <a:rPr lang="ru-RU" sz="2000" b="1" i="1">
                <a:solidFill>
                  <a:srgbClr val="464F17"/>
                </a:solidFill>
              </a:rPr>
              <a:t>жч</a:t>
            </a:r>
            <a:r>
              <a:rPr lang="uk-UA" sz="2000" b="1" i="1">
                <a:solidFill>
                  <a:srgbClr val="464F17"/>
                </a:solidFill>
              </a:rPr>
              <a:t>им при відвідуванні його рідних заповідних </a:t>
            </a:r>
            <a:r>
              <a:rPr lang="ru-RU" sz="2000" b="1" i="1">
                <a:solidFill>
                  <a:srgbClr val="464F17"/>
                </a:solidFill>
              </a:rPr>
              <a:t>місць</a:t>
            </a:r>
            <a:r>
              <a:rPr lang="uk-UA" sz="2000" b="1" i="1">
                <a:solidFill>
                  <a:srgbClr val="464F17"/>
                </a:solidFill>
              </a:rPr>
              <a:t>. Відчутніше стане, зрозуміліше.</a:t>
            </a:r>
            <a:endParaRPr lang="ru-RU" sz="2000" b="1" i="1">
              <a:solidFill>
                <a:srgbClr val="464F17"/>
              </a:solidFill>
            </a:endParaRPr>
          </a:p>
          <a:p>
            <a:pPr algn="ctr"/>
            <a:r>
              <a:rPr lang="uk-UA" b="1" i="1">
                <a:solidFill>
                  <a:srgbClr val="464F17"/>
                </a:solidFill>
                <a:latin typeface="Times New Roman" pitchFamily="18" charset="0"/>
              </a:rPr>
              <a:t>Олесь Гончар</a:t>
            </a:r>
          </a:p>
        </p:txBody>
      </p:sp>
    </p:spTree>
    <p:custDataLst>
      <p:tags r:id="rId1"/>
    </p:custDataLst>
  </p:cSld>
  <p:clrMapOvr>
    <a:masterClrMapping/>
  </p:clrMapOvr>
  <p:transition spd="med" advTm="2142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Гоголь в Миргороде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555875" y="2924175"/>
            <a:ext cx="3929063" cy="3036888"/>
          </a:xfrm>
        </p:spPr>
      </p:pic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1927225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464F17"/>
                </a:solidFill>
                <a:latin typeface="Times New Roman" pitchFamily="18" charset="0"/>
              </a:rPr>
              <a:t>На місці, де любив у свій   час  бувати Гоголь, на березі відомої Миргородської калюжі, описаної в одному з його творів, з′явився пам</a:t>
            </a:r>
            <a:r>
              <a:rPr lang="en-US" sz="2800" b="1" i="1" smtClean="0">
                <a:solidFill>
                  <a:srgbClr val="464F17"/>
                </a:solidFill>
                <a:latin typeface="Times New Roman" pitchFamily="18" charset="0"/>
              </a:rPr>
              <a:t>´</a:t>
            </a:r>
            <a:r>
              <a:rPr lang="ru-RU" sz="2800" b="1" i="1" smtClean="0">
                <a:solidFill>
                  <a:srgbClr val="464F17"/>
                </a:solidFill>
                <a:latin typeface="Times New Roman" pitchFamily="18" charset="0"/>
              </a:rPr>
              <a:t>ятник пис</a:t>
            </a:r>
            <a:r>
              <a:rPr lang="uk-UA" sz="2800" b="1" i="1" smtClean="0">
                <a:solidFill>
                  <a:srgbClr val="464F17"/>
                </a:solidFill>
                <a:latin typeface="Times New Roman" pitchFamily="18" charset="0"/>
              </a:rPr>
              <a:t>ьм</a:t>
            </a:r>
            <a:r>
              <a:rPr lang="ru-RU" sz="2800" b="1" i="1" smtClean="0">
                <a:solidFill>
                  <a:srgbClr val="464F17"/>
                </a:solidFill>
                <a:latin typeface="Times New Roman" pitchFamily="18" charset="0"/>
              </a:rPr>
              <a:t>еннику.</a:t>
            </a:r>
            <a:br>
              <a:rPr lang="ru-RU" sz="2800" b="1" i="1" smtClean="0">
                <a:solidFill>
                  <a:srgbClr val="464F17"/>
                </a:solidFill>
                <a:latin typeface="Times New Roman" pitchFamily="18" charset="0"/>
              </a:rPr>
            </a:br>
            <a:endParaRPr lang="ru-RU" sz="2800" b="1" i="1" smtClean="0">
              <a:solidFill>
                <a:srgbClr val="464F17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482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268413"/>
            <a:ext cx="2447925" cy="4752975"/>
          </a:xfrm>
        </p:spPr>
        <p:txBody>
          <a:bodyPr/>
          <a:lstStyle/>
          <a:p>
            <a:pPr algn="ctr" eaLnBrk="1" hangingPunct="1"/>
            <a:r>
              <a:rPr lang="ru-RU" sz="2700" b="1" i="1" smtClean="0">
                <a:latin typeface="Monotype Corsiva" pitchFamily="66" charset="0"/>
              </a:rPr>
              <a:t/>
            </a:r>
            <a:br>
              <a:rPr lang="ru-RU" sz="2700" b="1" i="1" smtClean="0">
                <a:latin typeface="Monotype Corsiva" pitchFamily="66" charset="0"/>
              </a:rPr>
            </a:b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>26 квітня 1909 року  </a:t>
            </a:r>
            <a:b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> до 100-річчя</a:t>
            </a:r>
            <a:b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>з дня народження </a:t>
            </a:r>
            <a:r>
              <a:rPr lang="ru-RU" sz="2700" smtClean="0">
                <a:solidFill>
                  <a:schemeClr val="bg2"/>
                </a:solidFill>
                <a:latin typeface="Times New Roman" pitchFamily="18" charset="0"/>
              </a:rPr>
              <a:t/>
            </a:r>
            <a:br>
              <a:rPr lang="ru-RU" sz="2700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> М. В. Гоголя</a:t>
            </a:r>
            <a:b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>в Москві відбулося відкриття пам</a:t>
            </a:r>
            <a:r>
              <a:rPr lang="en-US" sz="2700" b="1" i="1" smtClean="0">
                <a:solidFill>
                  <a:schemeClr val="bg2"/>
                </a:solidFill>
                <a:latin typeface="Times New Roman" pitchFamily="18" charset="0"/>
              </a:rPr>
              <a:t>'</a:t>
            </a: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>ятника </a:t>
            </a:r>
            <a:b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>  </a:t>
            </a:r>
            <a:r>
              <a:rPr lang="en-US" sz="2700" b="1" i="1" smtClean="0">
                <a:solidFill>
                  <a:schemeClr val="bg2"/>
                </a:solidFill>
                <a:latin typeface="Times New Roman" pitchFamily="18" charset="0"/>
              </a:rPr>
              <a:t/>
            </a:r>
            <a:br>
              <a:rPr lang="en-US" sz="2700" b="1" i="1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/>
            </a:r>
            <a:b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</a:br>
            <a:endParaRPr lang="ru-RU" sz="2700" b="1" i="1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93187" name="Picture 3" descr="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241425"/>
            <a:ext cx="54006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276600" y="1268413"/>
            <a:ext cx="2233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464F17"/>
                </a:solidFill>
              </a:rPr>
              <a:t>Мос</a:t>
            </a:r>
            <a:r>
              <a:rPr lang="uk-UA" sz="4400" b="1" i="1">
                <a:solidFill>
                  <a:srgbClr val="464F17"/>
                </a:solidFill>
              </a:rPr>
              <a:t>ква</a:t>
            </a:r>
            <a:endParaRPr lang="ru-RU" sz="4400" b="1" i="1">
              <a:solidFill>
                <a:srgbClr val="464F17"/>
              </a:solidFill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468313" y="333375"/>
            <a:ext cx="802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 i="1">
                <a:latin typeface="Times New Roman" pitchFamily="18" charset="0"/>
              </a:rPr>
              <a:t>Пам′ятники М.В.Гоголю в Росії</a:t>
            </a:r>
            <a:endParaRPr lang="ru-RU" sz="4000" b="1" i="1">
              <a:latin typeface="Times New Roman" pitchFamily="18" charset="0"/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0" y="6308725"/>
            <a:ext cx="3167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СкульпторМ. А. Андрєєв</a:t>
            </a:r>
          </a:p>
        </p:txBody>
      </p:sp>
    </p:spTree>
    <p:custDataLst>
      <p:tags r:id="rId1"/>
    </p:custDataLst>
  </p:cSld>
  <p:clrMapOvr>
    <a:masterClrMapping/>
  </p:clrMapOvr>
  <p:transition spd="med" advTm="1282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33375"/>
            <a:ext cx="465772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5508625" y="6237288"/>
            <a:ext cx="299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Скульптор Н.В.Томский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5580063" y="3284538"/>
            <a:ext cx="29511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chemeClr val="bg2"/>
                </a:solidFill>
              </a:rPr>
              <a:t>“Великому русскому художнику слова Николаю Васильевичу Гоголю от правительства Советского Союза </a:t>
            </a:r>
            <a:endParaRPr lang="en-US" sz="2000" b="1" i="1">
              <a:solidFill>
                <a:schemeClr val="bg2"/>
              </a:solidFill>
            </a:endParaRPr>
          </a:p>
          <a:p>
            <a:pPr algn="ctr"/>
            <a:r>
              <a:rPr lang="ru-RU" sz="2000" b="1" i="1">
                <a:solidFill>
                  <a:schemeClr val="bg2"/>
                </a:solidFill>
              </a:rPr>
              <a:t>2 марта 1952 года”.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5795963" y="620713"/>
            <a:ext cx="2233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464F17"/>
                </a:solidFill>
              </a:rPr>
              <a:t>Мос</a:t>
            </a:r>
            <a:r>
              <a:rPr lang="uk-UA" sz="4400" b="1" i="1">
                <a:solidFill>
                  <a:srgbClr val="464F17"/>
                </a:solidFill>
              </a:rPr>
              <a:t>ква</a:t>
            </a:r>
            <a:endParaRPr lang="ru-RU" sz="4400" b="1" i="1">
              <a:solidFill>
                <a:srgbClr val="464F17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1162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http://www.encspb.ru/image.php?file=small/2803978891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356100" y="549275"/>
            <a:ext cx="32766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2286000" y="5445125"/>
            <a:ext cx="67151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/>
            </a:r>
            <a:br>
              <a:rPr lang="ru-RU" sz="1400"/>
            </a:br>
            <a:r>
              <a:rPr lang="ru-RU" sz="2000" b="1">
                <a:latin typeface="Times New Roman" pitchFamily="18" charset="0"/>
              </a:rPr>
              <a:t>Скульптор В</a:t>
            </a:r>
            <a:r>
              <a:rPr lang="uk-UA" sz="2000" b="1">
                <a:latin typeface="Times New Roman" pitchFamily="18" charset="0"/>
              </a:rPr>
              <a:t>.</a:t>
            </a:r>
            <a:r>
              <a:rPr lang="ru-RU" sz="2000" b="1">
                <a:latin typeface="Times New Roman" pitchFamily="18" charset="0"/>
              </a:rPr>
              <a:t>П. Крейтан, архітектор О.П. Максимов</a:t>
            </a:r>
            <a:endParaRPr lang="ru-RU" sz="2000" b="1"/>
          </a:p>
          <a:p>
            <a:endParaRPr lang="ru-RU" sz="2000" b="1"/>
          </a:p>
          <a:p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endParaRPr lang="ru-RU" sz="1400" b="1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 rot="10800000" flipV="1">
            <a:off x="-1588" y="476250"/>
            <a:ext cx="4505326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chemeClr val="bg2"/>
                </a:solidFill>
              </a:rPr>
              <a:t>Санкт-Петербург </a:t>
            </a:r>
            <a:r>
              <a:rPr lang="ru-RU" sz="2000"/>
              <a:t>Александрівський сад, перед Адміралтейством</a:t>
            </a:r>
          </a:p>
          <a:p>
            <a:pPr algn="ctr"/>
            <a:endParaRPr lang="ru-RU" sz="2000" b="1" i="1"/>
          </a:p>
          <a:p>
            <a:pPr algn="ctr"/>
            <a:endParaRPr lang="ru-RU" sz="2000" b="1" i="1">
              <a:solidFill>
                <a:schemeClr val="accent2"/>
              </a:solidFill>
            </a:endParaRPr>
          </a:p>
          <a:p>
            <a:pPr algn="ctr"/>
            <a:endParaRPr lang="ru-RU" sz="2000" b="1" i="1">
              <a:solidFill>
                <a:schemeClr val="accent2"/>
              </a:solidFill>
            </a:endParaRPr>
          </a:p>
          <a:p>
            <a:pPr algn="ctr"/>
            <a:endParaRPr lang="ru-RU" sz="2000" b="1" i="1">
              <a:solidFill>
                <a:schemeClr val="accent2"/>
              </a:solidFill>
            </a:endParaRPr>
          </a:p>
          <a:p>
            <a:pPr algn="ctr"/>
            <a:endParaRPr lang="ru-RU" sz="2000" b="1" i="1">
              <a:solidFill>
                <a:schemeClr val="accent2"/>
              </a:solidFill>
            </a:endParaRPr>
          </a:p>
          <a:p>
            <a:pPr algn="ctr"/>
            <a:endParaRPr lang="ru-RU" sz="2000" b="1" i="1">
              <a:solidFill>
                <a:schemeClr val="accent2"/>
              </a:solidFill>
            </a:endParaRPr>
          </a:p>
          <a:p>
            <a:pPr algn="ctr"/>
            <a:endParaRPr lang="ru-RU" sz="2000" b="1" i="1">
              <a:solidFill>
                <a:schemeClr val="accent2"/>
              </a:solidFill>
            </a:endParaRPr>
          </a:p>
          <a:p>
            <a:pPr algn="ctr"/>
            <a:endParaRPr lang="ru-RU" sz="2000" b="1" i="1">
              <a:solidFill>
                <a:schemeClr val="accent2"/>
              </a:solidFill>
            </a:endParaRPr>
          </a:p>
          <a:p>
            <a:pPr algn="ctr"/>
            <a:endParaRPr lang="ru-RU" sz="2000" b="1" i="1">
              <a:solidFill>
                <a:schemeClr val="accent2"/>
              </a:solidFill>
            </a:endParaRPr>
          </a:p>
          <a:p>
            <a:pPr algn="ctr"/>
            <a:endParaRPr lang="ru-RU" sz="2000" b="1" i="1">
              <a:solidFill>
                <a:schemeClr val="accent2"/>
              </a:solidFill>
            </a:endParaRPr>
          </a:p>
          <a:p>
            <a:pPr algn="ctr"/>
            <a:r>
              <a:rPr lang="ru-RU" sz="2000" b="1" i="1">
                <a:solidFill>
                  <a:srgbClr val="464F17"/>
                </a:solidFill>
              </a:rPr>
              <a:t>Відкрито 17 червня 1896 р.</a:t>
            </a:r>
            <a:endParaRPr lang="ru-RU" sz="1400" b="1" i="1">
              <a:solidFill>
                <a:srgbClr val="464F17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1404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45125"/>
            <a:ext cx="7740650" cy="14128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smtClean="0">
                <a:solidFill>
                  <a:schemeClr val="bg2"/>
                </a:solidFill>
                <a:latin typeface="Times New Roman" pitchFamily="18" charset="0"/>
              </a:rPr>
              <a:t>Скульптор М.В</a:t>
            </a:r>
            <a:r>
              <a:rPr lang="uk-UA" sz="2100" b="1" smtClean="0">
                <a:solidFill>
                  <a:schemeClr val="bg2"/>
                </a:solidFill>
                <a:latin typeface="Times New Roman" pitchFamily="18" charset="0"/>
              </a:rPr>
              <a:t>.Бєлов</a:t>
            </a:r>
            <a:r>
              <a:rPr lang="ru-RU" sz="2100" b="1" smtClean="0">
                <a:solidFill>
                  <a:schemeClr val="bg2"/>
                </a:solidFill>
                <a:latin typeface="Times New Roman" pitchFamily="18" charset="0"/>
              </a:rPr>
              <a:t>, архітектор В.С.Васильковський.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smtClean="0">
                <a:solidFill>
                  <a:schemeClr val="bg2"/>
                </a:solidFill>
                <a:latin typeface="Times New Roman" pitchFamily="18" charset="0"/>
              </a:rPr>
              <a:t>При допомозі С.В.Астапова, А.А.Ананьєва.</a:t>
            </a:r>
            <a:r>
              <a:rPr lang="ru-RU" sz="2100" b="1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smtClean="0">
                <a:solidFill>
                  <a:srgbClr val="464F17"/>
                </a:solidFill>
                <a:latin typeface="Times New Roman" pitchFamily="18" charset="0"/>
              </a:rPr>
              <a:t>Відкрито 8 грудня 1997 року</a:t>
            </a:r>
            <a:r>
              <a:rPr lang="ru-RU" sz="2100" smtClean="0">
                <a:solidFill>
                  <a:srgbClr val="464F17"/>
                </a:solidFill>
                <a:latin typeface="Times New Roman" pitchFamily="18" charset="0"/>
                <a:hlinkClick r:id="rId3"/>
              </a:rPr>
              <a:t/>
            </a:r>
            <a:br>
              <a:rPr lang="ru-RU" sz="2100" smtClean="0">
                <a:solidFill>
                  <a:srgbClr val="464F17"/>
                </a:solidFill>
                <a:latin typeface="Times New Roman" pitchFamily="18" charset="0"/>
                <a:hlinkClick r:id="rId3"/>
              </a:rPr>
            </a:br>
            <a:endParaRPr lang="ru-RU" sz="2100" smtClean="0">
              <a:solidFill>
                <a:srgbClr val="464F17"/>
              </a:solidFill>
            </a:endParaRPr>
          </a:p>
        </p:txBody>
      </p:sp>
      <p:pic>
        <p:nvPicPr>
          <p:cNvPr id="84996" name="Picture 4" descr="28055582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0"/>
            <a:ext cx="411003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6" descr="28054743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125538"/>
            <a:ext cx="2881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4716463" y="333375"/>
            <a:ext cx="3744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chemeClr val="bg2"/>
                </a:solidFill>
                <a:latin typeface="Arial Black" pitchFamily="34" charset="0"/>
              </a:rPr>
              <a:t>Санкт-Петербург</a:t>
            </a:r>
            <a:endParaRPr lang="ru-RU" sz="2800" b="1" i="1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4859338" y="4581525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2"/>
                </a:solidFill>
              </a:rPr>
              <a:t>Мала Конюшенна вулиця</a:t>
            </a:r>
          </a:p>
        </p:txBody>
      </p:sp>
    </p:spTree>
    <p:custDataLst>
      <p:tags r:id="rId1"/>
    </p:custDataLst>
  </p:cSld>
  <p:clrMapOvr>
    <a:masterClrMapping/>
  </p:clrMapOvr>
  <p:transition spd="med" advTm="1887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5903913" cy="3529013"/>
          </a:xfrm>
        </p:spPr>
        <p:txBody>
          <a:bodyPr/>
          <a:lstStyle/>
          <a:p>
            <a:pPr eaLnBrk="1" hangingPunct="1"/>
            <a:r>
              <a:rPr lang="ru-RU" sz="3800" b="1" smtClean="0">
                <a:solidFill>
                  <a:srgbClr val="464F17"/>
                </a:solidFill>
                <a:latin typeface="Monotype Corsiva" pitchFamily="66" charset="0"/>
              </a:rPr>
              <a:t>«</a:t>
            </a:r>
            <a: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  <a:t>Кожному визначає Бог дорогу, не схожу на ту, яку призначено проходити іншому, і не можна міряти всіх одним і тим самим аршином</a:t>
            </a:r>
            <a:r>
              <a:rPr lang="ru-RU" sz="3800" b="1" smtClean="0">
                <a:solidFill>
                  <a:srgbClr val="464F17"/>
                </a:solidFill>
                <a:latin typeface="Monotype Corsiva" pitchFamily="66" charset="0"/>
              </a:rPr>
              <a:t>»</a:t>
            </a:r>
            <a: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  <a:t>.</a:t>
            </a:r>
            <a:b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</a:br>
            <a: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  <a:t>                                  М.Гоголь</a:t>
            </a:r>
            <a:endParaRPr lang="ru-RU" sz="3800" b="1" smtClean="0">
              <a:solidFill>
                <a:srgbClr val="464F17"/>
              </a:solidFill>
              <a:latin typeface="Monotype Corsiva" pitchFamily="66" charset="0"/>
            </a:endParaRPr>
          </a:p>
        </p:txBody>
      </p:sp>
      <p:pic>
        <p:nvPicPr>
          <p:cNvPr id="17410" name="Picture 3" descr="Портрет работы Ф. Моллера. Рим, 1841 г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284538"/>
            <a:ext cx="25717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276600" y="5734050"/>
            <a:ext cx="2719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400" b="1"/>
              <a:t>Ф.Моллер. М.В.Гоголь (1841)</a:t>
            </a:r>
          </a:p>
        </p:txBody>
      </p:sp>
    </p:spTree>
  </p:cSld>
  <p:clrMapOvr>
    <a:masterClrMapping/>
  </p:clrMapOvr>
  <p:transition spd="med" advTm="554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98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3057525" cy="792162"/>
          </a:xfrm>
        </p:spPr>
        <p:txBody>
          <a:bodyPr/>
          <a:lstStyle/>
          <a:p>
            <a:pPr algn="ctr" eaLnBrk="1" hangingPunct="1"/>
            <a:r>
              <a:rPr lang="ru-RU" sz="2900" b="1" smtClean="0">
                <a:latin typeface="Arial Black" pitchFamily="34" charset="0"/>
              </a:rPr>
              <a:t> </a:t>
            </a:r>
            <a:r>
              <a:rPr lang="ru-RU" sz="3400" b="1" smtClean="0">
                <a:solidFill>
                  <a:srgbClr val="464F17"/>
                </a:solidFill>
                <a:latin typeface="Arial Black" pitchFamily="34" charset="0"/>
              </a:rPr>
              <a:t>Італія. Рим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79388" y="4221163"/>
            <a:ext cx="33480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17 грудня 2002 року </a:t>
            </a:r>
          </a:p>
          <a:p>
            <a:pPr algn="ctr"/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в італійській столиці відкрили пам</a:t>
            </a:r>
            <a:r>
              <a:rPr lang="ru-RU" sz="2400" b="1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′</a:t>
            </a: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ятник Гоголю роботи </a:t>
            </a:r>
          </a:p>
          <a:p>
            <a:pPr algn="ctr"/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Зураба Церетелі</a:t>
            </a:r>
          </a:p>
        </p:txBody>
      </p:sp>
      <p:pic>
        <p:nvPicPr>
          <p:cNvPr id="36875" name="Picture 11" descr="памятник Гоголю"/>
          <p:cNvPicPr>
            <a:picLocks noChangeAspect="1" noChangeArrowheads="1"/>
          </p:cNvPicPr>
          <p:nvPr/>
        </p:nvPicPr>
        <p:blipFill>
          <a:blip r:embed="rId3"/>
          <a:srcRect r="33299"/>
          <a:stretch>
            <a:fillRect/>
          </a:stretch>
        </p:blipFill>
        <p:spPr bwMode="auto">
          <a:xfrm>
            <a:off x="3708400" y="0"/>
            <a:ext cx="4176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968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3800" b="1" i="1" smtClean="0">
                <a:solidFill>
                  <a:schemeClr val="hlink"/>
                </a:solidFill>
                <a:latin typeface="Franklin Gothic Medium" pitchFamily="34" charset="0"/>
              </a:rPr>
              <a:t>КОРОТКА БІОГРАФІЧНА ДОВІДКА</a:t>
            </a:r>
            <a:endParaRPr lang="ru-RU" sz="3800" b="1" i="1" smtClean="0">
              <a:solidFill>
                <a:schemeClr val="hlink"/>
              </a:solidFill>
              <a:latin typeface="Franklin Gothic Medium" pitchFamily="34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964612" cy="5399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</a:rPr>
              <a:t>ІМ</a:t>
            </a: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Я ПРИ НАРОДЖЕННІ: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Микола Васильович Гоголь-Яновський</a:t>
            </a:r>
            <a:endParaRPr lang="uk-UA" sz="2400" b="1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ДАТА НАРОДЖЕННЯ: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20 березня (1 квітня)</a:t>
            </a:r>
            <a:r>
              <a:rPr lang="uk-UA" sz="2400" b="1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1809  року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МІСЦЕ НАРОДЖЕННЯ:</a:t>
            </a:r>
            <a:r>
              <a:rPr lang="uk-UA" sz="240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с. Великі Сорочинці на Полтавщині</a:t>
            </a:r>
            <a:endParaRPr lang="uk-UA" sz="2400" b="1" smtClean="0">
              <a:solidFill>
                <a:schemeClr val="bg1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ДАТА СМЕРТІ:</a:t>
            </a:r>
            <a:r>
              <a:rPr lang="uk-UA" sz="240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21 лютого 1852 р.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МІСЦЕ СМЕРТІ:</a:t>
            </a:r>
            <a:r>
              <a:rPr lang="uk-UA" sz="240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Москва</a:t>
            </a:r>
            <a:endParaRPr lang="uk-UA" sz="2400" b="1" smtClean="0">
              <a:solidFill>
                <a:schemeClr val="bg1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ПОХОДЖЕННЯ: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Перший у родині Гоголів, хто народився в званні </a:t>
            </a:r>
            <a:r>
              <a:rPr lang="uk-UA" sz="2400" b="1" i="1" smtClean="0">
                <a:latin typeface="Times New Roman" pitchFamily="18" charset="0"/>
                <a:sym typeface="Symbol" pitchFamily="18" charset="2"/>
              </a:rPr>
              <a:t>“потомственного російського дворянина”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ОСВІТА: </a:t>
            </a:r>
            <a:r>
              <a:rPr lang="ru-RU" sz="2400" b="1" smtClean="0">
                <a:latin typeface="Times New Roman" pitchFamily="18" charset="0"/>
                <a:sym typeface="Symbol" pitchFamily="18" charset="2"/>
              </a:rPr>
              <a:t>Полтавське повітове училище (1818-1819),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latin typeface="Times New Roman" pitchFamily="18" charset="0"/>
                <a:sym typeface="Symbol" pitchFamily="18" charset="2"/>
              </a:rPr>
              <a:t>      гімназія вищих наук у Ніжині</a:t>
            </a:r>
            <a:r>
              <a:rPr lang="ru-RU" sz="2400" smtClean="0">
                <a:latin typeface="Times New Roman" pitchFamily="18" charset="0"/>
                <a:sym typeface="Symbol" pitchFamily="18" charset="2"/>
              </a:rPr>
              <a:t> (</a:t>
            </a:r>
            <a:r>
              <a:rPr lang="ru-RU" sz="2400" b="1" smtClean="0">
                <a:latin typeface="Times New Roman" pitchFamily="18" charset="0"/>
                <a:sym typeface="Symbol" pitchFamily="18" charset="2"/>
              </a:rPr>
              <a:t>1821-1828) </a:t>
            </a:r>
            <a:endParaRPr lang="uk-UA" sz="2400" b="1" smtClean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РІД ДІЯЛЬНОСТІ:</a:t>
            </a:r>
            <a:r>
              <a:rPr lang="uk-UA" sz="240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письменник</a:t>
            </a:r>
            <a:endParaRPr lang="uk-UA" sz="2400" b="1" smtClean="0">
              <a:solidFill>
                <a:schemeClr val="bg1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ЖАНРИ: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оповідання, повісті, комедії </a:t>
            </a:r>
            <a:endParaRPr lang="ru-RU" sz="2400" b="1" smtClean="0">
              <a:latin typeface="Times New Roman" pitchFamily="18" charset="0"/>
              <a:sym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  <p:transition spd="med" advTm="1806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23912"/>
          </a:xfrm>
        </p:spPr>
        <p:txBody>
          <a:bodyPr/>
          <a:lstStyle/>
          <a:p>
            <a:pPr eaLnBrk="1" hangingPunct="1"/>
            <a:r>
              <a:rPr lang="uk-UA" sz="3500" b="1" i="1" smtClean="0">
                <a:solidFill>
                  <a:schemeClr val="tx1"/>
                </a:solidFill>
              </a:rPr>
              <a:t>ТВОРЧИЙ ДОРОБОК М.В.ГОГОЛЯ</a:t>
            </a:r>
            <a:endParaRPr lang="ru-RU" sz="3500" b="1" i="1" smtClean="0">
              <a:solidFill>
                <a:schemeClr val="tx1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8675" y="836613"/>
            <a:ext cx="4505325" cy="60213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smtClean="0">
                <a:latin typeface="Times New Roman" pitchFamily="18" charset="0"/>
              </a:rPr>
              <a:t>Збірки:</a:t>
            </a:r>
            <a:r>
              <a:rPr lang="uk-UA" sz="2800" b="1" i="1" smtClean="0">
                <a:latin typeface="Times New Roman" pitchFamily="18" charset="0"/>
              </a:rPr>
              <a:t>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i="1" smtClean="0">
                <a:solidFill>
                  <a:srgbClr val="4D4D4D"/>
                </a:solidFill>
                <a:latin typeface="Times New Roman" pitchFamily="18" charset="0"/>
              </a:rPr>
              <a:t>“Вечори на хуторі біля 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800" b="1" i="1" smtClean="0">
                <a:solidFill>
                  <a:srgbClr val="4D4D4D"/>
                </a:solidFill>
                <a:latin typeface="Times New Roman" pitchFamily="18" charset="0"/>
              </a:rPr>
              <a:t>                   Диканьки”,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i="1" smtClean="0">
                <a:solidFill>
                  <a:srgbClr val="4D4D4D"/>
                </a:solidFill>
                <a:latin typeface="Times New Roman" pitchFamily="18" charset="0"/>
              </a:rPr>
              <a:t>“ Арабески”, “Миргород”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smtClean="0">
                <a:latin typeface="Times New Roman" pitchFamily="18" charset="0"/>
              </a:rPr>
              <a:t>Комедії:</a:t>
            </a:r>
            <a:r>
              <a:rPr lang="uk-UA" sz="2800" b="1" i="1" smtClean="0">
                <a:solidFill>
                  <a:srgbClr val="003366"/>
                </a:solidFill>
                <a:latin typeface="Times New Roman" pitchFamily="18" charset="0"/>
              </a:rPr>
              <a:t>  </a:t>
            </a:r>
            <a:r>
              <a:rPr lang="uk-UA" sz="2800" b="1" i="1" smtClean="0">
                <a:solidFill>
                  <a:srgbClr val="4D4D4D"/>
                </a:solidFill>
                <a:latin typeface="Times New Roman" pitchFamily="18" charset="0"/>
              </a:rPr>
              <a:t>“Ревізор”, “Одруження”, “Гравці”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smtClean="0">
                <a:latin typeface="Times New Roman" pitchFamily="18" charset="0"/>
              </a:rPr>
              <a:t>Повісті:</a:t>
            </a:r>
            <a:r>
              <a:rPr lang="uk-UA" sz="2800" b="1" i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uk-UA" sz="2800" b="1" i="1" smtClean="0">
                <a:solidFill>
                  <a:srgbClr val="4D4D4D"/>
                </a:solidFill>
                <a:latin typeface="Times New Roman" pitchFamily="18" charset="0"/>
              </a:rPr>
              <a:t>“Ніс”, “Шинель”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smtClean="0">
                <a:latin typeface="Times New Roman" pitchFamily="18" charset="0"/>
              </a:rPr>
              <a:t>Поема</a:t>
            </a:r>
            <a:r>
              <a:rPr lang="uk-UA" sz="2800" b="1" i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uk-UA" sz="2800" b="1" i="1" smtClean="0">
                <a:solidFill>
                  <a:srgbClr val="4D4D4D"/>
                </a:solidFill>
                <a:latin typeface="Times New Roman" pitchFamily="18" charset="0"/>
              </a:rPr>
              <a:t>“Мертві душі”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i="1" smtClean="0">
                <a:solidFill>
                  <a:srgbClr val="4D4D4D"/>
                </a:solidFill>
                <a:latin typeface="Times New Roman" pitchFamily="18" charset="0"/>
              </a:rPr>
              <a:t>та ін.</a:t>
            </a:r>
            <a:endParaRPr lang="ru-RU" sz="2800" b="1" i="1" smtClean="0">
              <a:solidFill>
                <a:srgbClr val="4D4D4D"/>
              </a:solidFill>
              <a:latin typeface="Times New Roman" pitchFamily="18" charset="0"/>
            </a:endParaRPr>
          </a:p>
        </p:txBody>
      </p:sp>
      <p:pic>
        <p:nvPicPr>
          <p:cNvPr id="19459" name="Picture 4" descr="Художник Ф.И. Соколов. Конец 20-го века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268413"/>
            <a:ext cx="40322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116013" y="4556125"/>
            <a:ext cx="2487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Художник Ф.І. Соколов. </a:t>
            </a:r>
          </a:p>
          <a:p>
            <a:r>
              <a:rPr lang="ru-RU" sz="1600" b="1">
                <a:latin typeface="Times New Roman" pitchFamily="18" charset="0"/>
              </a:rPr>
              <a:t>Кінець 20-го століття.</a:t>
            </a:r>
          </a:p>
        </p:txBody>
      </p:sp>
    </p:spTree>
    <p:custDataLst>
      <p:tags r:id="rId1"/>
    </p:custDataLst>
  </p:cSld>
  <p:clrMapOvr>
    <a:masterClrMapping/>
  </p:clrMapOvr>
  <p:transition spd="med" advTm="2182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7" name="Rectangle 7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956550" cy="1143000"/>
          </a:xfrm>
        </p:spPr>
        <p:txBody>
          <a:bodyPr/>
          <a:lstStyle/>
          <a:p>
            <a:pPr eaLnBrk="1" hangingPunct="1"/>
            <a:r>
              <a:rPr lang="ru-RU" sz="3800" i="1" smtClean="0">
                <a:solidFill>
                  <a:schemeClr val="tx1"/>
                </a:solidFill>
                <a:latin typeface="Times New Roman" pitchFamily="18" charset="0"/>
              </a:rPr>
              <a:t>Будинок лікаря М.Я.Трохимівського у Сорочинцях, де народився М.Гоголь</a:t>
            </a:r>
          </a:p>
        </p:txBody>
      </p:sp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20483" name="Picture 4" descr="Дом доктора М.Я.Трохимовского в Сорочинцах, где родился Гоголь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55650" y="1916113"/>
            <a:ext cx="781208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816225" y="5399088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453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013"/>
            <a:ext cx="7477125" cy="1143000"/>
          </a:xfrm>
        </p:spPr>
        <p:txBody>
          <a:bodyPr/>
          <a:lstStyle/>
          <a:p>
            <a:pPr eaLnBrk="1" hangingPunct="1"/>
            <a:r>
              <a:rPr lang="ru-RU" sz="3800" smtClean="0"/>
              <a:t/>
            </a:r>
            <a:br>
              <a:rPr lang="ru-RU" sz="3800" smtClean="0"/>
            </a:br>
            <a:endParaRPr lang="ru-RU" sz="3800" smtClean="0"/>
          </a:p>
        </p:txBody>
      </p:sp>
      <p:pic>
        <p:nvPicPr>
          <p:cNvPr id="21506" name="Picture 5" descr="Гоголь Марина Ивановна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331913" y="1484313"/>
            <a:ext cx="28797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Гоголь Василий Афанасьевич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427538" y="1484313"/>
            <a:ext cx="28797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684213" y="4868863"/>
            <a:ext cx="3287712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Мар</a:t>
            </a:r>
            <a:r>
              <a:rPr lang="ru-RU" sz="2000">
                <a:latin typeface="Times New Roman" pitchFamily="18" charset="0"/>
              </a:rPr>
              <a:t>і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>
                <a:latin typeface="Times New Roman" pitchFamily="18" charset="0"/>
              </a:rPr>
              <a:t>І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sz="2000">
                <a:latin typeface="Times New Roman" pitchFamily="18" charset="0"/>
              </a:rPr>
              <a:t>і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вна</a:t>
            </a:r>
            <a:r>
              <a:rPr lang="ru-RU" sz="2000">
                <a:latin typeface="Times New Roman" pitchFamily="18" charset="0"/>
              </a:rPr>
              <a:t> Косяровська </a:t>
            </a:r>
          </a:p>
          <a:p>
            <a:pPr algn="ctr"/>
            <a:r>
              <a:rPr lang="ru-RU" sz="2000">
                <a:latin typeface="Times New Roman" pitchFamily="18" charset="0"/>
              </a:rPr>
              <a:t>(1791-1868)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1763713" y="404813"/>
            <a:ext cx="4964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3600" b="1" i="1">
                <a:latin typeface="Times New Roman" pitchFamily="18" charset="0"/>
              </a:rPr>
              <a:t>Батьки Миколи Гоголя</a:t>
            </a:r>
            <a:endParaRPr lang="ru-RU" sz="3600" b="1" i="1">
              <a:latin typeface="Times New Roman" pitchFamily="18" charset="0"/>
            </a:endParaRPr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4067175" y="5084763"/>
            <a:ext cx="3744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</a:rPr>
              <a:t>Василь Опанасович Гоголь-Яновський</a:t>
            </a:r>
            <a:r>
              <a:rPr lang="ru-RU" sz="2000" b="1">
                <a:latin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</a:rPr>
              <a:t> (1777 - 1825) </a:t>
            </a:r>
          </a:p>
        </p:txBody>
      </p:sp>
    </p:spTree>
    <p:custDataLst>
      <p:tags r:id="rId1"/>
    </p:custDataLst>
  </p:cSld>
  <p:clrMapOvr>
    <a:masterClrMapping/>
  </p:clrMapOvr>
  <p:transition spd="med" advTm="1028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27988" cy="1143000"/>
          </a:xfrm>
        </p:spPr>
        <p:txBody>
          <a:bodyPr/>
          <a:lstStyle/>
          <a:p>
            <a:pPr algn="ctr" eaLnBrk="1" hangingPunct="1"/>
            <a:r>
              <a:rPr lang="ru-RU" b="1" i="1" smtClean="0">
                <a:solidFill>
                  <a:srgbClr val="4D4D4D"/>
                </a:solidFill>
                <a:latin typeface="Times New Roman" pitchFamily="18" charset="0"/>
              </a:rPr>
              <a:t>Батьківський  дім у Василівці</a:t>
            </a:r>
            <a:r>
              <a:rPr lang="en-US" b="1" i="1" smtClean="0">
                <a:solidFill>
                  <a:srgbClr val="4D4D4D"/>
                </a:solidFill>
                <a:latin typeface="Times New Roman" pitchFamily="18" charset="0"/>
              </a:rPr>
              <a:t/>
            </a:r>
            <a:br>
              <a:rPr lang="en-US" b="1" i="1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en-US" b="1" i="1" smtClean="0">
                <a:solidFill>
                  <a:srgbClr val="4D4D4D"/>
                </a:solidFill>
                <a:latin typeface="Times New Roman" pitchFamily="18" charset="0"/>
              </a:rPr>
              <a:t>(</a:t>
            </a:r>
            <a:r>
              <a:rPr lang="uk-UA" b="1" i="1" smtClean="0">
                <a:solidFill>
                  <a:srgbClr val="4D4D4D"/>
                </a:solidFill>
                <a:latin typeface="Times New Roman" pitchFamily="18" charset="0"/>
              </a:rPr>
              <a:t>Яновщині</a:t>
            </a:r>
            <a:r>
              <a:rPr lang="en-US" b="1" i="1" smtClean="0">
                <a:solidFill>
                  <a:srgbClr val="4D4D4D"/>
                </a:solidFill>
                <a:latin typeface="Times New Roman" pitchFamily="18" charset="0"/>
              </a:rPr>
              <a:t>)</a:t>
            </a:r>
            <a:r>
              <a:rPr lang="ru-RU" sz="3400" smtClean="0"/>
              <a:t> </a:t>
            </a:r>
          </a:p>
        </p:txBody>
      </p:sp>
      <p:pic>
        <p:nvPicPr>
          <p:cNvPr id="107525" name="Picture 5" descr="Родительский дом в Васильев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773238"/>
            <a:ext cx="60483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1129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611188" y="2060575"/>
            <a:ext cx="8208962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200">
                <a:latin typeface="Georgia" pitchFamily="18" charset="0"/>
              </a:rPr>
              <a:t>Крім Миколи, у Василя та Марії Гоголів було п</a:t>
            </a:r>
            <a:r>
              <a:rPr lang="ru-RU" sz="3200">
                <a:latin typeface="Georgia" pitchFamily="18" charset="0"/>
                <a:cs typeface="Arial" charset="0"/>
              </a:rPr>
              <a:t>’</a:t>
            </a:r>
            <a:r>
              <a:rPr lang="ru-RU" sz="3200">
                <a:latin typeface="Georgia" pitchFamily="18" charset="0"/>
              </a:rPr>
              <a:t>ятеро дітей - син Іван (1810 - 1819), доньки Марія (1811 - 1844), Анна (1821 - 1893), Єлизавета (1823 - 1864), Ольга (1825 - 1907). Батьки Гоголя уважались поміщиками середньої руки й мали 1000 десятин землі та 400 душ кріпаків-селян. 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156575" cy="1139825"/>
          </a:xfrm>
        </p:spPr>
        <p:txBody>
          <a:bodyPr/>
          <a:lstStyle/>
          <a:p>
            <a:pPr algn="ctr" eaLnBrk="1" hangingPunct="1"/>
            <a:r>
              <a:rPr lang="uk-UA" b="1" i="1" smtClean="0">
                <a:solidFill>
                  <a:srgbClr val="464F17"/>
                </a:solidFill>
                <a:latin typeface="Georgia" pitchFamily="18" charset="0"/>
              </a:rPr>
              <a:t>Родина Гоголів-Яновських</a:t>
            </a:r>
            <a:endParaRPr lang="ru-RU" b="1" i="1" smtClean="0">
              <a:solidFill>
                <a:srgbClr val="464F17"/>
              </a:solidFill>
              <a:latin typeface="Georg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1707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5|2.3|1.3|1.7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5|2.2|1.8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5|7.2|1.9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8|2.3|2.4|4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2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8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7|1.5|2.2|7.3|4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3.3|2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2.8|1.7|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2.5|5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|2|4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|5.5|3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6|2|1.6|0.9|6.5|4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2|3.4|2.1|2.2|1.6|1.9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2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2.3"/>
</p:tagLst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1600</TotalTime>
  <Words>684</Words>
  <Application>Microsoft Office PowerPoint</Application>
  <PresentationFormat>Экран (4:3)</PresentationFormat>
  <Paragraphs>119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3" baseType="lpstr">
      <vt:lpstr>Arial</vt:lpstr>
      <vt:lpstr>Garamond</vt:lpstr>
      <vt:lpstr>Wingdings</vt:lpstr>
      <vt:lpstr>Calibri</vt:lpstr>
      <vt:lpstr>Arial Black</vt:lpstr>
      <vt:lpstr>Times New Roman</vt:lpstr>
      <vt:lpstr>Monotype Corsiva</vt:lpstr>
      <vt:lpstr>Franklin Gothic Medium</vt:lpstr>
      <vt:lpstr>Symbol</vt:lpstr>
      <vt:lpstr>Georgia</vt:lpstr>
      <vt:lpstr>Courier New</vt:lpstr>
      <vt:lpstr>Край</vt:lpstr>
      <vt:lpstr>Край</vt:lpstr>
      <vt:lpstr>Микола  Васильович Гоголь  і Україна</vt:lpstr>
      <vt:lpstr>Микола  Васильович Гоголь (1809-1852) –  видатний російський  письменник</vt:lpstr>
      <vt:lpstr>«Кожному визначає Бог дорогу, не схожу на ту, яку призначено проходити іншому, і не можна міряти всіх одним і тим самим аршином».                                   М.Гоголь</vt:lpstr>
      <vt:lpstr>КОРОТКА БІОГРАФІЧНА ДОВІДКА</vt:lpstr>
      <vt:lpstr>ТВОРЧИЙ ДОРОБОК М.В.ГОГОЛЯ</vt:lpstr>
      <vt:lpstr>Будинок лікаря М.Я.Трохимівського у Сорочинцях, де народився М.Гоголь</vt:lpstr>
      <vt:lpstr> </vt:lpstr>
      <vt:lpstr>Батьківський  дім у Василівці (Яновщині) </vt:lpstr>
      <vt:lpstr>Родина Гоголів-Яновських</vt:lpstr>
      <vt:lpstr>Ніжин. Гімназія вищих наук </vt:lpstr>
      <vt:lpstr>Подорож Україною</vt:lpstr>
      <vt:lpstr>САНКТ-ПЕТЕРБУРГ </vt:lpstr>
      <vt:lpstr>«Все свои ныне печатные грехи я писал в Петербурге, и именно тогда, когда я был занят должностью, когда мне было некогда, среди этой живости и перемены занятий, и чем я веселее провел канун, тем вдохновеннее возвращался домой, тем свежее у меня было утро».                           Н.В.Гоголь </vt:lpstr>
      <vt:lpstr>Дружба з Пушкіним</vt:lpstr>
      <vt:lpstr>Комедія “Ревізор”</vt:lpstr>
      <vt:lpstr>Робочий стіл письменника</vt:lpstr>
      <vt:lpstr>ГОГОЛЬ ЗА КОРДОНОМ</vt:lpstr>
      <vt:lpstr>МИКОЛА ВАСИЛЬОВИЧ ВІДВІДУЄ РІДНУ ДОМІВКУ</vt:lpstr>
      <vt:lpstr>Останні роки життя М.Гоголя</vt:lpstr>
      <vt:lpstr>Колишня могила М.В. Гоголя в  Свято-Даниловому монастирі у Москві </vt:lpstr>
      <vt:lpstr>Слайд 21</vt:lpstr>
      <vt:lpstr>Слайд 22</vt:lpstr>
      <vt:lpstr>Слайд 23</vt:lpstr>
      <vt:lpstr>Слайд 24</vt:lpstr>
      <vt:lpstr>На місці, де любив у свій   час  бувати Гоголь, на березі відомої Миргородської калюжі, описаної в одному з його творів, з′явився пам´ятник письменнику. </vt:lpstr>
      <vt:lpstr> 26 квітня 1909 року    до 100-річчя з дня народження   М. В. Гоголя в Москві відбулося відкриття пам'ятника      </vt:lpstr>
      <vt:lpstr>Слайд 27</vt:lpstr>
      <vt:lpstr>Слайд 28</vt:lpstr>
      <vt:lpstr>Слайд 29</vt:lpstr>
      <vt:lpstr> Італія. Рим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МИКОЛА ВАСИЛЬВИЧ ГОГОЛЬ (1809-1852)</dc:title>
  <dc:creator>Admin</dc:creator>
  <cp:lastModifiedBy>Makas</cp:lastModifiedBy>
  <cp:revision>135</cp:revision>
  <dcterms:created xsi:type="dcterms:W3CDTF">2009-01-04T14:12:01Z</dcterms:created>
  <dcterms:modified xsi:type="dcterms:W3CDTF">2012-03-28T07:46:12Z</dcterms:modified>
</cp:coreProperties>
</file>