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7" r:id="rId8"/>
    <p:sldId id="266" r:id="rId9"/>
    <p:sldId id="270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6933-626C-484B-BCCA-5ADC25D770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FC3B-680C-4F19-85AA-57ED50A2F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67B76-7F65-46D4-B201-72E851F5E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7ABBA-2ED3-457D-9DA7-666EFC8075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12DBE-EA9E-4291-B198-F4A2D1197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8CD2B-2F86-4A8C-B769-4385585B8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942F-ED9A-40D6-A6CF-DC3075A27B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C754-1607-4220-9F0B-CDF581E36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4DB9-6EA2-46CC-BDE2-B5C3899A2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6B3B4-6657-4508-AA82-BDE85A5510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7D311-E4E3-48E1-B84B-F0CF7E51AB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6688-AF3B-4120-9437-889535A3EC1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44;&#1086;&#1082;&#1091;&#1084;&#1077;&#1085;&#1090;&#1099;\&#1052;&#1086;&#1103;%20&#1084;&#1091;&#1079;&#1099;&#1082;&#1072;\&#1082;&#1083;&#1072;&#1089;&#1080;&#1095;&#1085;&#1072;%20&#1084;&#1091;&#1079;&#1080;&#1082;&#1072;\4.%20GRIEG%20-%20MORNING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Мои Документы\11 клас\джойс\r_98142джой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27784" y="116632"/>
            <a:ext cx="4462900" cy="5256584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987675" cy="1227138"/>
          </a:xfrm>
        </p:spPr>
        <p:txBody>
          <a:bodyPr/>
          <a:lstStyle/>
          <a:p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ДЖЕЙМС ДЖОЙС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48375" y="0"/>
            <a:ext cx="3095625" cy="1196975"/>
          </a:xfrm>
        </p:spPr>
        <p:txBody>
          <a:bodyPr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1882-1941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388" y="5373216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r"/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Я загадав стільки загадок і головоломок, що ученим буде потрібно століття, щоб розгадати, що ж я мав на увазі, і це єдиний шлях забезпечити безсмертя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2059" name="4. GRIEG - MORN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49418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2050" grpId="0"/>
      <p:bldP spid="2051" grpId="0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71550" y="0"/>
            <a:ext cx="777691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Розвиток історії кохання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Джакомо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420888"/>
            <a:ext cx="81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І. Він і вона:  Історія кохання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ІІ.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Внутрішній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стан героя: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історія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душі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а)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прагнення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самопізнання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;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пізнання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духу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епохи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ІІІ.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Осмислення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духовної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атмосфери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епохи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місця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ній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митця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особистості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взагалі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ІУ. «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Людська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свідомість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» : 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- «Я»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плотське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;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-  «Я»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духовне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82879" y="6019055"/>
            <a:ext cx="7337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людина—історія—життя—культура—душа—епоха</a:t>
            </a:r>
            <a:endParaRPr kumimoji="0" lang="uk-UA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7000" r="-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1502ruджойс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32656"/>
            <a:ext cx="260566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87824" y="826839"/>
            <a:ext cx="56886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Ірландський англомовний письменник, один із засновників європейського модернізму , митець-новатор, який докорінно змінив обличчя художньої прози. Його творчість позначена масштабними експериментами з міфом, різними шарами реальності, історією, часом, засобами зображення внутрішнього світу людини, мовою та стилем. Однією з найяскравіших новацій письменника є «потік свідомості».</a:t>
            </a:r>
            <a:endParaRPr kumimoji="0" lang="uk-UA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37132fe6-490c-6124-ae7d-d2f4b59485c3"/>
          <p:cNvPicPr>
            <a:picLocks noChangeAspect="1" noChangeArrowheads="1"/>
          </p:cNvPicPr>
          <p:nvPr/>
        </p:nvPicPr>
        <p:blipFill>
          <a:blip r:embed="rId3" cstate="print"/>
          <a:srcRect l="12222" t="4073" r="7167" b="8076"/>
          <a:stretch>
            <a:fillRect/>
          </a:stretch>
        </p:blipFill>
        <p:spPr bwMode="auto">
          <a:xfrm rot="946162">
            <a:off x="6588125" y="188913"/>
            <a:ext cx="2303463" cy="4075112"/>
          </a:xfrm>
          <a:prstGeom prst="rect">
            <a:avLst/>
          </a:prstGeom>
          <a:noFill/>
        </p:spPr>
      </p:pic>
      <p:pic>
        <p:nvPicPr>
          <p:cNvPr id="4102" name="Picture 6" descr="1502ruджой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38450" cy="4000500"/>
          </a:xfrm>
          <a:prstGeom prst="rect">
            <a:avLst/>
          </a:prstGeom>
          <a:noFill/>
        </p:spPr>
      </p:pic>
      <p:pic>
        <p:nvPicPr>
          <p:cNvPr id="4104" name="Picture 8" descr="джойс фото"/>
          <p:cNvPicPr>
            <a:picLocks noChangeAspect="1" noChangeArrowheads="1"/>
          </p:cNvPicPr>
          <p:nvPr/>
        </p:nvPicPr>
        <p:blipFill>
          <a:blip r:embed="rId5" cstate="print"/>
          <a:srcRect t="14108"/>
          <a:stretch>
            <a:fillRect/>
          </a:stretch>
        </p:blipFill>
        <p:spPr bwMode="auto">
          <a:xfrm>
            <a:off x="6875463" y="3573463"/>
            <a:ext cx="2268537" cy="2736850"/>
          </a:xfrm>
          <a:prstGeom prst="rect">
            <a:avLst/>
          </a:prstGeom>
          <a:noFill/>
        </p:spPr>
      </p:pic>
      <p:pic>
        <p:nvPicPr>
          <p:cNvPr id="4101" name="Picture 5" descr="date_photoджой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33375"/>
            <a:ext cx="1714500" cy="2819400"/>
          </a:xfrm>
          <a:prstGeom prst="rect">
            <a:avLst/>
          </a:prstGeom>
          <a:noFill/>
        </p:spPr>
      </p:pic>
      <p:pic>
        <p:nvPicPr>
          <p:cNvPr id="4100" name="Picture 4" descr="37132fe6-490c-6124-ae7d-d2f4b59485c3"/>
          <p:cNvPicPr>
            <a:picLocks noChangeAspect="1" noChangeArrowheads="1"/>
          </p:cNvPicPr>
          <p:nvPr/>
        </p:nvPicPr>
        <p:blipFill>
          <a:blip r:embed="rId3" cstate="print"/>
          <a:srcRect l="12222" t="4073" r="7167" b="8076"/>
          <a:stretch>
            <a:fillRect/>
          </a:stretch>
        </p:blipFill>
        <p:spPr bwMode="auto">
          <a:xfrm>
            <a:off x="3779838" y="0"/>
            <a:ext cx="2303462" cy="4075113"/>
          </a:xfrm>
          <a:prstGeom prst="rect">
            <a:avLst/>
          </a:prstGeom>
          <a:noFill/>
        </p:spPr>
      </p:pic>
      <p:pic>
        <p:nvPicPr>
          <p:cNvPr id="4103" name="Picture 7" descr="djois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860800"/>
            <a:ext cx="1981200" cy="2609850"/>
          </a:xfrm>
          <a:prstGeom prst="rect">
            <a:avLst/>
          </a:prstGeom>
          <a:noFill/>
        </p:spPr>
      </p:pic>
      <p:pic>
        <p:nvPicPr>
          <p:cNvPr id="4105" name="Picture 9" descr="img294джойс и сильвия би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4221163"/>
            <a:ext cx="3238500" cy="2438400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" y="20954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uk-UA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Ул</a:t>
            </a:r>
            <a:r>
              <a:rPr lang="uk-UA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uk-UA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сс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» - більше, 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ж 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роман. </a:t>
            </a:r>
            <a:endParaRPr lang="uk-UA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Джеймс </a:t>
            </a:r>
            <a:r>
              <a:rPr lang="uk-UA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Джойс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більше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ж 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письменник.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764704"/>
            <a:ext cx="6048672" cy="4968552"/>
          </a:xfrm>
        </p:spPr>
        <p:txBody>
          <a:bodyPr/>
          <a:lstStyle/>
          <a:p>
            <a:pPr marL="177800" indent="-177800" algn="just">
              <a:lnSpc>
                <a:spcPct val="80000"/>
              </a:lnSpc>
            </a:pPr>
            <a:r>
              <a:rPr lang="uk-UA" sz="2200" b="1" i="1" dirty="0">
                <a:latin typeface="Georgia" pitchFamily="18" charset="0"/>
              </a:rPr>
              <a:t>2. 02. 1882 р. - народився в Дубліні у родині податкового службовця. Від батька успадкував зацікавленість проблемами політичного життя Ірландії, від матері - католицький устрій думок. Освіту здобував у єзуїтському пансіоні, школі Християнських братів, престижному Бельведер-коледжі. Студіював англійську та італійську літератури в Дублінському католицькому університеті. У студентські роки зблизився з видатними представниками дублінської творчої інтелігенції, захопленої ідеями національного відродження</a:t>
            </a:r>
            <a:r>
              <a:rPr lang="uk-UA" sz="2200" b="1" i="1" dirty="0" smtClean="0">
                <a:latin typeface="Georgia" pitchFamily="18" charset="0"/>
              </a:rPr>
              <a:t>.</a:t>
            </a:r>
            <a:endParaRPr lang="uk-UA" sz="2200" b="1" i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6340" y="0"/>
            <a:ext cx="2305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Біографія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980728"/>
            <a:ext cx="6048672" cy="4392488"/>
          </a:xfrm>
        </p:spPr>
        <p:txBody>
          <a:bodyPr/>
          <a:lstStyle/>
          <a:p>
            <a:pPr marL="177800" indent="-177800" algn="just">
              <a:lnSpc>
                <a:spcPct val="80000"/>
              </a:lnSpc>
            </a:pPr>
            <a:r>
              <a:rPr lang="uk-UA" sz="2200" b="1" i="1" dirty="0" smtClean="0">
                <a:latin typeface="Georgia" pitchFamily="18" charset="0"/>
              </a:rPr>
              <a:t>1900 </a:t>
            </a:r>
            <a:r>
              <a:rPr lang="uk-UA" sz="2200" b="1" i="1" dirty="0">
                <a:latin typeface="Georgia" pitchFamily="18" charset="0"/>
              </a:rPr>
              <a:t>р. - виступив зі статтею «Нова драма Ібсена» в лондонському журналі «Двотижневий огляд». Публікація привернула увагу читачів і самого Г. Ібсена. 1904 р. - оселився в Трієсті, де заробляв на життя приватними уроками англійської мови.</a:t>
            </a:r>
          </a:p>
          <a:p>
            <a:pPr marL="177800" indent="-177800" algn="just">
              <a:lnSpc>
                <a:spcPct val="80000"/>
              </a:lnSpc>
            </a:pPr>
            <a:r>
              <a:rPr lang="uk-UA" sz="2200" b="1" i="1" dirty="0">
                <a:latin typeface="Georgia" pitchFamily="18" charset="0"/>
              </a:rPr>
              <a:t>1914 р.- вийшла друком збірка новел «</a:t>
            </a:r>
            <a:r>
              <a:rPr lang="uk-UA" sz="2200" b="1" i="1" dirty="0" err="1">
                <a:latin typeface="Georgia" pitchFamily="18" charset="0"/>
              </a:rPr>
              <a:t>Дублінці</a:t>
            </a:r>
            <a:r>
              <a:rPr lang="uk-UA" sz="2200" b="1" i="1" dirty="0">
                <a:latin typeface="Georgia" pitchFamily="18" charset="0"/>
              </a:rPr>
              <a:t>», завершено твір «Джакомо </a:t>
            </a:r>
            <a:r>
              <a:rPr lang="uk-UA" sz="2200" b="1" i="1" dirty="0" err="1">
                <a:latin typeface="Georgia" pitchFamily="18" charset="0"/>
              </a:rPr>
              <a:t>Джойс</a:t>
            </a:r>
            <a:r>
              <a:rPr lang="uk-UA" sz="2200" b="1" i="1" dirty="0">
                <a:latin typeface="Georgia" pitchFamily="18" charset="0"/>
              </a:rPr>
              <a:t>». 1915-1920 рр. - жив у </a:t>
            </a:r>
            <a:r>
              <a:rPr lang="uk-UA" sz="2200" b="1" i="1" dirty="0" err="1">
                <a:latin typeface="Georgia" pitchFamily="18" charset="0"/>
              </a:rPr>
              <a:t>Цюриху</a:t>
            </a:r>
            <a:r>
              <a:rPr lang="uk-UA" sz="2200" b="1" i="1" dirty="0">
                <a:latin typeface="Georgia" pitchFamily="18" charset="0"/>
              </a:rPr>
              <a:t>. 1916 р. - написав роман «Портрет митця замолоду». 1920-1939 рр. - жив у Парижі</a:t>
            </a:r>
            <a:r>
              <a:rPr lang="uk-UA" sz="2200" b="1" i="1" dirty="0" smtClean="0">
                <a:latin typeface="Georgia" pitchFamily="18" charset="0"/>
              </a:rPr>
              <a:t>.</a:t>
            </a:r>
            <a:endParaRPr lang="uk-UA" sz="2200" b="1" i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6340" y="0"/>
            <a:ext cx="2305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Біографія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340768"/>
            <a:ext cx="6120680" cy="3024336"/>
          </a:xfrm>
        </p:spPr>
        <p:txBody>
          <a:bodyPr/>
          <a:lstStyle/>
          <a:p>
            <a:pPr marL="177800" indent="-177800" algn="just">
              <a:lnSpc>
                <a:spcPct val="80000"/>
              </a:lnSpc>
            </a:pPr>
            <a:r>
              <a:rPr lang="uk-UA" sz="2400" b="1" i="1" dirty="0" smtClean="0">
                <a:latin typeface="Georgia" pitchFamily="18" charset="0"/>
              </a:rPr>
              <a:t>1922 </a:t>
            </a:r>
            <a:r>
              <a:rPr lang="uk-UA" sz="2400" b="1" i="1" dirty="0">
                <a:latin typeface="Georgia" pitchFamily="18" charset="0"/>
              </a:rPr>
              <a:t>р. - був опублікований роман «</a:t>
            </a:r>
            <a:r>
              <a:rPr lang="uk-UA" sz="2400" b="1" i="1" dirty="0" err="1">
                <a:latin typeface="Georgia" pitchFamily="18" charset="0"/>
              </a:rPr>
              <a:t>Улісс</a:t>
            </a:r>
            <a:r>
              <a:rPr lang="uk-UA" sz="2400" b="1" i="1" dirty="0">
                <a:latin typeface="Georgia" pitchFamily="18" charset="0"/>
              </a:rPr>
              <a:t>», що зажив світової слави.</a:t>
            </a:r>
          </a:p>
          <a:p>
            <a:pPr marL="177800" indent="-177800" algn="just">
              <a:lnSpc>
                <a:spcPct val="80000"/>
              </a:lnSpc>
            </a:pPr>
            <a:r>
              <a:rPr lang="uk-UA" sz="2400" b="1" i="1" dirty="0">
                <a:latin typeface="Georgia" pitchFamily="18" charset="0"/>
              </a:rPr>
              <a:t>1939 р. - завершив працю над романом «Поминки за </a:t>
            </a:r>
            <a:r>
              <a:rPr lang="uk-UA" sz="2400" b="1" i="1" dirty="0" err="1">
                <a:latin typeface="Georgia" pitchFamily="18" charset="0"/>
              </a:rPr>
              <a:t>Фіннеганом</a:t>
            </a:r>
            <a:r>
              <a:rPr lang="uk-UA" sz="2400" b="1" i="1" dirty="0">
                <a:latin typeface="Georgia" pitchFamily="18" charset="0"/>
              </a:rPr>
              <a:t>».</a:t>
            </a:r>
          </a:p>
          <a:p>
            <a:pPr marL="177800" indent="-177800" algn="just">
              <a:lnSpc>
                <a:spcPct val="80000"/>
              </a:lnSpc>
            </a:pPr>
            <a:r>
              <a:rPr lang="uk-UA" sz="2400" b="1" i="1" dirty="0">
                <a:latin typeface="Georgia" pitchFamily="18" charset="0"/>
              </a:rPr>
              <a:t>На початку Другої світової війни переїхав до Швейцарії. </a:t>
            </a:r>
            <a:endParaRPr lang="uk-UA" sz="2400" b="1" i="1" dirty="0" smtClean="0">
              <a:latin typeface="Georgia" pitchFamily="18" charset="0"/>
            </a:endParaRPr>
          </a:p>
          <a:p>
            <a:pPr marL="177800" indent="-177800" algn="just">
              <a:lnSpc>
                <a:spcPct val="80000"/>
              </a:lnSpc>
            </a:pPr>
            <a:r>
              <a:rPr lang="uk-UA" sz="2400" b="1" i="1" dirty="0" smtClean="0">
                <a:latin typeface="Georgia" pitchFamily="18" charset="0"/>
              </a:rPr>
              <a:t>13</a:t>
            </a:r>
            <a:r>
              <a:rPr lang="uk-UA" sz="2400" b="1" i="1" dirty="0">
                <a:latin typeface="Georgia" pitchFamily="18" charset="0"/>
              </a:rPr>
              <a:t>. 01. 1941 р. - помер у </a:t>
            </a:r>
            <a:r>
              <a:rPr lang="uk-UA" sz="2400" b="1" i="1" dirty="0" err="1">
                <a:latin typeface="Georgia" pitchFamily="18" charset="0"/>
              </a:rPr>
              <a:t>Цюриху</a:t>
            </a:r>
            <a:r>
              <a:rPr lang="uk-UA" sz="2400" b="1" i="1" dirty="0">
                <a:latin typeface="Georgia" pitchFamily="18" charset="0"/>
              </a:rPr>
              <a:t>.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6340" y="0"/>
            <a:ext cx="2305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Біографія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I:\картинки колекція\книги\книги png\telef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34865"/>
            <a:ext cx="2805913" cy="24344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6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92696"/>
            <a:ext cx="6408712" cy="5832648"/>
          </a:xfrm>
        </p:spPr>
        <p:txBody>
          <a:bodyPr/>
          <a:lstStyle/>
          <a:p>
            <a:pPr>
              <a:buNone/>
            </a:pPr>
            <a:r>
              <a:rPr lang="uk-UA" sz="2000" b="1" i="1" smtClean="0">
                <a:latin typeface="Georgia" pitchFamily="18" charset="0"/>
              </a:rPr>
              <a:t>1.«Дублінці»  (15 новел) - написані в реалістичній манері, збагаченій  елементами  імпресіонізму й  символізму</a:t>
            </a:r>
          </a:p>
          <a:p>
            <a:pPr>
              <a:buNone/>
            </a:pPr>
            <a:r>
              <a:rPr lang="uk-UA" sz="2000" b="1" i="1" smtClean="0">
                <a:latin typeface="Georgia" pitchFamily="18" charset="0"/>
              </a:rPr>
              <a:t>2. Психологічне есе «Джакомо Джойс» </a:t>
            </a:r>
          </a:p>
          <a:p>
            <a:pPr>
              <a:buNone/>
            </a:pPr>
            <a:r>
              <a:rPr lang="uk-UA" sz="2000" b="1" i="1" smtClean="0">
                <a:latin typeface="Georgia" pitchFamily="18" charset="0"/>
              </a:rPr>
              <a:t>3. Автобіографічний роман «Портрет митця замолоду» -  інтенсивний модерністський пошук письменника. </a:t>
            </a:r>
          </a:p>
          <a:p>
            <a:pPr>
              <a:buNone/>
            </a:pPr>
            <a:r>
              <a:rPr lang="uk-UA" sz="2000" b="1" i="1" smtClean="0">
                <a:latin typeface="Georgia" pitchFamily="18" charset="0"/>
              </a:rPr>
              <a:t>4. Роман «Улісс» - синтез попередніх здобутків, один із найвищих досягнень світової модерністської прози. </a:t>
            </a:r>
          </a:p>
          <a:p>
            <a:pPr>
              <a:buNone/>
            </a:pPr>
            <a:r>
              <a:rPr lang="uk-UA" sz="2000" b="1" i="1" smtClean="0">
                <a:latin typeface="Georgia" pitchFamily="18" charset="0"/>
              </a:rPr>
              <a:t>5. Роман «Поминки за Фіннеганом» - грандіозна мовна революція (застосував для своєї «словотворчості» лексику близько 70 мов). </a:t>
            </a:r>
          </a:p>
          <a:p>
            <a:pPr>
              <a:buNone/>
            </a:pPr>
            <a:r>
              <a:rPr lang="uk-UA" sz="2000" b="1" i="1" smtClean="0">
                <a:latin typeface="Georgia" pitchFamily="18" charset="0"/>
              </a:rPr>
              <a:t>6. У кожному із цих творів поетика митця зазнавала радикального оновлення.</a:t>
            </a:r>
          </a:p>
          <a:p>
            <a:pPr>
              <a:buNone/>
            </a:pPr>
            <a:r>
              <a:rPr lang="uk-UA" sz="2000" b="1" i="1" smtClean="0">
                <a:latin typeface="Georgia" pitchFamily="18" charset="0"/>
              </a:rPr>
              <a:t> </a:t>
            </a:r>
          </a:p>
          <a:p>
            <a:endParaRPr lang="uk-UA" sz="2000" b="1" i="1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6682" y="47502"/>
            <a:ext cx="6624736" cy="4320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Віхи творчого розвитку </a:t>
            </a:r>
            <a:r>
              <a:rPr lang="uk-UA" sz="24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Джойса</a:t>
            </a:r>
            <a:endParaRPr lang="ru-RU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0" t="-6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600" y="332656"/>
            <a:ext cx="7272808" cy="6148064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b="1" i="1" dirty="0" err="1" smtClean="0">
                <a:latin typeface="Georgia" pitchFamily="18" charset="0"/>
              </a:rPr>
              <a:t>Джойс</a:t>
            </a:r>
            <a:r>
              <a:rPr lang="uk-UA" sz="1700" b="1" i="1" dirty="0" smtClean="0">
                <a:latin typeface="Georgia" pitchFamily="18" charset="0"/>
              </a:rPr>
              <a:t> дуже трепетно відносився до того, щоб його твори були опубліковані і прочитані як можна великою кількістю людей. Проте з публікацією його творів постійно виникали проблеми із-за цензури. Так, збірка оповідань «</a:t>
            </a:r>
            <a:r>
              <a:rPr lang="uk-UA" sz="1700" b="1" i="1" dirty="0" err="1" smtClean="0">
                <a:latin typeface="Georgia" pitchFamily="18" charset="0"/>
              </a:rPr>
              <a:t>Дублінці</a:t>
            </a:r>
            <a:r>
              <a:rPr lang="uk-UA" sz="1700" b="1" i="1" dirty="0" smtClean="0">
                <a:latin typeface="Georgia" pitchFamily="18" charset="0"/>
              </a:rPr>
              <a:t>» була знехтувана 40 видавцями, а один раз віддрукований тираж був спалений. У публікації також кілька разів було відмовлено «Портрету художника в юності», поки книга не була випущена в США. Але більше всього не повезло «</a:t>
            </a:r>
            <a:r>
              <a:rPr lang="uk-UA" sz="1700" b="1" i="1" dirty="0" err="1" smtClean="0">
                <a:latin typeface="Georgia" pitchFamily="18" charset="0"/>
              </a:rPr>
              <a:t>Уліссу</a:t>
            </a:r>
            <a:r>
              <a:rPr lang="uk-UA" sz="1700" b="1" i="1" dirty="0" smtClean="0">
                <a:latin typeface="Georgia" pitchFamily="18" charset="0"/>
              </a:rPr>
              <a:t>», опублікувати його було дуже важко - книга рясніла непристойними подробицями і була незвичайно великою за об'ємом. Більш того, на 600 сторінках тексту йшло оповідання тільки про один день - 16 червня 1904 року. У грудні 1920 року роман був заборонений за непотребство в США і Великобританії, хоча довгов'язий і соромливий очкарик </a:t>
            </a:r>
            <a:r>
              <a:rPr lang="uk-UA" sz="1700" b="1" i="1" dirty="0" err="1" smtClean="0">
                <a:latin typeface="Georgia" pitchFamily="18" charset="0"/>
              </a:rPr>
              <a:t>Джойс</a:t>
            </a:r>
            <a:r>
              <a:rPr lang="uk-UA" sz="1700" b="1" i="1" dirty="0" smtClean="0">
                <a:latin typeface="Georgia" pitchFamily="18" charset="0"/>
              </a:rPr>
              <a:t> ніколи в житті не дозволив собі жодної сумнівної репліки у присутності представниць протилежної статі.</a:t>
            </a:r>
          </a:p>
          <a:p>
            <a:pPr marL="0" indent="0" algn="just">
              <a:buNone/>
            </a:pPr>
            <a:r>
              <a:rPr lang="uk-UA" sz="1700" b="1" i="1" dirty="0" smtClean="0">
                <a:latin typeface="Georgia" pitchFamily="18" charset="0"/>
              </a:rPr>
              <a:t>Проте видавець Сільвія </a:t>
            </a:r>
            <a:r>
              <a:rPr lang="uk-UA" sz="1700" b="1" i="1" dirty="0" err="1" smtClean="0">
                <a:latin typeface="Georgia" pitchFamily="18" charset="0"/>
              </a:rPr>
              <a:t>Біч</a:t>
            </a:r>
            <a:r>
              <a:rPr lang="uk-UA" sz="1700" b="1" i="1" dirty="0" smtClean="0">
                <a:latin typeface="Georgia" pitchFamily="18" charset="0"/>
              </a:rPr>
              <a:t> (вона також вперше опублікувала Хемінгуея) надрукувала роман на свої гроші - повністю, без купюр. Роман буквально перевернув літературу того часу і вважається неперевершеним шедевром до цих пір. </a:t>
            </a:r>
          </a:p>
          <a:p>
            <a:pPr algn="just">
              <a:lnSpc>
                <a:spcPct val="80000"/>
              </a:lnSpc>
            </a:pPr>
            <a:endParaRPr lang="uk-UA" sz="1700" b="1" i="1" dirty="0">
              <a:latin typeface="Georgia" pitchFamily="18" charset="0"/>
            </a:endParaRPr>
          </a:p>
          <a:p>
            <a:pPr algn="just">
              <a:lnSpc>
                <a:spcPct val="80000"/>
              </a:lnSpc>
            </a:pPr>
            <a:endParaRPr lang="uk-UA" sz="1700" b="1" i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8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272808" cy="5472608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uk-UA" sz="1900" b="1" i="1" dirty="0" smtClean="0">
                <a:ln w="50800"/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eorgia" pitchFamily="18" charset="0"/>
              </a:rPr>
              <a:t>Своєрідний жанр психологічного есе, де головна увага - внутрішній світ особистості, її думки, стан душі</a:t>
            </a:r>
          </a:p>
          <a:p>
            <a:pPr marL="0" indent="0">
              <a:lnSpc>
                <a:spcPct val="80000"/>
              </a:lnSpc>
            </a:pPr>
            <a:r>
              <a:rPr lang="uk-UA" sz="1900" b="1" i="1" dirty="0" smtClean="0">
                <a:ln w="50800"/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eorgia" pitchFamily="18" charset="0"/>
              </a:rPr>
              <a:t>Композиція – фрагментарна; твір побудований як потік свідомості головного героя.</a:t>
            </a:r>
          </a:p>
          <a:p>
            <a:pPr marL="0" indent="0">
              <a:lnSpc>
                <a:spcPct val="80000"/>
              </a:lnSpc>
            </a:pPr>
            <a:r>
              <a:rPr lang="uk-UA" sz="1900" b="1" i="1" dirty="0" smtClean="0">
                <a:ln w="50800"/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eorgia" pitchFamily="18" charset="0"/>
              </a:rPr>
              <a:t>Герой твору — Джакомо, в якому автор втілив концепцію про неперевершеність, багатогранність людської натури, здатної творити свій неповторний світ, не обмежений реальністю.</a:t>
            </a:r>
            <a:endParaRPr lang="ru-RU" sz="1900" b="1" i="1" dirty="0" smtClean="0">
              <a:ln w="50800"/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Georgia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uk-UA" sz="1900" b="1" i="1" dirty="0" smtClean="0">
                <a:ln w="50800"/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eorgia" pitchFamily="18" charset="0"/>
              </a:rPr>
              <a:t>В основі твору — історія кохання, яка поступово перетворюється на історію душі, що прагне самопізнання і через себе пізнання життя і духу епохи.</a:t>
            </a:r>
          </a:p>
          <a:p>
            <a:pPr marL="0" indent="0">
              <a:lnSpc>
                <a:spcPct val="80000"/>
              </a:lnSpc>
            </a:pPr>
            <a:r>
              <a:rPr lang="uk-UA" sz="1900" b="1" i="1" dirty="0" smtClean="0">
                <a:ln w="50800"/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Georgia" pitchFamily="18" charset="0"/>
              </a:rPr>
              <a:t>Автобіографічні факти: перебування в Італії, Франції, Ірландії, робота вчителем англійської мови, одруження тощо. Ці факти переосмислені, узагальнені. Власна біографія лише привід для роздумів про життя людини, її поривання і падіння, надії і розчарування, про мистецтво, пошуки себе у світі й усвідомлення сенсу існування. Тому твір набуває філософського значення.</a:t>
            </a:r>
          </a:p>
          <a:p>
            <a:pPr>
              <a:buNone/>
            </a:pPr>
            <a:r>
              <a:rPr lang="uk-UA" sz="2000" b="1" i="1" dirty="0" smtClean="0">
                <a:latin typeface="Georgia" pitchFamily="18" charset="0"/>
              </a:rPr>
              <a:t> </a:t>
            </a:r>
          </a:p>
          <a:p>
            <a:endParaRPr lang="uk-UA" sz="2000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88640"/>
            <a:ext cx="230425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uk-UA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"Джакомо"</a:t>
            </a:r>
            <a:endParaRPr lang="uk-UA" sz="28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I:\картинки колекція\книги\книги png\mod_article1626661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970" y="5229200"/>
            <a:ext cx="1486029" cy="18848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823</Words>
  <Application>Microsoft Office PowerPoint</Application>
  <PresentationFormat>Экран (4:3)</PresentationFormat>
  <Paragraphs>43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ДЖЕЙМС ДЖОЙС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ДЖЕЙМС ДЖОЙС</dc:title>
  <dc:creator>Химинець</dc:creator>
  <cp:lastModifiedBy>1111</cp:lastModifiedBy>
  <cp:revision>20</cp:revision>
  <dcterms:created xsi:type="dcterms:W3CDTF">2007-09-18T18:43:40Z</dcterms:created>
  <dcterms:modified xsi:type="dcterms:W3CDTF">2014-10-10T09:31:02Z</dcterms:modified>
</cp:coreProperties>
</file>