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6" r:id="rId12"/>
    <p:sldId id="271" r:id="rId13"/>
    <p:sldId id="267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4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C040-BF14-48A8-A153-FF7103993CE1}" type="datetimeFigureOut">
              <a:rPr lang="uk-UA" smtClean="0"/>
              <a:pPr/>
              <a:t>28.04.2015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E0AC-88D7-46F3-B09E-9ABBF839A09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C040-BF14-48A8-A153-FF7103993CE1}" type="datetimeFigureOut">
              <a:rPr lang="uk-UA" smtClean="0"/>
              <a:pPr/>
              <a:t>28.04.2015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E0AC-88D7-46F3-B09E-9ABBF839A09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C040-BF14-48A8-A153-FF7103993CE1}" type="datetimeFigureOut">
              <a:rPr lang="uk-UA" smtClean="0"/>
              <a:pPr/>
              <a:t>28.04.2015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E0AC-88D7-46F3-B09E-9ABBF839A09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C040-BF14-48A8-A153-FF7103993CE1}" type="datetimeFigureOut">
              <a:rPr lang="uk-UA" smtClean="0"/>
              <a:pPr/>
              <a:t>28.04.2015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E0AC-88D7-46F3-B09E-9ABBF839A09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C040-BF14-48A8-A153-FF7103993CE1}" type="datetimeFigureOut">
              <a:rPr lang="uk-UA" smtClean="0"/>
              <a:pPr/>
              <a:t>28.04.2015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E0AC-88D7-46F3-B09E-9ABBF839A09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C040-BF14-48A8-A153-FF7103993CE1}" type="datetimeFigureOut">
              <a:rPr lang="uk-UA" smtClean="0"/>
              <a:pPr/>
              <a:t>28.04.2015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E0AC-88D7-46F3-B09E-9ABBF839A09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C040-BF14-48A8-A153-FF7103993CE1}" type="datetimeFigureOut">
              <a:rPr lang="uk-UA" smtClean="0"/>
              <a:pPr/>
              <a:t>28.04.2015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E0AC-88D7-46F3-B09E-9ABBF839A09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C040-BF14-48A8-A153-FF7103993CE1}" type="datetimeFigureOut">
              <a:rPr lang="uk-UA" smtClean="0"/>
              <a:pPr/>
              <a:t>28.04.2015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E0AC-88D7-46F3-B09E-9ABBF839A09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C040-BF14-48A8-A153-FF7103993CE1}" type="datetimeFigureOut">
              <a:rPr lang="uk-UA" smtClean="0"/>
              <a:pPr/>
              <a:t>28.04.2015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E0AC-88D7-46F3-B09E-9ABBF839A09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C040-BF14-48A8-A153-FF7103993CE1}" type="datetimeFigureOut">
              <a:rPr lang="uk-UA" smtClean="0"/>
              <a:pPr/>
              <a:t>28.04.2015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E0AC-88D7-46F3-B09E-9ABBF839A09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C04C040-BF14-48A8-A153-FF7103993CE1}" type="datetimeFigureOut">
              <a:rPr lang="uk-UA" smtClean="0"/>
              <a:pPr/>
              <a:t>28.04.2015</a:t>
            </a:fld>
            <a:endParaRPr lang="uk-UA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8CBE0AC-88D7-46F3-B09E-9ABBF839A09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C04C040-BF14-48A8-A153-FF7103993CE1}" type="datetimeFigureOut">
              <a:rPr lang="uk-UA" smtClean="0"/>
              <a:pPr/>
              <a:t>28.04.2015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8CBE0AC-88D7-46F3-B09E-9ABBF839A09D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484784"/>
            <a:ext cx="8496944" cy="18002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ru-RU" sz="4800" dirty="0" err="1" smtClean="0"/>
              <a:t>Життя</a:t>
            </a:r>
            <a:r>
              <a:rPr lang="ru-RU" sz="4800" dirty="0" smtClean="0"/>
              <a:t>  </a:t>
            </a:r>
            <a:r>
              <a:rPr lang="uk-UA" sz="4800" dirty="0" smtClean="0"/>
              <a:t>і творчість Оскара Уайльда</a:t>
            </a:r>
            <a:br>
              <a:rPr lang="uk-UA" sz="4800" dirty="0" smtClean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5358384"/>
            <a:ext cx="4464496" cy="1499616"/>
          </a:xfrm>
        </p:spPr>
        <p:txBody>
          <a:bodyPr>
            <a:normAutofit/>
          </a:bodyPr>
          <a:lstStyle/>
          <a:p>
            <a:endParaRPr lang="uk-UA" sz="4400" smtClean="0"/>
          </a:p>
          <a:p>
            <a:endParaRPr lang="uk-UA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Після ув’язнення написав найкращий поетичний твір </a:t>
            </a:r>
            <a:r>
              <a:rPr lang="ru-RU" dirty="0" smtClean="0"/>
              <a:t>«</a:t>
            </a:r>
            <a:r>
              <a:rPr lang="ru-RU" dirty="0" err="1" smtClean="0"/>
              <a:t>Балада</a:t>
            </a:r>
            <a:r>
              <a:rPr lang="ru-RU" dirty="0" smtClean="0"/>
              <a:t> </a:t>
            </a:r>
            <a:r>
              <a:rPr lang="ru-RU" dirty="0" err="1" smtClean="0"/>
              <a:t>Редінзької</a:t>
            </a:r>
            <a:r>
              <a:rPr lang="ru-RU" dirty="0" smtClean="0"/>
              <a:t> </a:t>
            </a:r>
            <a:r>
              <a:rPr lang="ru-RU" dirty="0" err="1" smtClean="0"/>
              <a:t>в‘язниці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Оскар Уайльд помер у </a:t>
            </a:r>
            <a:r>
              <a:rPr lang="ru-RU" dirty="0" err="1" smtClean="0"/>
              <a:t>вигнанні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Франції</a:t>
            </a:r>
            <a:r>
              <a:rPr lang="ru-RU" dirty="0" smtClean="0"/>
              <a:t> 30 листопада 1900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гострого</a:t>
            </a:r>
            <a:r>
              <a:rPr lang="ru-RU" dirty="0" smtClean="0"/>
              <a:t> </a:t>
            </a:r>
            <a:r>
              <a:rPr lang="ru-RU" dirty="0" err="1" smtClean="0"/>
              <a:t>менінгіту</a:t>
            </a:r>
            <a:r>
              <a:rPr lang="ru-RU" dirty="0" smtClean="0"/>
              <a:t>, </a:t>
            </a:r>
            <a:r>
              <a:rPr lang="ru-RU" dirty="0" err="1" smtClean="0"/>
              <a:t>викликаного</a:t>
            </a:r>
            <a:r>
              <a:rPr lang="ru-RU" dirty="0" smtClean="0"/>
              <a:t> </a:t>
            </a:r>
            <a:r>
              <a:rPr lang="ru-RU" dirty="0" err="1" smtClean="0"/>
              <a:t>вушної</a:t>
            </a:r>
            <a:r>
              <a:rPr lang="ru-RU" dirty="0" smtClean="0"/>
              <a:t> </a:t>
            </a:r>
            <a:r>
              <a:rPr lang="ru-RU" dirty="0" err="1" smtClean="0"/>
              <a:t>інфекцією</a:t>
            </a:r>
            <a:r>
              <a:rPr lang="ru-RU" dirty="0" smtClean="0"/>
              <a:t>. </a:t>
            </a:r>
            <a:r>
              <a:rPr lang="ru-RU" dirty="0" err="1" smtClean="0"/>
              <a:t>Незадовго</a:t>
            </a:r>
            <a:r>
              <a:rPr lang="ru-RU" dirty="0" smtClean="0"/>
              <a:t> до </a:t>
            </a:r>
            <a:r>
              <a:rPr lang="ru-RU" dirty="0" err="1" smtClean="0"/>
              <a:t>смерті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сказав про себе так: «Я не переживу XIX </a:t>
            </a:r>
            <a:r>
              <a:rPr lang="ru-RU" dirty="0" err="1" smtClean="0"/>
              <a:t>сторіччя</a:t>
            </a:r>
            <a:r>
              <a:rPr lang="ru-RU" dirty="0" smtClean="0"/>
              <a:t>. </a:t>
            </a:r>
            <a:r>
              <a:rPr lang="ru-RU" dirty="0" err="1" smtClean="0"/>
              <a:t>Англійці</a:t>
            </a:r>
            <a:r>
              <a:rPr lang="ru-RU" dirty="0" smtClean="0"/>
              <a:t> не </a:t>
            </a:r>
            <a:r>
              <a:rPr lang="ru-RU" dirty="0" err="1" smtClean="0"/>
              <a:t>винесуть</a:t>
            </a:r>
            <a:r>
              <a:rPr lang="ru-RU" dirty="0" smtClean="0"/>
              <a:t> </a:t>
            </a:r>
            <a:r>
              <a:rPr lang="ru-RU" dirty="0" err="1" smtClean="0"/>
              <a:t>мого</a:t>
            </a:r>
            <a:r>
              <a:rPr lang="ru-RU" dirty="0" smtClean="0"/>
              <a:t> </a:t>
            </a:r>
            <a:r>
              <a:rPr lang="ru-RU" dirty="0" err="1" smtClean="0"/>
              <a:t>подальшого</a:t>
            </a:r>
            <a:r>
              <a:rPr lang="ru-RU" dirty="0" smtClean="0"/>
              <a:t> </a:t>
            </a:r>
            <a:r>
              <a:rPr lang="ru-RU" dirty="0" err="1" smtClean="0"/>
              <a:t>присутності</a:t>
            </a:r>
            <a:r>
              <a:rPr lang="ru-RU" dirty="0" smtClean="0"/>
              <a:t> ».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похований</a:t>
            </a:r>
            <a:r>
              <a:rPr lang="ru-RU" dirty="0" smtClean="0"/>
              <a:t> у </a:t>
            </a:r>
            <a:r>
              <a:rPr lang="ru-RU" dirty="0" err="1" smtClean="0"/>
              <a:t>Парижі</a:t>
            </a:r>
            <a:r>
              <a:rPr lang="ru-RU" dirty="0" smtClean="0"/>
              <a:t> на </a:t>
            </a:r>
            <a:r>
              <a:rPr lang="ru-RU" dirty="0" err="1" smtClean="0"/>
              <a:t>кладовищі</a:t>
            </a:r>
            <a:r>
              <a:rPr lang="ru-RU" dirty="0" smtClean="0"/>
              <a:t> </a:t>
            </a:r>
            <a:r>
              <a:rPr lang="ru-RU" dirty="0" err="1" smtClean="0"/>
              <a:t>Баньо</a:t>
            </a:r>
            <a:r>
              <a:rPr lang="ru-RU" dirty="0" smtClean="0"/>
              <a:t>. Через </a:t>
            </a:r>
            <a:r>
              <a:rPr lang="ru-RU" dirty="0" err="1" smtClean="0"/>
              <a:t>приблизно</a:t>
            </a:r>
            <a:r>
              <a:rPr lang="ru-RU" dirty="0" smtClean="0"/>
              <a:t> 10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перепоховали</a:t>
            </a:r>
            <a:r>
              <a:rPr lang="ru-RU" dirty="0" smtClean="0"/>
              <a:t> на </a:t>
            </a:r>
            <a:r>
              <a:rPr lang="ru-RU" dirty="0" err="1" smtClean="0"/>
              <a:t>цвинтарі</a:t>
            </a:r>
            <a:r>
              <a:rPr lang="ru-RU" dirty="0" smtClean="0"/>
              <a:t> Пер-Лашез, а на </a:t>
            </a:r>
            <a:r>
              <a:rPr lang="ru-RU" dirty="0" err="1" smtClean="0"/>
              <a:t>могилі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встановлено</a:t>
            </a:r>
            <a:r>
              <a:rPr lang="ru-RU" dirty="0" smtClean="0"/>
              <a:t> </a:t>
            </a:r>
            <a:r>
              <a:rPr lang="ru-RU" dirty="0" err="1" smtClean="0"/>
              <a:t>крилатий</a:t>
            </a:r>
            <a:r>
              <a:rPr lang="ru-RU" dirty="0" smtClean="0"/>
              <a:t> </a:t>
            </a:r>
            <a:r>
              <a:rPr lang="ru-RU" dirty="0" err="1" smtClean="0"/>
              <a:t>сфінкс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каменю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Джейкоба</a:t>
            </a:r>
            <a:r>
              <a:rPr lang="ru-RU" dirty="0" smtClean="0"/>
              <a:t> </a:t>
            </a:r>
            <a:r>
              <a:rPr lang="ru-RU" dirty="0" err="1" smtClean="0"/>
              <a:t>Епстайна</a:t>
            </a:r>
            <a:r>
              <a:rPr lang="ru-RU" dirty="0" smtClean="0"/>
              <a:t>.</a:t>
            </a:r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Пам‘ятники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772816"/>
            <a:ext cx="4040188" cy="715355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Могила Оскара Уайльда, </a:t>
            </a:r>
            <a:r>
              <a:rPr lang="ru-RU" dirty="0" err="1" smtClean="0"/>
              <a:t>цвинтар</a:t>
            </a:r>
            <a:r>
              <a:rPr lang="ru-RU" dirty="0" smtClean="0"/>
              <a:t> Пер-Лашез Париж, </a:t>
            </a:r>
            <a:r>
              <a:rPr lang="ru-RU" dirty="0" err="1" smtClean="0"/>
              <a:t>Франція</a:t>
            </a: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sz="1600" dirty="0" err="1" smtClean="0"/>
              <a:t>Пам'ятник</a:t>
            </a:r>
            <a:r>
              <a:rPr lang="ru-RU" sz="1600" dirty="0" smtClean="0"/>
              <a:t> О. Уайльд в </a:t>
            </a:r>
            <a:r>
              <a:rPr lang="ru-RU" sz="1600" dirty="0" err="1" smtClean="0"/>
              <a:t>Дубліні</a:t>
            </a:r>
            <a:endParaRPr lang="uk-UA" sz="1600" dirty="0"/>
          </a:p>
        </p:txBody>
      </p:sp>
      <p:pic>
        <p:nvPicPr>
          <p:cNvPr id="16386" name="Picture 2" descr="http://travelnews.am/wp-content/uploads/2013/07/20111130210825-4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852936"/>
            <a:ext cx="4267234" cy="3200425"/>
          </a:xfrm>
          <a:prstGeom prst="rect">
            <a:avLst/>
          </a:prstGeom>
          <a:noFill/>
        </p:spPr>
      </p:pic>
      <p:pic>
        <p:nvPicPr>
          <p:cNvPr id="16388" name="Picture 4" descr="http://stat17.privet.ru/lr/0933587d38844817fc13f789358a579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348880"/>
            <a:ext cx="3098065" cy="41250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ic.pics.livejournal.com/hohleinsidler/12158869/5742/5742_6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9915" y="1331590"/>
            <a:ext cx="4024085" cy="5526410"/>
          </a:xfrm>
          <a:prstGeom prst="rect">
            <a:avLst/>
          </a:prstGeom>
          <a:noFill/>
        </p:spPr>
      </p:pic>
      <p:pic>
        <p:nvPicPr>
          <p:cNvPr id="1030" name="Picture 6" descr="http://img1.liveinternet.ru/images/attach/c/1/57/596/57596739_uayld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0"/>
            <a:ext cx="2933700" cy="3905251"/>
          </a:xfrm>
          <a:prstGeom prst="rect">
            <a:avLst/>
          </a:prstGeom>
          <a:noFill/>
        </p:spPr>
      </p:pic>
      <p:pic>
        <p:nvPicPr>
          <p:cNvPr id="1026" name="Picture 2" descr="http://st2-fashiony.ru/pic/beauty/pic/78461/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88640"/>
            <a:ext cx="2381250" cy="3533776"/>
          </a:xfrm>
          <a:prstGeom prst="rect">
            <a:avLst/>
          </a:prstGeom>
          <a:noFill/>
        </p:spPr>
      </p:pic>
      <p:pic>
        <p:nvPicPr>
          <p:cNvPr id="1028" name="Picture 4" descr="http://lol54.ru/uploads/posts/2012-03/1332341587_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3501008"/>
            <a:ext cx="4183794" cy="31409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Пам‘ятники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Естонія</a:t>
            </a:r>
            <a:r>
              <a:rPr lang="ru-RU" dirty="0" smtClean="0"/>
              <a:t>. Тарту. </a:t>
            </a:r>
            <a:r>
              <a:rPr lang="ru-RU" dirty="0" err="1" smtClean="0"/>
              <a:t>Пам'ятник</a:t>
            </a:r>
            <a:r>
              <a:rPr lang="ru-RU" dirty="0" smtClean="0"/>
              <a:t> Оскару </a:t>
            </a:r>
            <a:r>
              <a:rPr lang="ru-RU" dirty="0" err="1" smtClean="0"/>
              <a:t>Вільде</a:t>
            </a:r>
            <a:r>
              <a:rPr lang="ru-RU" dirty="0" smtClean="0"/>
              <a:t> та Оскару Уайльд.</a:t>
            </a: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uk-UA" sz="1600" dirty="0" smtClean="0"/>
              <a:t>Оскар Уайльд - Лондон, Великобританія</a:t>
            </a:r>
            <a:endParaRPr lang="uk-UA" sz="1600" dirty="0"/>
          </a:p>
        </p:txBody>
      </p:sp>
      <p:pic>
        <p:nvPicPr>
          <p:cNvPr id="24578" name="Picture 2" descr="http://g3.nh.ee/images/pix/file4143217_wilde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852936"/>
            <a:ext cx="3744416" cy="3035474"/>
          </a:xfrm>
          <a:prstGeom prst="rect">
            <a:avLst/>
          </a:prstGeom>
          <a:noFill/>
        </p:spPr>
      </p:pic>
      <p:pic>
        <p:nvPicPr>
          <p:cNvPr id="24580" name="Picture 4" descr="http://upload.wikimedia.org/wikipedia/commons/e/e7/A_Conversation_With_Oscar_Wilde_-_London_-_2404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636912"/>
            <a:ext cx="3414212" cy="40725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Загальні данні</a:t>
            </a:r>
            <a:endParaRPr lang="uk-UA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7504" y="1844824"/>
          <a:ext cx="8712968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uk-UA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 народженні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Оскар </a:t>
                      </a:r>
                      <a:r>
                        <a:rPr kumimoji="0" lang="uk-UA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Фінґал</a:t>
                      </a:r>
                      <a:r>
                        <a:rPr kumimoji="0" lang="uk-UA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О'Флагерті</a:t>
                      </a:r>
                      <a:r>
                        <a:rPr kumimoji="0" lang="uk-UA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Вілс</a:t>
                      </a:r>
                      <a:r>
                        <a:rPr kumimoji="0" lang="uk-UA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Уайльд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uk-UA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Дата народження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 жовтня</a:t>
                      </a:r>
                      <a:r>
                        <a:rPr kumimoji="0" lang="uk-UA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uk-UA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1854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uk-UA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Місце народження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b="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Дублін</a:t>
                      </a:r>
                      <a:r>
                        <a:rPr kumimoji="0" lang="uk-UA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  <a:r>
                        <a:rPr kumimoji="0" lang="uk-UA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Ірландія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uk-UA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Національність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ірландець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uk-UA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Мова творів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uk-UA" u="none" dirty="0" smtClean="0">
                          <a:solidFill>
                            <a:schemeClr val="tx1"/>
                          </a:solidFill>
                        </a:rPr>
                        <a:t>англійська</a:t>
                      </a:r>
                      <a:endParaRPr lang="uk-UA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uk-UA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Рід діяльності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прозаїк</a:t>
                      </a:r>
                      <a:r>
                        <a:rPr kumimoji="0" lang="uk-UA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  <a:r>
                        <a:rPr kumimoji="0" lang="uk-UA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есеїст</a:t>
                      </a:r>
                      <a:r>
                        <a:rPr kumimoji="0" lang="uk-UA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  <a:r>
                        <a:rPr kumimoji="0" lang="uk-UA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драматург</a:t>
                      </a:r>
                      <a:r>
                        <a:rPr kumimoji="0" lang="uk-UA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uk-UA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поет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uk-UA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Напрямок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b="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естетизм</a:t>
                      </a:r>
                      <a:endParaRPr lang="uk-UA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uk-UA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Жанр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оповідання</a:t>
                      </a:r>
                      <a:r>
                        <a:rPr kumimoji="0" lang="uk-UA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  <a:r>
                        <a:rPr kumimoji="0" lang="uk-UA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роман,</a:t>
                      </a:r>
                      <a:r>
                        <a:rPr kumimoji="0" lang="uk-UA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повість</a:t>
                      </a:r>
                      <a:endParaRPr lang="uk-UA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Громадянство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b="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Велика Британія</a:t>
                      </a:r>
                      <a:endParaRPr lang="uk-UA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uk-UA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Дата смерті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b="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 листопада</a:t>
                      </a:r>
                      <a:r>
                        <a:rPr kumimoji="0" lang="uk-UA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uk-UA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1900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uk-UA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Місце смерті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b="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Париж</a:t>
                      </a:r>
                      <a:r>
                        <a:rPr kumimoji="0" lang="uk-UA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  <a:r>
                        <a:rPr kumimoji="0" lang="uk-UA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Франція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likebook.ru/store/pictures/207/207742/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140968"/>
            <a:ext cx="2437836" cy="328498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Родина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Народився у сім'ї окуліста Вільяма Уайльда і письменниці Джейн </a:t>
            </a:r>
            <a:r>
              <a:rPr lang="uk-UA" dirty="0" err="1" smtClean="0"/>
              <a:t>Франциско</a:t>
            </a:r>
            <a:r>
              <a:rPr lang="uk-UA" dirty="0" smtClean="0"/>
              <a:t> </a:t>
            </a:r>
            <a:r>
              <a:rPr lang="uk-UA" dirty="0" err="1" smtClean="0"/>
              <a:t>Елджі</a:t>
            </a:r>
            <a:endParaRPr lang="uk-UA" dirty="0"/>
          </a:p>
        </p:txBody>
      </p:sp>
      <p:pic>
        <p:nvPicPr>
          <p:cNvPr id="1026" name="Picture 2" descr="http://www.likebook.ru/store/pictures/207/207742/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996952"/>
            <a:ext cx="2376264" cy="3487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55448"/>
            <a:ext cx="9036496" cy="1252728"/>
          </a:xfrm>
        </p:spPr>
        <p:txBody>
          <a:bodyPr>
            <a:normAutofit/>
          </a:bodyPr>
          <a:lstStyle/>
          <a:p>
            <a:r>
              <a:rPr lang="uk-UA" sz="3000" dirty="0" smtClean="0"/>
              <a:t>«Те, що дійсно треба знати, не розтлумачить ніхто».</a:t>
            </a:r>
            <a:br>
              <a:rPr lang="uk-UA" sz="3000" dirty="0" smtClean="0"/>
            </a:br>
            <a:r>
              <a:rPr lang="uk-UA" sz="3000" dirty="0" smtClean="0"/>
              <a:t>                                                                                          О.Уайльд</a:t>
            </a:r>
            <a:endParaRPr lang="uk-UA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7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Отримав класичну освіту: естетичні погляди формувались у </a:t>
            </a:r>
            <a:r>
              <a:rPr lang="uk-UA" dirty="0" err="1" smtClean="0"/>
              <a:t>Триніті</a:t>
            </a:r>
            <a:r>
              <a:rPr lang="uk-UA" dirty="0" smtClean="0"/>
              <a:t> Коледжі (Дублін) та оксфордському коледжі св. Магдалени.</a:t>
            </a:r>
          </a:p>
          <a:p>
            <a:r>
              <a:rPr lang="uk-UA" dirty="0" smtClean="0"/>
              <a:t> </a:t>
            </a:r>
            <a:r>
              <a:rPr lang="ru-RU" dirty="0" smtClean="0"/>
              <a:t> У 1881 </a:t>
            </a:r>
            <a:r>
              <a:rPr lang="ru-RU" dirty="0" err="1" smtClean="0"/>
              <a:t>p</a:t>
            </a:r>
            <a:r>
              <a:rPr lang="ru-RU" dirty="0" smtClean="0"/>
              <a:t>. </a:t>
            </a:r>
            <a:r>
              <a:rPr lang="ru-RU" dirty="0" err="1" smtClean="0"/>
              <a:t>вийшла</a:t>
            </a:r>
            <a:r>
              <a:rPr lang="ru-RU" dirty="0" smtClean="0"/>
              <a:t> </a:t>
            </a:r>
            <a:r>
              <a:rPr lang="ru-RU" dirty="0" err="1" smtClean="0"/>
              <a:t>друком</a:t>
            </a:r>
            <a:r>
              <a:rPr lang="ru-RU" dirty="0" smtClean="0"/>
              <a:t> перша </a:t>
            </a:r>
            <a:r>
              <a:rPr lang="ru-RU" dirty="0" err="1" smtClean="0"/>
              <a:t>збірка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поезій</a:t>
            </a:r>
            <a:endParaRPr lang="ru-RU" dirty="0" smtClean="0"/>
          </a:p>
          <a:p>
            <a:r>
              <a:rPr lang="ru-RU" dirty="0" err="1" smtClean="0"/>
              <a:t>Зустрічає</a:t>
            </a:r>
            <a:r>
              <a:rPr lang="ru-RU" dirty="0" smtClean="0"/>
              <a:t> </a:t>
            </a:r>
            <a:r>
              <a:rPr lang="ru-RU" dirty="0" err="1" smtClean="0"/>
              <a:t>Констанс</a:t>
            </a:r>
            <a:r>
              <a:rPr lang="ru-RU" dirty="0" smtClean="0"/>
              <a:t> Ллойд, </a:t>
            </a:r>
            <a:r>
              <a:rPr lang="ru-RU" dirty="0" err="1" smtClean="0"/>
              <a:t>закохується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У 29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сім'янином</a:t>
            </a:r>
            <a:r>
              <a:rPr lang="ru-RU" dirty="0" smtClean="0"/>
              <a:t>. У них </a:t>
            </a:r>
            <a:r>
              <a:rPr lang="ru-RU" dirty="0" err="1" smtClean="0"/>
              <a:t>народжуються</a:t>
            </a:r>
            <a:r>
              <a:rPr lang="ru-RU" dirty="0" smtClean="0"/>
              <a:t> </a:t>
            </a:r>
            <a:r>
              <a:rPr lang="ru-RU" dirty="0" err="1" smtClean="0"/>
              <a:t>двоє</a:t>
            </a:r>
            <a:r>
              <a:rPr lang="ru-RU" dirty="0" smtClean="0"/>
              <a:t> </a:t>
            </a:r>
            <a:r>
              <a:rPr lang="ru-RU" dirty="0" err="1" smtClean="0"/>
              <a:t>синів</a:t>
            </a:r>
            <a:r>
              <a:rPr lang="ru-RU" dirty="0" smtClean="0"/>
              <a:t> (</a:t>
            </a:r>
            <a:r>
              <a:rPr lang="ru-RU" dirty="0" err="1" smtClean="0"/>
              <a:t>Сиріл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Вівіан</a:t>
            </a:r>
            <a:r>
              <a:rPr lang="ru-RU" dirty="0" smtClean="0"/>
              <a:t>), для </a:t>
            </a:r>
            <a:r>
              <a:rPr lang="ru-RU" dirty="0" err="1" smtClean="0"/>
              <a:t>яких</a:t>
            </a:r>
            <a:r>
              <a:rPr lang="ru-RU" dirty="0" smtClean="0"/>
              <a:t> Уайльд </a:t>
            </a:r>
            <a:r>
              <a:rPr lang="ru-RU" dirty="0" err="1" smtClean="0"/>
              <a:t>складає</a:t>
            </a:r>
            <a:r>
              <a:rPr lang="ru-RU" dirty="0" smtClean="0"/>
              <a:t> </a:t>
            </a:r>
            <a:r>
              <a:rPr lang="ru-RU" dirty="0" err="1" smtClean="0"/>
              <a:t>казки</a:t>
            </a:r>
            <a:r>
              <a:rPr lang="ru-RU" dirty="0" smtClean="0"/>
              <a:t>. </a:t>
            </a:r>
          </a:p>
          <a:p>
            <a:r>
              <a:rPr lang="uk-UA" dirty="0" smtClean="0"/>
              <a:t>Проте, з 1882 по 1888 рр., щоб здобути кошти на утримання сім'ї, займається здебільшого журналістською працею: редагує дамський журнал «Жіночий світ», часопис «Драматичне </a:t>
            </a:r>
            <a:r>
              <a:rPr lang="uk-UA" dirty="0" err="1" smtClean="0"/>
              <a:t>рев'ю</a:t>
            </a:r>
            <a:r>
              <a:rPr lang="uk-UA" dirty="0" smtClean="0"/>
              <a:t>»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У 1887 він опублікував оповідання «</a:t>
            </a:r>
            <a:r>
              <a:rPr lang="uk-UA" dirty="0" err="1" smtClean="0"/>
              <a:t>Кентервільський</a:t>
            </a:r>
            <a:r>
              <a:rPr lang="uk-UA" dirty="0" smtClean="0"/>
              <a:t> привид», «Злочин лорда Артура </a:t>
            </a:r>
            <a:r>
              <a:rPr lang="uk-UA" dirty="0" err="1" smtClean="0"/>
              <a:t>Севіла</a:t>
            </a:r>
            <a:r>
              <a:rPr lang="uk-UA" dirty="0" smtClean="0"/>
              <a:t>», «Сфінкс без загадки», «Натурщик-мільйонер», «Портрет пана У. Х.», які й склали збірку його оповідань. Проте ж Уайльд не любив записувати все, що приходило йому на думку, багато розповідей, якими він зачаровував слухачів, так і залишилися ненаписаними.</a:t>
            </a: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Пізніше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записав </a:t>
            </a:r>
            <a:r>
              <a:rPr lang="ru-RU" dirty="0" err="1" smtClean="0"/>
              <a:t>їх</a:t>
            </a:r>
            <a:r>
              <a:rPr lang="ru-RU" dirty="0" smtClean="0"/>
              <a:t> на </a:t>
            </a:r>
            <a:r>
              <a:rPr lang="ru-RU" dirty="0" err="1" smtClean="0"/>
              <a:t>папері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видав 2 </a:t>
            </a:r>
            <a:r>
              <a:rPr lang="ru-RU" dirty="0" err="1" smtClean="0"/>
              <a:t>збірки</a:t>
            </a:r>
            <a:r>
              <a:rPr lang="ru-RU" dirty="0" smtClean="0"/>
              <a:t> </a:t>
            </a:r>
            <a:r>
              <a:rPr lang="ru-RU" dirty="0" err="1" smtClean="0"/>
              <a:t>казок</a:t>
            </a:r>
            <a:r>
              <a:rPr lang="ru-RU" dirty="0" smtClean="0"/>
              <a:t> - «" </a:t>
            </a:r>
            <a:r>
              <a:rPr lang="ru-RU" dirty="0" err="1" smtClean="0"/>
              <a:t>Щасливий</a:t>
            </a:r>
            <a:r>
              <a:rPr lang="ru-RU" dirty="0" smtClean="0"/>
              <a:t> принц "та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казки</a:t>
            </a:r>
            <a:r>
              <a:rPr lang="ru-RU" dirty="0" smtClean="0"/>
              <a:t>» (</a:t>
            </a:r>
            <a:r>
              <a:rPr lang="en-US" dirty="0" smtClean="0"/>
              <a:t>1888) </a:t>
            </a:r>
            <a:r>
              <a:rPr lang="ru-RU" dirty="0" err="1" smtClean="0"/>
              <a:t>і</a:t>
            </a:r>
            <a:r>
              <a:rPr lang="ru-RU" dirty="0" smtClean="0"/>
              <a:t> «</a:t>
            </a:r>
            <a:r>
              <a:rPr lang="ru-RU" dirty="0" err="1" smtClean="0"/>
              <a:t>Гранатовий</a:t>
            </a:r>
            <a:r>
              <a:rPr lang="ru-RU" dirty="0" smtClean="0"/>
              <a:t> </a:t>
            </a:r>
            <a:r>
              <a:rPr lang="ru-RU" dirty="0" err="1" smtClean="0"/>
              <a:t>будиночок</a:t>
            </a:r>
            <a:r>
              <a:rPr lang="ru-RU" dirty="0" smtClean="0"/>
              <a:t>» (</a:t>
            </a:r>
            <a:r>
              <a:rPr lang="en-US" dirty="0" smtClean="0"/>
              <a:t>1891).</a:t>
            </a:r>
            <a:endParaRPr lang="ru-RU" dirty="0" smtClean="0"/>
          </a:p>
          <a:p>
            <a:r>
              <a:rPr lang="ru-RU" dirty="0" smtClean="0"/>
              <a:t>Результатом </a:t>
            </a:r>
            <a:r>
              <a:rPr lang="ru-RU" dirty="0" err="1" smtClean="0"/>
              <a:t>активної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 в </a:t>
            </a:r>
            <a:r>
              <a:rPr lang="ru-RU" dirty="0" err="1" smtClean="0"/>
              <a:t>царині</a:t>
            </a:r>
            <a:r>
              <a:rPr lang="ru-RU" dirty="0" smtClean="0"/>
              <a:t> критики став, 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гостро</a:t>
            </a:r>
            <a:r>
              <a:rPr lang="ru-RU" dirty="0" smtClean="0"/>
              <a:t> </a:t>
            </a:r>
            <a:r>
              <a:rPr lang="ru-RU" dirty="0" err="1" smtClean="0"/>
              <a:t>дискусійний</a:t>
            </a:r>
            <a:r>
              <a:rPr lang="ru-RU" dirty="0" smtClean="0"/>
              <a:t> трактат «</a:t>
            </a:r>
            <a:r>
              <a:rPr lang="ru-RU" dirty="0" err="1" smtClean="0"/>
              <a:t>Занепад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 </a:t>
            </a:r>
            <a:r>
              <a:rPr lang="ru-RU" dirty="0" err="1" smtClean="0"/>
              <a:t>брехні</a:t>
            </a:r>
            <a:r>
              <a:rPr lang="ru-RU" dirty="0" smtClean="0"/>
              <a:t>» 1889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написаний у </a:t>
            </a:r>
            <a:r>
              <a:rPr lang="ru-RU" dirty="0" err="1" smtClean="0"/>
              <a:t>формі</a:t>
            </a:r>
            <a:r>
              <a:rPr lang="ru-RU" dirty="0" smtClean="0"/>
              <a:t> </a:t>
            </a:r>
            <a:r>
              <a:rPr lang="ru-RU" dirty="0" err="1" smtClean="0"/>
              <a:t>діалогу-дискусії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представниками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протилежних</a:t>
            </a:r>
            <a:r>
              <a:rPr lang="ru-RU" dirty="0" smtClean="0"/>
              <a:t> </a:t>
            </a:r>
            <a:r>
              <a:rPr lang="ru-RU" dirty="0" err="1" smtClean="0"/>
              <a:t>позиції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- </a:t>
            </a:r>
            <a:r>
              <a:rPr lang="ru-RU" dirty="0" err="1" smtClean="0"/>
              <a:t>естетської</a:t>
            </a:r>
            <a:r>
              <a:rPr lang="ru-RU" dirty="0" smtClean="0"/>
              <a:t>,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дусі</a:t>
            </a:r>
            <a:r>
              <a:rPr lang="ru-RU" dirty="0" smtClean="0"/>
              <a:t> самого автора,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консервативної</a:t>
            </a: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000" dirty="0" err="1" smtClean="0"/>
              <a:t>Художник-</a:t>
            </a:r>
            <a:r>
              <a:rPr lang="uk-UA" sz="3000" dirty="0" smtClean="0"/>
              <a:t> той, що творить прекрасне. </a:t>
            </a:r>
            <a:br>
              <a:rPr lang="uk-UA" sz="3000" dirty="0" smtClean="0"/>
            </a:br>
            <a:r>
              <a:rPr lang="uk-UA" sz="3000" dirty="0" smtClean="0"/>
              <a:t>                                                                   О.Уайльд</a:t>
            </a:r>
            <a:endParaRPr lang="uk-UA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У 1890 </a:t>
            </a:r>
            <a:r>
              <a:rPr lang="ru-RU" dirty="0" err="1" smtClean="0"/>
              <a:t>році</a:t>
            </a:r>
            <a:r>
              <a:rPr lang="ru-RU" dirty="0" smtClean="0"/>
              <a:t> в </a:t>
            </a:r>
            <a:r>
              <a:rPr lang="ru-RU" dirty="0" err="1" smtClean="0"/>
              <a:t>світ</a:t>
            </a:r>
            <a:r>
              <a:rPr lang="ru-RU" dirty="0" smtClean="0"/>
              <a:t> </a:t>
            </a:r>
            <a:r>
              <a:rPr lang="ru-RU" dirty="0" err="1" smtClean="0"/>
              <a:t>виходить</a:t>
            </a:r>
            <a:r>
              <a:rPr lang="ru-RU" dirty="0" smtClean="0"/>
              <a:t> </a:t>
            </a:r>
            <a:r>
              <a:rPr lang="ru-RU" dirty="0" err="1" smtClean="0"/>
              <a:t>єдиний</a:t>
            </a:r>
            <a:r>
              <a:rPr lang="ru-RU" dirty="0" smtClean="0"/>
              <a:t> роман , </a:t>
            </a:r>
            <a:r>
              <a:rPr lang="ru-RU" dirty="0" err="1" smtClean="0"/>
              <a:t>який</a:t>
            </a:r>
            <a:r>
              <a:rPr lang="ru-RU" dirty="0" smtClean="0"/>
              <a:t> остаточно приносить Уайльду </a:t>
            </a:r>
            <a:r>
              <a:rPr lang="ru-RU" dirty="0" err="1" smtClean="0"/>
              <a:t>карколомний</a:t>
            </a:r>
            <a:r>
              <a:rPr lang="ru-RU" dirty="0" smtClean="0"/>
              <a:t> </a:t>
            </a:r>
            <a:r>
              <a:rPr lang="ru-RU" dirty="0" err="1" smtClean="0"/>
              <a:t>успіх</a:t>
            </a:r>
            <a:r>
              <a:rPr lang="ru-RU" dirty="0" smtClean="0"/>
              <a:t> , - «Портрет </a:t>
            </a:r>
            <a:r>
              <a:rPr lang="ru-RU" dirty="0" err="1" smtClean="0"/>
              <a:t>Доріана</a:t>
            </a:r>
            <a:r>
              <a:rPr lang="ru-RU" dirty="0" smtClean="0"/>
              <a:t> Грея ».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надрукований</a:t>
            </a:r>
            <a:r>
              <a:rPr lang="ru-RU" dirty="0" smtClean="0"/>
              <a:t> у </a:t>
            </a:r>
            <a:r>
              <a:rPr lang="ru-RU" dirty="0" err="1" smtClean="0"/>
              <a:t>журналі</a:t>
            </a:r>
            <a:r>
              <a:rPr lang="ru-RU" dirty="0" smtClean="0"/>
              <a:t> « </a:t>
            </a:r>
            <a:r>
              <a:rPr lang="ru-RU" dirty="0" err="1" smtClean="0"/>
              <a:t>Ліппінкоттс</a:t>
            </a:r>
            <a:r>
              <a:rPr lang="ru-RU" dirty="0" smtClean="0"/>
              <a:t> </a:t>
            </a:r>
            <a:r>
              <a:rPr lang="ru-RU" dirty="0" err="1" smtClean="0"/>
              <a:t>мансли</a:t>
            </a:r>
            <a:r>
              <a:rPr lang="ru-RU" dirty="0" smtClean="0"/>
              <a:t> </a:t>
            </a:r>
            <a:r>
              <a:rPr lang="ru-RU" dirty="0" err="1" smtClean="0"/>
              <a:t>мегезин</a:t>
            </a:r>
            <a:r>
              <a:rPr lang="ru-RU" dirty="0" smtClean="0"/>
              <a:t> ». Але буржуазна критика </a:t>
            </a:r>
            <a:r>
              <a:rPr lang="ru-RU" dirty="0" err="1" smtClean="0"/>
              <a:t>звинуватила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роман у </a:t>
            </a:r>
            <a:r>
              <a:rPr lang="ru-RU" dirty="0" err="1" smtClean="0"/>
              <a:t>аморальності</a:t>
            </a:r>
            <a:r>
              <a:rPr lang="ru-RU" dirty="0" smtClean="0"/>
              <a:t>. У </a:t>
            </a:r>
            <a:r>
              <a:rPr lang="ru-RU" dirty="0" err="1" smtClean="0"/>
              <a:t>відповідь</a:t>
            </a:r>
            <a:r>
              <a:rPr lang="ru-RU" dirty="0" smtClean="0"/>
              <a:t> на 216 (!) </a:t>
            </a:r>
            <a:r>
              <a:rPr lang="ru-RU" dirty="0" err="1" smtClean="0"/>
              <a:t>Друкованих</a:t>
            </a:r>
            <a:r>
              <a:rPr lang="ru-RU" dirty="0" smtClean="0"/>
              <a:t> </a:t>
            </a:r>
            <a:r>
              <a:rPr lang="ru-RU" dirty="0" err="1" smtClean="0"/>
              <a:t>відгуків</a:t>
            </a:r>
            <a:r>
              <a:rPr lang="ru-RU" dirty="0" smtClean="0"/>
              <a:t> на «Портрет </a:t>
            </a:r>
            <a:r>
              <a:rPr lang="ru-RU" dirty="0" err="1" smtClean="0"/>
              <a:t>Доріана</a:t>
            </a:r>
            <a:r>
              <a:rPr lang="ru-RU" dirty="0" smtClean="0"/>
              <a:t> Грея » Уайльд написав </a:t>
            </a:r>
            <a:r>
              <a:rPr lang="ru-RU" dirty="0" err="1" smtClean="0"/>
              <a:t>понад</a:t>
            </a:r>
            <a:r>
              <a:rPr lang="ru-RU" dirty="0" smtClean="0"/>
              <a:t> 10 </a:t>
            </a:r>
            <a:r>
              <a:rPr lang="ru-RU" dirty="0" err="1" smtClean="0"/>
              <a:t>відкритих</a:t>
            </a:r>
            <a:r>
              <a:rPr lang="ru-RU" dirty="0" smtClean="0"/>
              <a:t> </a:t>
            </a:r>
            <a:r>
              <a:rPr lang="ru-RU" dirty="0" err="1" smtClean="0"/>
              <a:t>листів</a:t>
            </a:r>
            <a:r>
              <a:rPr lang="ru-RU" dirty="0" smtClean="0"/>
              <a:t> у </a:t>
            </a:r>
            <a:r>
              <a:rPr lang="ru-RU" dirty="0" err="1" smtClean="0"/>
              <a:t>редакції</a:t>
            </a:r>
            <a:r>
              <a:rPr lang="ru-RU" dirty="0" smtClean="0"/>
              <a:t> </a:t>
            </a:r>
            <a:r>
              <a:rPr lang="ru-RU" dirty="0" err="1" smtClean="0"/>
              <a:t>британських</a:t>
            </a:r>
            <a:r>
              <a:rPr lang="ru-RU" dirty="0" smtClean="0"/>
              <a:t> газет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журналів</a:t>
            </a:r>
            <a:r>
              <a:rPr lang="ru-RU" dirty="0" smtClean="0"/>
              <a:t> , </a:t>
            </a:r>
            <a:r>
              <a:rPr lang="ru-RU" dirty="0" err="1" smtClean="0"/>
              <a:t>пояснюючи</a:t>
            </a:r>
            <a:r>
              <a:rPr lang="ru-RU" dirty="0" smtClean="0"/>
              <a:t> 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мистецтво</a:t>
            </a:r>
            <a:r>
              <a:rPr lang="ru-RU" dirty="0" smtClean="0"/>
              <a:t> не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моралі</a:t>
            </a:r>
            <a:r>
              <a:rPr lang="ru-RU" dirty="0" smtClean="0"/>
              <a:t>. </a:t>
            </a:r>
            <a:r>
              <a:rPr lang="ru-RU" dirty="0" err="1" smtClean="0"/>
              <a:t>Більше</a:t>
            </a:r>
            <a:r>
              <a:rPr lang="ru-RU" dirty="0" smtClean="0"/>
              <a:t> того , </a:t>
            </a:r>
            <a:r>
              <a:rPr lang="ru-RU" dirty="0" err="1" smtClean="0"/>
              <a:t>він</a:t>
            </a:r>
            <a:r>
              <a:rPr lang="ru-RU" dirty="0" smtClean="0"/>
              <a:t> писав , </a:t>
            </a:r>
            <a:r>
              <a:rPr lang="ru-RU" dirty="0" err="1" smtClean="0"/>
              <a:t>ті</a:t>
            </a:r>
            <a:r>
              <a:rPr lang="ru-RU" dirty="0" smtClean="0"/>
              <a:t> , </a:t>
            </a:r>
            <a:r>
              <a:rPr lang="ru-RU" dirty="0" err="1" smtClean="0"/>
              <a:t>хто</a:t>
            </a:r>
            <a:r>
              <a:rPr lang="ru-RU" dirty="0" smtClean="0"/>
              <a:t> не </a:t>
            </a:r>
            <a:r>
              <a:rPr lang="ru-RU" dirty="0" err="1" smtClean="0"/>
              <a:t>помітив</a:t>
            </a:r>
            <a:r>
              <a:rPr lang="ru-RU" dirty="0" smtClean="0"/>
              <a:t> </a:t>
            </a:r>
            <a:r>
              <a:rPr lang="ru-RU" dirty="0" err="1" smtClean="0"/>
              <a:t>моралі</a:t>
            </a:r>
            <a:r>
              <a:rPr lang="ru-RU" dirty="0" smtClean="0"/>
              <a:t> в </a:t>
            </a:r>
            <a:r>
              <a:rPr lang="ru-RU" dirty="0" err="1" smtClean="0"/>
              <a:t>романі</a:t>
            </a:r>
            <a:r>
              <a:rPr lang="ru-RU" dirty="0" smtClean="0"/>
              <a:t> , </a:t>
            </a:r>
            <a:r>
              <a:rPr lang="ru-RU" dirty="0" err="1" smtClean="0"/>
              <a:t>повні</a:t>
            </a:r>
            <a:r>
              <a:rPr lang="ru-RU" dirty="0" smtClean="0"/>
              <a:t> </a:t>
            </a:r>
            <a:r>
              <a:rPr lang="ru-RU" dirty="0" err="1" smtClean="0"/>
              <a:t>лицеміри</a:t>
            </a:r>
            <a:r>
              <a:rPr lang="ru-RU" dirty="0" smtClean="0"/>
              <a:t> , </a:t>
            </a:r>
            <a:r>
              <a:rPr lang="ru-RU" dirty="0" err="1" smtClean="0"/>
              <a:t>оскільки</a:t>
            </a:r>
            <a:r>
              <a:rPr lang="ru-RU" dirty="0" smtClean="0"/>
              <a:t> мораль </a:t>
            </a:r>
            <a:r>
              <a:rPr lang="ru-RU" dirty="0" err="1" smtClean="0"/>
              <a:t>всього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в тому 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вбивати</a:t>
            </a:r>
            <a:r>
              <a:rPr lang="ru-RU" dirty="0" smtClean="0"/>
              <a:t> </a:t>
            </a:r>
            <a:r>
              <a:rPr lang="ru-RU" dirty="0" err="1" smtClean="0"/>
              <a:t>совість</a:t>
            </a:r>
            <a:r>
              <a:rPr lang="ru-RU" dirty="0" smtClean="0"/>
              <a:t> </a:t>
            </a:r>
            <a:r>
              <a:rPr lang="ru-RU" dirty="0" err="1" smtClean="0"/>
              <a:t>безкарно</a:t>
            </a:r>
            <a:r>
              <a:rPr lang="ru-RU" dirty="0" smtClean="0"/>
              <a:t>  не </a:t>
            </a:r>
            <a:r>
              <a:rPr lang="ru-RU" dirty="0" err="1" smtClean="0"/>
              <a:t>можна</a:t>
            </a:r>
            <a:r>
              <a:rPr lang="ru-RU" dirty="0" smtClean="0"/>
              <a:t>. У 1891 </a:t>
            </a:r>
            <a:r>
              <a:rPr lang="ru-RU" dirty="0" err="1" smtClean="0"/>
              <a:t>році</a:t>
            </a:r>
            <a:r>
              <a:rPr lang="ru-RU" dirty="0" smtClean="0"/>
              <a:t> роман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значними</a:t>
            </a:r>
            <a:r>
              <a:rPr lang="ru-RU" dirty="0" smtClean="0"/>
              <a:t> </a:t>
            </a:r>
            <a:r>
              <a:rPr lang="ru-RU" dirty="0" err="1" smtClean="0"/>
              <a:t>доповненнями</a:t>
            </a:r>
            <a:r>
              <a:rPr lang="ru-RU" dirty="0" smtClean="0"/>
              <a:t> </a:t>
            </a:r>
            <a:r>
              <a:rPr lang="ru-RU" dirty="0" err="1" smtClean="0"/>
              <a:t>виходить</a:t>
            </a:r>
            <a:r>
              <a:rPr lang="ru-RU" dirty="0" smtClean="0"/>
              <a:t> </a:t>
            </a:r>
            <a:r>
              <a:rPr lang="ru-RU" dirty="0" err="1" smtClean="0"/>
              <a:t>окремою</a:t>
            </a:r>
            <a:r>
              <a:rPr lang="ru-RU" dirty="0" smtClean="0"/>
              <a:t> книгою , </a:t>
            </a:r>
            <a:r>
              <a:rPr lang="ru-RU" dirty="0" err="1" smtClean="0"/>
              <a:t>і</a:t>
            </a:r>
            <a:r>
              <a:rPr lang="ru-RU" dirty="0" smtClean="0"/>
              <a:t> Уайльд </a:t>
            </a:r>
            <a:r>
              <a:rPr lang="ru-RU" dirty="0" err="1" smtClean="0"/>
              <a:t>доповнює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шедевр </a:t>
            </a:r>
            <a:r>
              <a:rPr lang="ru-RU" dirty="0" err="1" smtClean="0"/>
              <a:t>особливим</a:t>
            </a:r>
            <a:r>
              <a:rPr lang="ru-RU" dirty="0" smtClean="0"/>
              <a:t> </a:t>
            </a:r>
            <a:r>
              <a:rPr lang="ru-RU" dirty="0" err="1" smtClean="0"/>
              <a:t>передмовою</a:t>
            </a:r>
            <a:r>
              <a:rPr lang="ru-RU" dirty="0" smtClean="0"/>
              <a:t> , яке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відтепер</a:t>
            </a:r>
            <a:r>
              <a:rPr lang="ru-RU" dirty="0" smtClean="0"/>
              <a:t> </a:t>
            </a:r>
            <a:r>
              <a:rPr lang="ru-RU" dirty="0" err="1" smtClean="0"/>
              <a:t>маніфестом</a:t>
            </a:r>
            <a:r>
              <a:rPr lang="ru-RU" dirty="0" smtClean="0"/>
              <a:t> </a:t>
            </a:r>
            <a:r>
              <a:rPr lang="ru-RU" dirty="0" err="1" smtClean="0"/>
              <a:t>естетизму</a:t>
            </a:r>
            <a:r>
              <a:rPr lang="ru-RU" dirty="0" smtClean="0"/>
              <a:t> - тому </a:t>
            </a:r>
            <a:r>
              <a:rPr lang="ru-RU" dirty="0" err="1" smtClean="0"/>
              <a:t>напряму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тієї</a:t>
            </a:r>
            <a:r>
              <a:rPr lang="ru-RU" dirty="0" smtClean="0"/>
              <a:t> </a:t>
            </a:r>
            <a:r>
              <a:rPr lang="ru-RU" dirty="0" err="1" smtClean="0"/>
              <a:t>релігії</a:t>
            </a:r>
            <a:r>
              <a:rPr lang="ru-RU" dirty="0" smtClean="0"/>
              <a:t> 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створив .</a:t>
            </a:r>
          </a:p>
          <a:p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1891 </a:t>
            </a:r>
            <a:r>
              <a:rPr lang="ru-RU" dirty="0" err="1" smtClean="0"/>
              <a:t>p</a:t>
            </a:r>
            <a:r>
              <a:rPr lang="ru-RU" dirty="0" smtClean="0"/>
              <a:t>. </a:t>
            </a:r>
            <a:r>
              <a:rPr lang="ru-RU" dirty="0" err="1" smtClean="0"/>
              <a:t>позначився</a:t>
            </a:r>
            <a:r>
              <a:rPr lang="ru-RU" dirty="0" smtClean="0"/>
              <a:t> </a:t>
            </a:r>
            <a:r>
              <a:rPr lang="ru-RU" dirty="0" err="1" smtClean="0"/>
              <a:t>збіркою</a:t>
            </a:r>
            <a:r>
              <a:rPr lang="ru-RU" dirty="0" smtClean="0"/>
              <a:t> «</a:t>
            </a:r>
            <a:r>
              <a:rPr lang="ru-RU" dirty="0" err="1" smtClean="0"/>
              <a:t>Злочин</a:t>
            </a:r>
            <a:r>
              <a:rPr lang="ru-RU" dirty="0" smtClean="0"/>
              <a:t> лорда Артура </a:t>
            </a:r>
            <a:r>
              <a:rPr lang="ru-RU" dirty="0" err="1" smtClean="0"/>
              <a:t>Севіля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оповідання</a:t>
            </a:r>
            <a:r>
              <a:rPr lang="ru-RU" dirty="0" smtClean="0"/>
              <a:t>»</a:t>
            </a:r>
          </a:p>
          <a:p>
            <a:r>
              <a:rPr lang="uk-UA" dirty="0" smtClean="0"/>
              <a:t>«Задуми»(1891),  «Занепад неправди», «Критик як художник»,  «Душа людська при соціалізмі»(1891).</a:t>
            </a:r>
          </a:p>
          <a:p>
            <a:r>
              <a:rPr lang="uk-UA" dirty="0" smtClean="0"/>
              <a:t>Маркіз </a:t>
            </a:r>
            <a:r>
              <a:rPr lang="uk-UA" dirty="0" err="1" smtClean="0"/>
              <a:t>Квінсберрі</a:t>
            </a:r>
            <a:r>
              <a:rPr lang="uk-UA" dirty="0" smtClean="0"/>
              <a:t> звинуватив письменника в розбещенні свого сина  Альфреда Дугласа. Уайльд подав на маркіза в суд, але програв справу і був </a:t>
            </a:r>
            <a:r>
              <a:rPr lang="uk-UA" dirty="0" err="1" smtClean="0"/>
              <a:t>ув’язненним</a:t>
            </a:r>
            <a:r>
              <a:rPr lang="uk-UA" dirty="0" smtClean="0"/>
              <a:t> на два роки.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Твори Уайльда зникли з книжкових крамниць, а п’єси-зі сцен театрів.</a:t>
            </a:r>
          </a:p>
          <a:p>
            <a:r>
              <a:rPr lang="uk-UA" dirty="0" smtClean="0"/>
              <a:t>Вийшовши на волю, він виїхав до Франції й останні три роки життя провів у самотності й забутті під псевдонімом Себастьян </a:t>
            </a:r>
            <a:r>
              <a:rPr lang="uk-UA" dirty="0" err="1" smtClean="0"/>
              <a:t>Мельмота</a:t>
            </a:r>
            <a:r>
              <a:rPr lang="uk-UA" dirty="0" smtClean="0"/>
              <a:t>.(Так звали героя відомого роману </a:t>
            </a:r>
            <a:r>
              <a:rPr lang="ru-RU" dirty="0" smtClean="0"/>
              <a:t>«</a:t>
            </a:r>
            <a:r>
              <a:rPr lang="ru-RU" dirty="0" err="1" smtClean="0"/>
              <a:t>Мельмот-Блукач</a:t>
            </a:r>
            <a:r>
              <a:rPr lang="ru-RU" dirty="0" smtClean="0"/>
              <a:t>» </a:t>
            </a:r>
            <a:r>
              <a:rPr lang="ru-RU" dirty="0" err="1" smtClean="0"/>
              <a:t>письменника</a:t>
            </a:r>
            <a:r>
              <a:rPr lang="ru-RU" dirty="0" smtClean="0"/>
              <a:t> Ч.Р. </a:t>
            </a:r>
            <a:r>
              <a:rPr lang="ru-RU" dirty="0" err="1" smtClean="0"/>
              <a:t>Метьюріна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двоюрідним</a:t>
            </a:r>
            <a:r>
              <a:rPr lang="ru-RU" dirty="0" smtClean="0"/>
              <a:t> </a:t>
            </a:r>
            <a:r>
              <a:rPr lang="ru-RU" dirty="0" err="1" smtClean="0"/>
              <a:t>дідом</a:t>
            </a:r>
            <a:r>
              <a:rPr lang="ru-RU" dirty="0" smtClean="0"/>
              <a:t> </a:t>
            </a:r>
            <a:r>
              <a:rPr lang="ru-RU" dirty="0" err="1" smtClean="0"/>
              <a:t>письменника</a:t>
            </a:r>
            <a:r>
              <a:rPr lang="ru-RU" dirty="0" smtClean="0"/>
              <a:t> по </a:t>
            </a:r>
            <a:r>
              <a:rPr lang="ru-RU" dirty="0" err="1" smtClean="0"/>
              <a:t>материнській</a:t>
            </a:r>
            <a:r>
              <a:rPr lang="ru-RU" dirty="0" smtClean="0"/>
              <a:t> </a:t>
            </a:r>
            <a:r>
              <a:rPr lang="ru-RU" dirty="0" err="1" smtClean="0"/>
              <a:t>лінії</a:t>
            </a:r>
            <a:r>
              <a:rPr lang="ru-RU" dirty="0" smtClean="0"/>
              <a:t>.</a:t>
            </a:r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128</TotalTime>
  <Words>554</Words>
  <Application>Microsoft Office PowerPoint</Application>
  <PresentationFormat>Экран (4:3)</PresentationFormat>
  <Paragraphs>51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Corbel</vt:lpstr>
      <vt:lpstr>Wingdings</vt:lpstr>
      <vt:lpstr>Wingdings 2</vt:lpstr>
      <vt:lpstr>Wingdings 3</vt:lpstr>
      <vt:lpstr>Модульная</vt:lpstr>
      <vt:lpstr> Життя  і творчість Оскара Уайльда </vt:lpstr>
      <vt:lpstr>Загальні данні</vt:lpstr>
      <vt:lpstr>Родина</vt:lpstr>
      <vt:lpstr>«Те, що дійсно треба знати, не розтлумачить ніхто».                                                                                           О.Уайльд</vt:lpstr>
      <vt:lpstr>Презентация PowerPoint</vt:lpstr>
      <vt:lpstr>Презентация PowerPoint</vt:lpstr>
      <vt:lpstr>Художник- той, що творить прекрасне.                                                                     О.Уайльд</vt:lpstr>
      <vt:lpstr>Презентация PowerPoint</vt:lpstr>
      <vt:lpstr>Презентация PowerPoint</vt:lpstr>
      <vt:lpstr>Презентация PowerPoint</vt:lpstr>
      <vt:lpstr>Пам‘ятники</vt:lpstr>
      <vt:lpstr>Презентация PowerPoint</vt:lpstr>
      <vt:lpstr>Пам‘ятники</vt:lpstr>
    </vt:vector>
  </TitlesOfParts>
  <Company>Krokoz™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Виконала</dc:title>
  <dc:creator>Артем</dc:creator>
  <cp:lastModifiedBy>Ксения Назаренко</cp:lastModifiedBy>
  <cp:revision>17</cp:revision>
  <dcterms:created xsi:type="dcterms:W3CDTF">2014-03-15T12:11:19Z</dcterms:created>
  <dcterms:modified xsi:type="dcterms:W3CDTF">2015-04-28T13:25:01Z</dcterms:modified>
</cp:coreProperties>
</file>