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E44DCB-5257-4DF2-A4F8-508079DC54F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D1A9DC-6F55-47AE-9341-07E61DF4F4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b="1" dirty="0" smtClean="0">
                <a:latin typeface="Alexandra Script" panose="03000400000000000000" pitchFamily="66" charset="0"/>
              </a:rPr>
              <a:t>Поль </a:t>
            </a:r>
            <a:r>
              <a:rPr lang="ru-RU" sz="8800" b="1" dirty="0" err="1" smtClean="0">
                <a:latin typeface="Alexandra Script" panose="03000400000000000000" pitchFamily="66" charset="0"/>
              </a:rPr>
              <a:t>Мар</a:t>
            </a:r>
            <a:r>
              <a:rPr lang="uk-UA" sz="8800" b="1" dirty="0" smtClean="0">
                <a:latin typeface="Alexandra Script" panose="03000400000000000000" pitchFamily="66" charset="0"/>
              </a:rPr>
              <a:t>і</a:t>
            </a:r>
            <a:r>
              <a:rPr lang="ru-RU" sz="8800" b="1" dirty="0" smtClean="0">
                <a:latin typeface="Alexandra Script" panose="03000400000000000000" pitchFamily="66" charset="0"/>
              </a:rPr>
              <a:t> Верлен</a:t>
            </a:r>
            <a:endParaRPr lang="ru-RU" sz="8800" b="1" dirty="0">
              <a:latin typeface="Alexandra Script" panose="030004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Крепак</a:t>
            </a:r>
            <a:r>
              <a:rPr lang="uk-UA" dirty="0" smtClean="0"/>
              <a:t> Катерина, </a:t>
            </a:r>
            <a:r>
              <a:rPr lang="uk-UA" dirty="0" err="1" smtClean="0"/>
              <a:t>Фендик</a:t>
            </a:r>
            <a:r>
              <a:rPr lang="uk-UA" dirty="0" smtClean="0"/>
              <a:t>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4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2248347"/>
            <a:ext cx="4736849" cy="38778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Сподіваючись</a:t>
            </a:r>
            <a:r>
              <a:rPr lang="ru-RU" sz="4000" b="1" dirty="0" smtClean="0">
                <a:latin typeface="Alexandra Script" panose="03000400000000000000" pitchFamily="66" charset="0"/>
              </a:rPr>
              <a:t> на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сімейне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щастя</a:t>
            </a:r>
            <a:r>
              <a:rPr lang="ru-RU" sz="4000" b="1" dirty="0" smtClean="0">
                <a:latin typeface="Alexandra Script" panose="03000400000000000000" pitchFamily="66" charset="0"/>
              </a:rPr>
              <a:t> та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домашній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затишок</a:t>
            </a:r>
            <a:r>
              <a:rPr lang="ru-RU" sz="4000" b="1" dirty="0" smtClean="0">
                <a:latin typeface="Alexandra Script" panose="03000400000000000000" pitchFamily="66" charset="0"/>
              </a:rPr>
              <a:t> Поль Верлен у 1870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році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одружився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шістнадцятирічною</a:t>
            </a:r>
            <a:r>
              <a:rPr lang="ru-RU" sz="4000" b="1" dirty="0" smtClean="0">
                <a:latin typeface="Alexandra Script" panose="03000400000000000000" pitchFamily="66" charset="0"/>
              </a:rPr>
              <a:t> Матильдою Моте,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проте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згодом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поету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довелося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зазнати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розчарування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своїх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задумах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11.postimg.org/x65vhvzwz/1b52f667f65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97406"/>
            <a:ext cx="3272908" cy="476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 У 1871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році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 не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підкорився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версальцям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залишився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Парижі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працюючи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</a:t>
            </a:r>
            <a:r>
              <a:rPr lang="ru-RU" sz="4000" b="1" dirty="0" smtClean="0">
                <a:latin typeface="Alexandra Script" panose="03000400000000000000" pitchFamily="66" charset="0"/>
              </a:rPr>
              <a:t> бюро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преси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Паризької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комуни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020272" y="1624405"/>
            <a:ext cx="1424481" cy="518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stolichni.in.ua/wp-content/uploads/2012/02/2318_1_marti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18" y="2142833"/>
            <a:ext cx="6286733" cy="471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2492896"/>
            <a:ext cx="4952873" cy="436510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Тому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йому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довелося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пережити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репресії</a:t>
            </a:r>
            <a:r>
              <a:rPr lang="ru-RU" sz="4000" b="1" dirty="0" smtClean="0">
                <a:latin typeface="Alexandra Script" panose="03000400000000000000" pitchFamily="66" charset="0"/>
              </a:rPr>
              <a:t> та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кривавий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терор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тривалий</a:t>
            </a:r>
            <a:r>
              <a:rPr lang="ru-RU" sz="4000" b="1" dirty="0" smtClean="0">
                <a:latin typeface="Alexandra Script" panose="03000400000000000000" pitchFamily="66" charset="0"/>
              </a:rPr>
              <a:t> час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переховуючись</a:t>
            </a:r>
            <a:r>
              <a:rPr lang="ru-RU" sz="4000" b="1" dirty="0" smtClean="0">
                <a:latin typeface="Alexandra Script" panose="03000400000000000000" pitchFamily="66" charset="0"/>
              </a:rPr>
              <a:t>. Так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він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заохотився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до алкоголю.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faculty-staff.ou.edu/L/A-Robert.R.Lauer-1/Verl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096344" cy="494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248347"/>
            <a:ext cx="4608511" cy="38778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Фатальну</a:t>
            </a:r>
            <a:r>
              <a:rPr lang="ru-RU" sz="4000" b="1" dirty="0" smtClean="0">
                <a:latin typeface="Alexandra Script" panose="03000400000000000000" pitchFamily="66" charset="0"/>
              </a:rPr>
              <a:t> роль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цьому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відіграла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</a:t>
            </a:r>
            <a:r>
              <a:rPr lang="ru-RU" sz="4000" b="1" dirty="0" smtClean="0">
                <a:latin typeface="Alexandra Script" panose="03000400000000000000" pitchFamily="66" charset="0"/>
              </a:rPr>
              <a:t> дружба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</a:t>
            </a:r>
            <a:r>
              <a:rPr lang="ru-RU" sz="4000" b="1" dirty="0" smtClean="0">
                <a:latin typeface="Alexandra Script" panose="03000400000000000000" pitchFamily="66" charset="0"/>
              </a:rPr>
              <a:t> Рембо.</a:t>
            </a:r>
            <a:r>
              <a:rPr lang="en-US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smtClean="0">
                <a:latin typeface="Alexandra Script" panose="03000400000000000000" pitchFamily="66" charset="0"/>
              </a:rPr>
              <a:t>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серпні</a:t>
            </a:r>
            <a:r>
              <a:rPr lang="ru-RU" sz="4000" b="1" dirty="0" smtClean="0">
                <a:latin typeface="Alexandra Script" panose="03000400000000000000" pitchFamily="66" charset="0"/>
              </a:rPr>
              <a:t> 1871 року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юний</a:t>
            </a:r>
            <a:r>
              <a:rPr lang="ru-RU" sz="4000" b="1" dirty="0" smtClean="0">
                <a:latin typeface="Alexandra Script" panose="03000400000000000000" pitchFamily="66" charset="0"/>
              </a:rPr>
              <a:t> Рембо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надсилає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Верлену листа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віршем</a:t>
            </a:r>
            <a:r>
              <a:rPr lang="ru-RU" sz="4000" b="1" dirty="0" smtClean="0">
                <a:latin typeface="Alexandra Script" panose="03000400000000000000" pitchFamily="66" charset="0"/>
              </a:rPr>
              <a:t> «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П'яний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корабель</a:t>
            </a:r>
            <a:r>
              <a:rPr lang="ru-RU" sz="4000" b="1" dirty="0" smtClean="0">
                <a:latin typeface="Alexandra Script" panose="03000400000000000000" pitchFamily="66" charset="0"/>
              </a:rPr>
              <a:t>», 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потім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приїжджає</a:t>
            </a:r>
            <a:r>
              <a:rPr lang="ru-RU" sz="4000" b="1" dirty="0" smtClean="0">
                <a:latin typeface="Alexandra Script" panose="03000400000000000000" pitchFamily="66" charset="0"/>
              </a:rPr>
              <a:t> до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нього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в Париж.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artsjournal.com/artopia/wp/wp-content/uploads/2013/11/Rimba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062"/>
            <a:ext cx="3786008" cy="496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Їхні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стосунки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були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бурхливими</a:t>
            </a:r>
            <a:r>
              <a:rPr lang="ru-RU" sz="4000" b="1" dirty="0" smtClean="0">
                <a:latin typeface="Alexandra Script" panose="03000400000000000000" pitchFamily="66" charset="0"/>
              </a:rPr>
              <a:t> та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сповненими</a:t>
            </a:r>
            <a:r>
              <a:rPr lang="ru-RU" sz="4000" b="1" dirty="0" smtClean="0">
                <a:latin typeface="Alexandra Script" panose="03000400000000000000" pitchFamily="66" charset="0"/>
              </a:rPr>
              <a:t> драматизму.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Зблизившись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із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Верленом Рембо став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його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постійним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супутником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завсідником</a:t>
            </a:r>
            <a:r>
              <a:rPr lang="ru-RU" sz="4000" b="1" dirty="0" smtClean="0">
                <a:latin typeface="Alexandra Script" panose="03000400000000000000" pitchFamily="66" charset="0"/>
              </a:rPr>
              <a:t> гулянок у кафе.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липні</a:t>
            </a:r>
            <a:r>
              <a:rPr lang="ru-RU" sz="4000" b="1" dirty="0" smtClean="0">
                <a:latin typeface="Alexandra Script" panose="03000400000000000000" pitchFamily="66" charset="0"/>
              </a:rPr>
              <a:t> 1872 року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обидва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поети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вирушають</a:t>
            </a:r>
            <a:r>
              <a:rPr lang="ru-RU" sz="4000" b="1" dirty="0" smtClean="0">
                <a:latin typeface="Alexandra Script" panose="03000400000000000000" pitchFamily="66" charset="0"/>
              </a:rPr>
              <a:t>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Бельгію</a:t>
            </a:r>
            <a:r>
              <a:rPr lang="ru-RU" sz="4000" b="1" dirty="0" smtClean="0">
                <a:latin typeface="Alexandra Script" panose="03000400000000000000" pitchFamily="66" charset="0"/>
              </a:rPr>
              <a:t>, 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звідти</a:t>
            </a:r>
            <a:r>
              <a:rPr lang="ru-RU" sz="4000" b="1" dirty="0" smtClean="0">
                <a:latin typeface="Alexandra Script" panose="03000400000000000000" pitchFamily="66" charset="0"/>
              </a:rPr>
              <a:t> — 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Англію</a:t>
            </a:r>
            <a:r>
              <a:rPr lang="ru-RU" sz="4000" b="1" dirty="0" smtClean="0">
                <a:latin typeface="Alexandra Script" panose="03000400000000000000" pitchFamily="66" charset="0"/>
              </a:rPr>
              <a:t>, де,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терплячи</a:t>
            </a:r>
            <a:r>
              <a:rPr lang="ru-RU" sz="4000" b="1" dirty="0" smtClean="0">
                <a:latin typeface="Alexandra Script" panose="03000400000000000000" pitchFamily="66" charset="0"/>
              </a:rPr>
              <a:t> голод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</a:t>
            </a:r>
            <a:r>
              <a:rPr lang="ru-RU" sz="4000" b="1" dirty="0" smtClean="0">
                <a:latin typeface="Alexandra Script" panose="03000400000000000000" pitchFamily="66" charset="0"/>
              </a:rPr>
              <a:t> холод, часто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задурманені</a:t>
            </a:r>
            <a:r>
              <a:rPr lang="ru-RU" sz="4000" b="1" dirty="0" smtClean="0">
                <a:latin typeface="Alexandra Script" panose="03000400000000000000" pitchFamily="66" charset="0"/>
              </a:rPr>
              <a:t> алкоголем, вони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проводять</a:t>
            </a:r>
            <a:r>
              <a:rPr lang="ru-RU" sz="4000" b="1" dirty="0" smtClean="0">
                <a:latin typeface="Alexandra Script" panose="03000400000000000000" pitchFamily="66" charset="0"/>
              </a:rPr>
              <a:t> час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безкінечних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суперечках</a:t>
            </a:r>
            <a:r>
              <a:rPr lang="ru-RU" sz="4000" b="1" dirty="0" smtClean="0">
                <a:latin typeface="Alexandra Script" panose="03000400000000000000" pitchFamily="66" charset="0"/>
              </a:rPr>
              <a:t> та сварках. 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48347"/>
            <a:ext cx="4968551" cy="38778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Улітку</a:t>
            </a:r>
            <a:r>
              <a:rPr lang="ru-RU" sz="4000" b="1" dirty="0" smtClean="0">
                <a:latin typeface="Alexandra Script" panose="03000400000000000000" pitchFamily="66" charset="0"/>
              </a:rPr>
              <a:t> 1873 року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Брюсселі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під</a:t>
            </a:r>
            <a:r>
              <a:rPr lang="ru-RU" sz="4000" b="1" dirty="0" smtClean="0">
                <a:latin typeface="Alexandra Script" panose="03000400000000000000" pitchFamily="66" charset="0"/>
              </a:rPr>
              <a:t> час сварки Верлен поранив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товариша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вистріливши</a:t>
            </a:r>
            <a:r>
              <a:rPr lang="ru-RU" sz="4000" b="1" dirty="0" smtClean="0">
                <a:latin typeface="Alexandra Script" panose="03000400000000000000" pitchFamily="66" charset="0"/>
              </a:rPr>
              <a:t> 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нього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пістоля</a:t>
            </a:r>
            <a:r>
              <a:rPr lang="ru-RU" sz="4000" b="1" dirty="0" smtClean="0">
                <a:latin typeface="Alexandra Script" panose="03000400000000000000" pitchFamily="66" charset="0"/>
              </a:rPr>
              <a:t>. За замах на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життя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smtClean="0">
                <a:latin typeface="Alexandra Script" panose="03000400000000000000" pitchFamily="66" charset="0"/>
              </a:rPr>
              <a:t>Рембо, Верлена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було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затримано</a:t>
            </a:r>
            <a:r>
              <a:rPr lang="ru-RU" sz="4000" b="1" dirty="0" smtClean="0">
                <a:latin typeface="Alexandra Script" panose="03000400000000000000" pitchFamily="66" charset="0"/>
              </a:rPr>
              <a:t> і 8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серпня</a:t>
            </a:r>
            <a:r>
              <a:rPr lang="ru-RU" sz="4000" b="1" dirty="0" smtClean="0">
                <a:latin typeface="Alexandra Script" panose="03000400000000000000" pitchFamily="66" charset="0"/>
              </a:rPr>
              <a:t> 1873 року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засуджено</a:t>
            </a:r>
            <a:r>
              <a:rPr lang="ru-RU" sz="4000" b="1" dirty="0" smtClean="0">
                <a:latin typeface="Alexandra Script" panose="03000400000000000000" pitchFamily="66" charset="0"/>
              </a:rPr>
              <a:t> на 2 роки тюремного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ув'язнення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29.media.tumblr.com/tumblr_kyf07ovoa61qa2c94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3894"/>
            <a:ext cx="3851920" cy="4938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1"/>
            <a:ext cx="8568951" cy="55774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Коли Верлен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перебував</a:t>
            </a:r>
            <a:r>
              <a:rPr lang="ru-RU" sz="4000" b="1" dirty="0" smtClean="0">
                <a:latin typeface="Alexandra Script" panose="03000400000000000000" pitchFamily="66" charset="0"/>
              </a:rPr>
              <a:t>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в'язниці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містечка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Монс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йому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було</a:t>
            </a:r>
            <a:r>
              <a:rPr lang="ru-RU" sz="4000" b="1" dirty="0" smtClean="0">
                <a:latin typeface="Alexandra Script" panose="03000400000000000000" pitchFamily="66" charset="0"/>
              </a:rPr>
              <a:t> вручено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копію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рішення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суду про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розірвання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шлюбу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</a:t>
            </a:r>
            <a:r>
              <a:rPr lang="ru-RU" sz="4000" b="1" dirty="0" smtClean="0">
                <a:latin typeface="Alexandra Script" panose="03000400000000000000" pitchFamily="66" charset="0"/>
              </a:rPr>
              <a:t> дружиною.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100392" y="2636912"/>
            <a:ext cx="859173" cy="1948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theodora.com/wfb/photos/belgium/the_central_square_and_town_hall_of_mons_with_the_belfry_in_the_background_mons_belgium_photo_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7156"/>
            <a:ext cx="6336704" cy="472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2996952"/>
            <a:ext cx="4088777" cy="3129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тюрмі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 переживав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глибоку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духовну</a:t>
            </a:r>
            <a:r>
              <a:rPr lang="ru-RU" sz="4000" b="1" dirty="0" smtClean="0">
                <a:latin typeface="Alexandra Script" panose="03000400000000000000" pitchFamily="66" charset="0"/>
              </a:rPr>
              <a:t> кризу. Тут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він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знову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повернувся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до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католицької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віри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віри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його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дитинства</a:t>
            </a:r>
            <a:r>
              <a:rPr lang="ru-RU" sz="4000" b="1" dirty="0" smtClean="0">
                <a:latin typeface="Alexandra Script" panose="03000400000000000000" pitchFamily="66" charset="0"/>
              </a:rPr>
              <a:t>. 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pic>
        <p:nvPicPr>
          <p:cNvPr id="15362" name="Picture 2" descr="http://www.xxlbook.ru/imgh14972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17684" r="52627" b="10604"/>
          <a:stretch/>
        </p:blipFill>
        <p:spPr bwMode="auto">
          <a:xfrm>
            <a:off x="5426978" y="1988840"/>
            <a:ext cx="3717021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2996952"/>
            <a:ext cx="4016769" cy="31292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lexandra Script" panose="03000400000000000000" pitchFamily="66" charset="0"/>
              </a:rPr>
              <a:t>Там </a:t>
            </a:r>
            <a:r>
              <a:rPr lang="ru-RU" sz="4000" b="1" dirty="0" smtClean="0">
                <a:latin typeface="Alexandra Script" panose="03000400000000000000" pitchFamily="66" charset="0"/>
              </a:rPr>
              <a:t>же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він</a:t>
            </a:r>
            <a:r>
              <a:rPr lang="ru-RU" sz="4000" b="1" dirty="0" smtClean="0">
                <a:latin typeface="Alexandra Script" panose="03000400000000000000" pitchFamily="66" charset="0"/>
              </a:rPr>
              <a:t> написав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поезії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які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увійшли</a:t>
            </a:r>
            <a:r>
              <a:rPr lang="ru-RU" sz="4000" b="1" dirty="0" smtClean="0">
                <a:latin typeface="Alexandra Script" panose="03000400000000000000" pitchFamily="66" charset="0"/>
              </a:rPr>
              <a:t> до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його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збірки</a:t>
            </a:r>
            <a:r>
              <a:rPr lang="ru-RU" sz="4000" b="1" dirty="0" smtClean="0">
                <a:latin typeface="Alexandra Script" panose="03000400000000000000" pitchFamily="66" charset="0"/>
              </a:rPr>
              <a:t> «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Романси</a:t>
            </a:r>
            <a:r>
              <a:rPr lang="ru-RU" sz="4000" b="1" dirty="0" smtClean="0">
                <a:latin typeface="Alexandra Script" panose="03000400000000000000" pitchFamily="66" charset="0"/>
              </a:rPr>
              <a:t> без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слів</a:t>
            </a:r>
            <a:r>
              <a:rPr lang="ru-RU" sz="4000" b="1" dirty="0" smtClean="0">
                <a:latin typeface="Alexandra Script" panose="03000400000000000000" pitchFamily="66" charset="0"/>
              </a:rPr>
              <a:t>» (1874).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knygy.com.ua/pictures/l/9789660605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00389"/>
            <a:ext cx="2987824" cy="4870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48347"/>
            <a:ext cx="4680519" cy="38778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Цю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збірку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віршів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літературознавці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оцінюють</a:t>
            </a:r>
            <a:r>
              <a:rPr lang="ru-RU" sz="4000" b="1" dirty="0" smtClean="0">
                <a:latin typeface="Alexandra Script" panose="03000400000000000000" pitchFamily="66" charset="0"/>
              </a:rPr>
              <a:t> як вершину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творчості</a:t>
            </a:r>
            <a:r>
              <a:rPr lang="ru-RU" sz="4000" b="1" dirty="0" smtClean="0">
                <a:latin typeface="Alexandra Script" panose="03000400000000000000" pitchFamily="66" charset="0"/>
              </a:rPr>
              <a:t> Поля Верлена, тому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що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саме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</a:t>
            </a:r>
            <a:r>
              <a:rPr lang="ru-RU" sz="4000" b="1" dirty="0" smtClean="0">
                <a:latin typeface="Alexandra Script" panose="03000400000000000000" pitchFamily="66" charset="0"/>
              </a:rPr>
              <a:t> нею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пов'язується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уявлення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про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нову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імпресіоністичну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поезію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Верлена.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100book.ru/b52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60051"/>
            <a:ext cx="2987824" cy="491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lexandra Script" panose="03000400000000000000" pitchFamily="66" charset="0"/>
              </a:rPr>
              <a:t>Поль Марі Верлен – французький письменник, поет, символіст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8490" y="1624406"/>
            <a:ext cx="7756263" cy="2380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uchshiye.com/images/ver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629025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3140968"/>
            <a:ext cx="7977208" cy="33123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lexandra Script" panose="03000400000000000000" pitchFamily="66" charset="0"/>
              </a:rPr>
              <a:t>Помер</a:t>
            </a:r>
            <a:r>
              <a:rPr lang="ru-RU" sz="4000" b="1" dirty="0">
                <a:latin typeface="Alexandra Script" panose="03000400000000000000" pitchFamily="66" charset="0"/>
              </a:rPr>
              <a:t> </a:t>
            </a:r>
            <a:r>
              <a:rPr lang="ru-RU" sz="4000" b="1" dirty="0" smtClean="0">
                <a:latin typeface="Alexandra Script" panose="03000400000000000000" pitchFamily="66" charset="0"/>
              </a:rPr>
              <a:t>8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січня</a:t>
            </a:r>
            <a:r>
              <a:rPr lang="ru-RU" sz="4000" b="1" dirty="0" smtClean="0">
                <a:latin typeface="Alexandra Script" panose="03000400000000000000" pitchFamily="66" charset="0"/>
              </a:rPr>
              <a:t> 1896 (51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рік</a:t>
            </a:r>
            <a:r>
              <a:rPr lang="ru-RU" sz="4000" b="1" dirty="0" smtClean="0">
                <a:latin typeface="Alexandra Script" panose="03000400000000000000" pitchFamily="66" charset="0"/>
              </a:rPr>
              <a:t>)</a:t>
            </a:r>
            <a:r>
              <a:rPr lang="ru-RU" sz="4000" b="1" dirty="0">
                <a:latin typeface="Alexandra Script" panose="03000400000000000000" pitchFamily="66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xxlbook.ru/imgh14972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5" t="22933" r="2137" b="11818"/>
          <a:stretch/>
        </p:blipFill>
        <p:spPr bwMode="auto">
          <a:xfrm>
            <a:off x="5076056" y="2021703"/>
            <a:ext cx="4067944" cy="484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latin typeface="Alexandra Script" panose="03000400000000000000" pitchFamily="66" charset="0"/>
              </a:rPr>
              <a:t>Дякуємо</a:t>
            </a:r>
            <a:r>
              <a:rPr lang="ru-RU" sz="6000" b="1" dirty="0" smtClean="0">
                <a:latin typeface="Alexandra Script" panose="03000400000000000000" pitchFamily="66" charset="0"/>
              </a:rPr>
              <a:t> </a:t>
            </a:r>
            <a:r>
              <a:rPr lang="ru-RU" sz="6000" b="1" dirty="0" smtClean="0">
                <a:latin typeface="Alexandra Script" panose="03000400000000000000" pitchFamily="66" charset="0"/>
              </a:rPr>
              <a:t>за </a:t>
            </a:r>
            <a:r>
              <a:rPr lang="ru-RU" sz="6000" b="1" dirty="0" err="1" smtClean="0">
                <a:latin typeface="Alexandra Script" panose="03000400000000000000" pitchFamily="66" charset="0"/>
              </a:rPr>
              <a:t>увагу</a:t>
            </a:r>
            <a:r>
              <a:rPr lang="ru-RU" sz="6000" b="1" dirty="0" smtClean="0">
                <a:latin typeface="Alexandra Script" panose="03000400000000000000" pitchFamily="66" charset="0"/>
              </a:rPr>
              <a:t>!</a:t>
            </a:r>
            <a:endParaRPr lang="ru-RU" sz="6000" b="1" dirty="0">
              <a:latin typeface="Alexandra Script" panose="030004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Народився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30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березня</a:t>
            </a:r>
            <a:r>
              <a:rPr lang="ru-RU" sz="4000" b="1" dirty="0" smtClean="0">
                <a:latin typeface="Alexandra Script" panose="03000400000000000000" pitchFamily="66" charset="0"/>
              </a:rPr>
              <a:t> 1844 року 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містечку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Мец</a:t>
            </a:r>
            <a:r>
              <a:rPr lang="ru-RU" sz="4000" b="1" dirty="0" smtClean="0">
                <a:latin typeface="Alexandra Script" panose="03000400000000000000" pitchFamily="66" charset="0"/>
              </a:rPr>
              <a:t>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сім'ї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військового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інженера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який</a:t>
            </a:r>
            <a:r>
              <a:rPr lang="ru-RU" sz="4000" b="1" dirty="0" smtClean="0">
                <a:latin typeface="Alexandra Script" panose="03000400000000000000" pitchFamily="66" charset="0"/>
              </a:rPr>
              <a:t> рано помер.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8490" y="1624406"/>
            <a:ext cx="7756263" cy="1516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1.liveinternet.ru/images/attach/c/1/57/154/57154962_Ver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132856"/>
            <a:ext cx="3707447" cy="4744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Матір</a:t>
            </a:r>
            <a:r>
              <a:rPr lang="ru-RU" sz="4000" b="1" dirty="0" smtClean="0">
                <a:latin typeface="Alexandra Script" panose="03000400000000000000" pitchFamily="66" charset="0"/>
              </a:rPr>
              <a:t> — дочка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багатого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цукрового</a:t>
            </a:r>
            <a:r>
              <a:rPr lang="ru-RU" sz="4000" b="1" dirty="0" smtClean="0">
                <a:latin typeface="Alexandra Script" panose="03000400000000000000" pitchFamily="66" charset="0"/>
              </a:rPr>
              <a:t> фабриканта, одна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виховувала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дитину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8490" y="1624406"/>
            <a:ext cx="7756263" cy="2380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lamcdn.net/lookatme.ru/post_image-image/hfgrhN9HNZx73ox9Z4f_dw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104256"/>
            <a:ext cx="3907321" cy="478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260648"/>
            <a:ext cx="7745505" cy="5865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У 1851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році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навчався</a:t>
            </a:r>
            <a:r>
              <a:rPr lang="ru-RU" sz="4000" b="1" dirty="0" smtClean="0">
                <a:latin typeface="Alexandra Script" panose="03000400000000000000" pitchFamily="66" charset="0"/>
              </a:rPr>
              <a:t> 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Парижі</a:t>
            </a:r>
            <a:r>
              <a:rPr lang="ru-RU" sz="4000" b="1" dirty="0" smtClean="0">
                <a:latin typeface="Alexandra Script" panose="03000400000000000000" pitchFamily="66" charset="0"/>
              </a:rPr>
              <a:t>, в приватному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пансіоні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Ландрі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8490" y="1624406"/>
            <a:ext cx="7756263" cy="2740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niciativa-kzn.ru/assets/components/phpthumbof/cache/195.3d6a5ca2131b14daabfc9d7920c24d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5500"/>
            <a:ext cx="635317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7" y="692697"/>
            <a:ext cx="7745505" cy="543346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Згодом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продовжив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навчання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паризькому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ліцеї</a:t>
            </a:r>
            <a:r>
              <a:rPr lang="ru-RU" sz="4000" b="1" dirty="0" smtClean="0">
                <a:latin typeface="Alexandra Script" panose="03000400000000000000" pitchFamily="66" charset="0"/>
              </a:rPr>
              <a:t> Бонапарта. 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8490" y="1624406"/>
            <a:ext cx="7756263" cy="2236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urbipedia.org/images/4/48/LyceeCondorc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172"/>
            <a:ext cx="8263564" cy="4719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3" cy="55774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У 1862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році</a:t>
            </a:r>
            <a:r>
              <a:rPr lang="ru-RU" sz="4000" b="1" dirty="0" smtClean="0">
                <a:latin typeface="Alexandra Script" panose="03000400000000000000" pitchFamily="66" charset="0"/>
              </a:rPr>
              <a:t>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склавши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іспит</a:t>
            </a:r>
            <a:r>
              <a:rPr lang="ru-RU" sz="4000" b="1" dirty="0" smtClean="0">
                <a:latin typeface="Alexandra Script" panose="03000400000000000000" pitchFamily="66" charset="0"/>
              </a:rPr>
              <a:t> на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звання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бакалавра,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слухав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лекції</a:t>
            </a:r>
            <a:r>
              <a:rPr lang="ru-RU" sz="4000" b="1" dirty="0" smtClean="0">
                <a:latin typeface="Alexandra Script" panose="03000400000000000000" pitchFamily="66" charset="0"/>
              </a:rPr>
              <a:t> 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училищі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правознавства</a:t>
            </a:r>
            <a:r>
              <a:rPr lang="ru-RU" sz="4000" b="1" dirty="0" smtClean="0">
                <a:latin typeface="Alexandra Script" panose="03000400000000000000" pitchFamily="66" charset="0"/>
              </a:rPr>
              <a:t>.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Проте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навчання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тривало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недовго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573016"/>
            <a:ext cx="7756263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http://www.educational.rai.it/materiali/immagini_articoli/2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89" y="2636912"/>
            <a:ext cx="7272808" cy="3660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261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lexandra Script" panose="03000400000000000000" pitchFamily="66" charset="0"/>
              </a:rPr>
              <a:t>Уже в 1864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році</a:t>
            </a:r>
            <a:r>
              <a:rPr lang="ru-RU" sz="4000" b="1" dirty="0" smtClean="0">
                <a:latin typeface="Alexandra Script" panose="03000400000000000000" pitchFamily="66" charset="0"/>
              </a:rPr>
              <a:t> Верлен —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дрібний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службовець</a:t>
            </a:r>
            <a:r>
              <a:rPr lang="ru-RU" sz="4000" b="1" dirty="0" smtClean="0">
                <a:latin typeface="Alexandra Script" panose="03000400000000000000" pitchFamily="66" charset="0"/>
              </a:rPr>
              <a:t> одного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із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страхових</a:t>
            </a:r>
            <a:r>
              <a:rPr lang="ru-RU" sz="4000" b="1" dirty="0" smtClean="0">
                <a:latin typeface="Alexandra Script" panose="03000400000000000000" pitchFamily="66" charset="0"/>
              </a:rPr>
              <a:t> агентств,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дещо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пізніше</a:t>
            </a:r>
            <a:r>
              <a:rPr lang="ru-RU" sz="4000" b="1" dirty="0" smtClean="0">
                <a:latin typeface="Alexandra Script" panose="03000400000000000000" pitchFamily="66" charset="0"/>
              </a:rPr>
              <a:t> — чиновник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районної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паризької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мерії</a:t>
            </a:r>
            <a:r>
              <a:rPr lang="ru-RU" sz="4000" b="1" dirty="0" smtClean="0">
                <a:latin typeface="Alexandra Script" panose="03000400000000000000" pitchFamily="66" charset="0"/>
              </a:rPr>
              <a:t> та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міської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ратуші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355976" y="1624406"/>
            <a:ext cx="4088777" cy="2164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cultural.bzi.ro/public/upload/photos/148/Paul+Verlaine+Verl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5521"/>
            <a:ext cx="4770181" cy="472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48347"/>
            <a:ext cx="5184575" cy="38778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atin typeface="Alexandra Script" panose="03000400000000000000" pitchFamily="66" charset="0"/>
              </a:rPr>
              <a:t>Літературні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здібності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виявилися</a:t>
            </a:r>
            <a:r>
              <a:rPr lang="ru-RU" sz="4000" b="1" dirty="0" smtClean="0">
                <a:latin typeface="Alexandra Script" panose="03000400000000000000" pitchFamily="66" charset="0"/>
              </a:rPr>
              <a:t> у Верлена рано.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Вже</a:t>
            </a:r>
            <a:r>
              <a:rPr lang="ru-RU" sz="4000" b="1" dirty="0" smtClean="0">
                <a:latin typeface="Alexandra Script" panose="03000400000000000000" pitchFamily="66" charset="0"/>
              </a:rPr>
              <a:t> 1858 року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він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надіслав</a:t>
            </a:r>
            <a:r>
              <a:rPr lang="ru-RU" sz="4000" b="1" dirty="0" smtClean="0">
                <a:latin typeface="Alexandra Script" panose="03000400000000000000" pitchFamily="66" charset="0"/>
              </a:rPr>
              <a:t> один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із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ранніх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віршів</a:t>
            </a:r>
            <a:r>
              <a:rPr lang="ru-RU" sz="4000" b="1" dirty="0" smtClean="0">
                <a:latin typeface="Alexandra Script" panose="03000400000000000000" pitchFamily="66" charset="0"/>
              </a:rPr>
              <a:t> — "Смерть" —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Віктору</a:t>
            </a:r>
            <a:r>
              <a:rPr lang="ru-RU" sz="4000" b="1" dirty="0" smtClean="0">
                <a:latin typeface="Alexandra Script" panose="03000400000000000000" pitchFamily="66" charset="0"/>
              </a:rPr>
              <a:t> Гюго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й</a:t>
            </a:r>
            <a:r>
              <a:rPr lang="ru-RU" sz="4000" b="1" dirty="0" smtClean="0">
                <a:latin typeface="Alexandra Script" panose="03000400000000000000" pitchFamily="66" charset="0"/>
              </a:rPr>
              <a:t> одержав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схвальну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оцінку</a:t>
            </a:r>
            <a:r>
              <a:rPr lang="ru-RU" sz="4000" b="1" dirty="0" smtClean="0">
                <a:latin typeface="Alexandra Script" panose="03000400000000000000" pitchFamily="66" charset="0"/>
              </a:rPr>
              <a:t>, а 1863 року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з'явилась</a:t>
            </a:r>
            <a:r>
              <a:rPr lang="ru-RU" sz="4000" b="1" dirty="0" smtClean="0">
                <a:latin typeface="Alexandra Script" panose="03000400000000000000" pitchFamily="66" charset="0"/>
              </a:rPr>
              <a:t> перша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публікація</a:t>
            </a:r>
            <a:r>
              <a:rPr lang="ru-RU" sz="4000" b="1" dirty="0" smtClean="0">
                <a:latin typeface="Alexandra Script" panose="03000400000000000000" pitchFamily="66" charset="0"/>
              </a:rPr>
              <a:t> </a:t>
            </a:r>
            <a:r>
              <a:rPr lang="ru-RU" sz="4000" b="1" dirty="0" err="1" smtClean="0">
                <a:latin typeface="Alexandra Script" panose="03000400000000000000" pitchFamily="66" charset="0"/>
              </a:rPr>
              <a:t>поета-початківця</a:t>
            </a:r>
            <a:r>
              <a:rPr lang="ru-RU" sz="4000" b="1" dirty="0" smtClean="0">
                <a:latin typeface="Alexandra Script" panose="03000400000000000000" pitchFamily="66" charset="0"/>
              </a:rPr>
              <a:t>.</a:t>
            </a:r>
            <a:endParaRPr lang="ru-RU" sz="4000" b="1" dirty="0">
              <a:latin typeface="Alexandra Script" panose="03000400000000000000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knigi.tomsk.ru/covers/000/830/309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203981" cy="459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</TotalTime>
  <Words>445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Поль Марі Верлен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Наталья</cp:lastModifiedBy>
  <cp:revision>6</cp:revision>
  <dcterms:created xsi:type="dcterms:W3CDTF">2014-04-24T17:33:51Z</dcterms:created>
  <dcterms:modified xsi:type="dcterms:W3CDTF">2014-04-24T18:54:55Z</dcterms:modified>
</cp:coreProperties>
</file>