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1" r:id="rId12"/>
    <p:sldId id="268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5DD4F66-B438-4AF0-9709-341A183EA662}" type="datetimeFigureOut">
              <a:rPr lang="uk-UA" smtClean="0"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5521581-9011-47FE-853A-0B5E9FB32692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4800" cy="1143000"/>
          </a:xfrm>
        </p:spPr>
        <p:txBody>
          <a:bodyPr>
            <a:noAutofit/>
          </a:bodyPr>
          <a:lstStyle/>
          <a:p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Творчість та життєвий шлях </a:t>
            </a:r>
            <a:b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Михайла Булгакова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http://ukranews.com/uploads/news/2010/12/28/871769fc23585f0a3ba6ac74ec1be005dfa459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832648" cy="424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uk-UA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Будинок</a:t>
            </a:r>
            <a:r>
              <a:rPr lang="ru-RU" alt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altLang="uk-UA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Воздвиженській</a:t>
            </a:r>
            <a:r>
              <a:rPr lang="ru-RU" alt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alt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№ </a:t>
            </a:r>
            <a:r>
              <a:rPr lang="ru-RU" alt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у </a:t>
            </a:r>
            <a:r>
              <a:rPr lang="ru-RU" altLang="uk-UA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Києві</a:t>
            </a:r>
            <a:r>
              <a:rPr lang="ru-RU" alt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де </a:t>
            </a:r>
            <a:r>
              <a:rPr lang="ru-RU" altLang="uk-UA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народився</a:t>
            </a:r>
            <a:r>
              <a:rPr lang="ru-RU" alt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Булгаков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 descr="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62" y="1234123"/>
            <a:ext cx="8819226" cy="534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2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924800" cy="489551"/>
          </a:xfrm>
        </p:spPr>
        <p:txBody>
          <a:bodyPr/>
          <a:lstStyle/>
          <a:p>
            <a:r>
              <a:rPr lang="uk-UA" sz="3200" b="1" cap="none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Київські адреси письменника </a:t>
            </a:r>
            <a:endParaRPr lang="uk-UA" sz="3200" b="1" cap="none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вул. </a:t>
            </a:r>
            <a:r>
              <a:rPr lang="uk-UA" sz="2400" dirty="0" err="1"/>
              <a:t>Воздвиженська</a:t>
            </a:r>
            <a:r>
              <a:rPr lang="uk-UA" sz="2400" dirty="0"/>
              <a:t>, 10 (1891–1893);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вул. Госпітальна, 4 (1893–1895);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вул. </a:t>
            </a:r>
            <a:r>
              <a:rPr lang="uk-UA" sz="2400" dirty="0" err="1"/>
              <a:t>Кудрявська</a:t>
            </a:r>
            <a:r>
              <a:rPr lang="uk-UA" sz="2400" dirty="0"/>
              <a:t>, 9 (1895–1903);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вул. </a:t>
            </a:r>
            <a:r>
              <a:rPr lang="uk-UA" sz="2400" dirty="0" err="1"/>
              <a:t>Еспланадна</a:t>
            </a:r>
            <a:r>
              <a:rPr lang="uk-UA" sz="2400" dirty="0"/>
              <a:t>, 30 (1903–1904);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вул. </a:t>
            </a:r>
            <a:r>
              <a:rPr lang="uk-UA" sz="2400" dirty="0" err="1"/>
              <a:t>Іллінська</a:t>
            </a:r>
            <a:r>
              <a:rPr lang="uk-UA" sz="2400" dirty="0"/>
              <a:t>, 5/8 (1904–1905);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вул. </a:t>
            </a:r>
            <a:r>
              <a:rPr lang="uk-UA" sz="2400" dirty="0" err="1"/>
              <a:t>Кудрявська</a:t>
            </a:r>
            <a:r>
              <a:rPr lang="uk-UA" sz="2400" dirty="0"/>
              <a:t>, 10 (1905);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err="1"/>
              <a:t>Діонісівський</a:t>
            </a:r>
            <a:r>
              <a:rPr lang="uk-UA" sz="2400" dirty="0"/>
              <a:t> (</a:t>
            </a:r>
            <a:r>
              <a:rPr lang="uk-UA" sz="2400" dirty="0" err="1"/>
              <a:t>нині Бехтерєв</a:t>
            </a:r>
            <a:r>
              <a:rPr lang="uk-UA" sz="2400" dirty="0"/>
              <a:t>ський) пров.,4 (1905-1906)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Андріївський узвіз, 13 (осінь 1906-квітень 1913);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Рейтарська, 25 (квітень-жовтень 1913);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Андріївський узвіз, 38 (осінь 1913-літо 1914);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Андріївський узвіз, 13 (осінь 1914-квітень 1916; березень 1917; лютий 1918-жовтень 1919).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14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728917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’</a:t>
            </a:r>
            <a:r>
              <a:rPr lang="uk-UA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ятники</a:t>
            </a:r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легендарним персонажам </a:t>
            </a:r>
          </a:p>
          <a:p>
            <a:pPr algn="ctr"/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 творів М. Булгакова</a:t>
            </a:r>
            <a:endParaRPr lang="uk-UA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Содержимое 3" descr="rukavishnikov_fagot_begemot_Мос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72" y="907269"/>
            <a:ext cx="2411032" cy="3214710"/>
          </a:xfrm>
          <a:prstGeom prst="rect">
            <a:avLst/>
          </a:prstGeom>
        </p:spPr>
      </p:pic>
      <p:pic>
        <p:nvPicPr>
          <p:cNvPr id="4" name="Рисунок 3" descr="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5041" y="1316450"/>
            <a:ext cx="3000396" cy="2250297"/>
          </a:xfrm>
          <a:prstGeom prst="rect">
            <a:avLst/>
          </a:prstGeom>
        </p:spPr>
      </p:pic>
      <p:pic>
        <p:nvPicPr>
          <p:cNvPr id="5" name="Рисунок 4" descr="RIAN_133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777825"/>
            <a:ext cx="2357454" cy="2937299"/>
          </a:xfrm>
          <a:prstGeom prst="rect">
            <a:avLst/>
          </a:prstGeom>
        </p:spPr>
      </p:pic>
      <p:pic>
        <p:nvPicPr>
          <p:cNvPr id="6" name="Рисунок 5" descr="22748110_Begem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1766" y="1340768"/>
            <a:ext cx="2471742" cy="1853807"/>
          </a:xfrm>
          <a:prstGeom prst="rect">
            <a:avLst/>
          </a:prstGeom>
        </p:spPr>
      </p:pic>
      <p:pic>
        <p:nvPicPr>
          <p:cNvPr id="7" name="Рисунок 6" descr="post-40296-12089522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20" y="3750471"/>
            <a:ext cx="2928926" cy="2797124"/>
          </a:xfrm>
          <a:prstGeom prst="rect">
            <a:avLst/>
          </a:prstGeom>
        </p:spPr>
      </p:pic>
      <p:pic>
        <p:nvPicPr>
          <p:cNvPr id="8" name="Рисунок 7" descr="34490480_0_1c45e_1cf0b135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4325942"/>
            <a:ext cx="2040839" cy="25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Новодівочий</a:t>
            </a:r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цвинтар</a:t>
            </a:r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  <a:p>
            <a:pPr algn="ctr"/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Могила </a:t>
            </a:r>
            <a:r>
              <a:rPr lang="ru-RU" sz="32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М.А. </a:t>
            </a:r>
            <a:r>
              <a:rPr lang="ru-RU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Булгакова</a:t>
            </a:r>
            <a:endParaRPr lang="uk-UA" sz="32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pic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38040"/>
            <a:ext cx="4322762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Содержимое 3" descr="mogila_bulgak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4195027" cy="298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47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26" y="0"/>
            <a:ext cx="7924800" cy="1143000"/>
          </a:xfrm>
        </p:spPr>
        <p:txBody>
          <a:bodyPr/>
          <a:lstStyle/>
          <a:p>
            <a:r>
              <a:rPr lang="uk-UA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Лист Булгакова – Йосифу Сталіну!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32733" y="83671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«На широкому полі словесності російської у СРСР я був одним-єдиним вовком. Мені радили перефарбувати шкуру. Безглузда порада. Перефарбований чи стрижений вовк все одно не схожий на пуделя. Зі мною і вчинили, як із вовком. І кілька років гнали мене, згідно з правилами ловів, у обгородженому подвір'ї».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 descr="http://www.day.kiev.ua/sites/default/files/main/openpublish_article/20040915/4164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28392" cy="46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8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196752"/>
            <a:ext cx="4080818" cy="53642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-746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М</a:t>
            </a:r>
            <a:r>
              <a:rPr lang="ru-RU" sz="24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ихайло 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Булгаков у роки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навчання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в</a:t>
            </a:r>
          </a:p>
          <a:p>
            <a:pPr algn="ctr"/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Олександрівській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гімназії</a:t>
            </a:r>
            <a:endParaRPr lang="uk-UA" sz="24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287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7885113" cy="71400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Біографія</a:t>
            </a:r>
            <a:endParaRPr lang="uk-UA" sz="4400" b="1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Булгаков народився 3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1891 р. в родині професора Київської духовної академії Опанаса Івановича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Булгакова і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дружини Варвари Михайлівни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 Воздвиж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енській, 28 у Києві. Окрім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Михайла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Булгакова, у сім'ї було ще шестеро дітей: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Віра, Надія, Варвара, Микола, Іван та Олена.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В 1909 р. М. Булгаков скінчив Київську Першу гімназію і вступив до медичного факультету Київського університету. 31 жовтня 1916 р. — здобув диплом лікаря з відзнакою.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В 1913 р. М. Булгаков одружився з Тетяною </a:t>
            </a:r>
            <a:r>
              <a:rPr lang="uk-UA" sz="2000" dirty="0" err="1" smtClean="0"/>
              <a:t>Лаппа</a:t>
            </a:r>
            <a:r>
              <a:rPr lang="uk-UA" sz="2000" dirty="0"/>
              <a:t> </a:t>
            </a:r>
            <a:r>
              <a:rPr lang="uk-UA" sz="2000" dirty="0" smtClean="0"/>
              <a:t>(1892–1982</a:t>
            </a:r>
            <a:r>
              <a:rPr lang="uk-UA" sz="2000" dirty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За часів Першої світової війни М. Булгаков упродовж декількох місяців працював лікарем у прифронтовій зоні. Потім його направляли на роботу до с. </a:t>
            </a:r>
            <a:r>
              <a:rPr lang="uk-UA" sz="2000" dirty="0" err="1"/>
              <a:t>Нікольського</a:t>
            </a:r>
            <a:r>
              <a:rPr lang="uk-UA" sz="2000" dirty="0"/>
              <a:t> Смоленської губернії та до м. Вязьма.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Меморіальна дошка на будинку </a:t>
            </a:r>
            <a:r>
              <a:rPr lang="uk-UA" sz="2000" dirty="0" err="1"/>
              <a:t>рек</a:t>
            </a:r>
            <a:r>
              <a:rPr lang="uk-UA" sz="2000" dirty="0"/>
              <a:t>тората НМУ ім. О. Богомольця, Київ, </a:t>
            </a:r>
            <a:r>
              <a:rPr lang="uk-UA" sz="2000" dirty="0" err="1"/>
              <a:t>бул</a:t>
            </a:r>
            <a:r>
              <a:rPr lang="uk-UA" sz="2000" dirty="0"/>
              <a:t>. Шевченка, 13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Під час громадянської війни, у лютому 1919 р., М. Булгаков у якості військового лікаря був мобілізований до армії Української народної республіки. Наприкінці серпня 1919 р., відповідно до однієї з версій, М. Булгаков був мобілізований до Червоної армії. 14-16 жовтня письменник разом з частинами Червоної армії повернувся до Києва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98908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6822"/>
            <a:ext cx="892899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М. Булгаков працював лікарем у Червоному хресті, а згодом — у Збройних Силах Півдня Росії. Деякий час він мешкав у Чечні, а також </a:t>
            </a:r>
            <a:r>
              <a:rPr lang="uk-UA" sz="2000" dirty="0" err="1"/>
              <a:t>у Владикавказі</a:t>
            </a:r>
            <a:r>
              <a:rPr lang="uk-UA" sz="2000" dirty="0"/>
              <a:t> з козацькими військами.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Наприкінці вересня 1921 р. М. Булгаков переїхав до Москви і почав </a:t>
            </a:r>
            <a:r>
              <a:rPr lang="uk-UA" sz="2000" dirty="0" err="1"/>
              <a:t>писати фейлет</a:t>
            </a:r>
            <a:r>
              <a:rPr lang="uk-UA" sz="2000" dirty="0"/>
              <a:t>они для столичних газет («Гудок», «Рабочий») і часописів («Медицинский работник», «Россия», «Возрождение»). Водночас він публікував окремі твори у газеті «</a:t>
            </a:r>
            <a:r>
              <a:rPr lang="uk-UA" sz="2000" dirty="0" err="1"/>
              <a:t>Накануне</a:t>
            </a:r>
            <a:r>
              <a:rPr lang="uk-UA" sz="2000" dirty="0"/>
              <a:t>», що виходила друком у Берліні.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1923 р. М. Булгаков вступив до </a:t>
            </a:r>
            <a:r>
              <a:rPr lang="ru-RU" sz="2000" dirty="0" err="1"/>
              <a:t>Всеросійського</a:t>
            </a:r>
            <a:r>
              <a:rPr lang="ru-RU" sz="2000" dirty="0"/>
              <a:t> Союзу </a:t>
            </a:r>
            <a:r>
              <a:rPr lang="ru-RU" sz="2000" dirty="0" err="1"/>
              <a:t>письменників</a:t>
            </a:r>
            <a:r>
              <a:rPr lang="ru-RU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1924 р. М. Булгаков </a:t>
            </a:r>
            <a:r>
              <a:rPr lang="ru-RU" sz="2000" dirty="0" err="1"/>
              <a:t>бере</a:t>
            </a:r>
            <a:r>
              <a:rPr lang="ru-RU" sz="2000" dirty="0"/>
              <a:t> </a:t>
            </a:r>
            <a:r>
              <a:rPr lang="ru-RU" sz="2000" dirty="0" err="1"/>
              <a:t>другий</a:t>
            </a:r>
            <a:r>
              <a:rPr lang="ru-RU" sz="2000" dirty="0"/>
              <a:t> </a:t>
            </a:r>
            <a:r>
              <a:rPr lang="ru-RU" sz="2000" dirty="0" err="1"/>
              <a:t>шлюб</a:t>
            </a:r>
            <a:r>
              <a:rPr lang="ru-RU" sz="2000" dirty="0"/>
              <a:t> — з </a:t>
            </a:r>
            <a:r>
              <a:rPr lang="ru-RU" sz="2000" dirty="0" err="1"/>
              <a:t>Любов'ю</a:t>
            </a:r>
            <a:r>
              <a:rPr lang="ru-RU" sz="2000" dirty="0"/>
              <a:t> </a:t>
            </a:r>
            <a:r>
              <a:rPr lang="ru-RU" sz="2000" dirty="0" err="1"/>
              <a:t>Бєлозерською</a:t>
            </a:r>
            <a:r>
              <a:rPr lang="ru-RU" sz="2000" dirty="0"/>
              <a:t> (1898–1987).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1929 р. М. Булгаков </a:t>
            </a:r>
            <a:r>
              <a:rPr lang="ru-RU" sz="2000" dirty="0" err="1"/>
              <a:t>одружився</a:t>
            </a:r>
            <a:r>
              <a:rPr lang="ru-RU" sz="2000" dirty="0"/>
              <a:t> </a:t>
            </a:r>
            <a:r>
              <a:rPr lang="ru-RU" sz="2000" dirty="0" err="1"/>
              <a:t>втретє</a:t>
            </a:r>
            <a:r>
              <a:rPr lang="ru-RU" sz="2000" dirty="0"/>
              <a:t> і </a:t>
            </a:r>
            <a:r>
              <a:rPr lang="ru-RU" sz="2000" dirty="0" err="1"/>
              <a:t>востаннє</a:t>
            </a:r>
            <a:r>
              <a:rPr lang="ru-RU" sz="2000" dirty="0"/>
              <a:t> — з </a:t>
            </a:r>
            <a:r>
              <a:rPr lang="ru-RU" sz="2000" dirty="0" err="1"/>
              <a:t>Оленою</a:t>
            </a:r>
            <a:r>
              <a:rPr lang="ru-RU" sz="2000" dirty="0"/>
              <a:t> </a:t>
            </a:r>
            <a:r>
              <a:rPr lang="ru-RU" sz="2000" dirty="0" err="1"/>
              <a:t>Шиловською</a:t>
            </a:r>
            <a:r>
              <a:rPr lang="ru-RU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1930 р. М. Булгаков </a:t>
            </a:r>
            <a:r>
              <a:rPr lang="ru-RU" sz="2000" dirty="0" err="1"/>
              <a:t>працював</a:t>
            </a:r>
            <a:r>
              <a:rPr lang="ru-RU" sz="2000" dirty="0"/>
              <a:t> </a:t>
            </a:r>
            <a:r>
              <a:rPr lang="ru-RU" sz="2000" dirty="0" err="1"/>
              <a:t>режисером</a:t>
            </a:r>
            <a:r>
              <a:rPr lang="ru-RU" sz="2000" dirty="0"/>
              <a:t> у Центральному </a:t>
            </a:r>
            <a:r>
              <a:rPr lang="ru-RU" sz="2000" dirty="0" err="1"/>
              <a:t>театрі</a:t>
            </a:r>
            <a:r>
              <a:rPr lang="ru-RU" sz="2000" dirty="0"/>
              <a:t>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 (ТРАМ). З 1930 по 1936 </a:t>
            </a:r>
            <a:r>
              <a:rPr lang="ru-RU" sz="2000" dirty="0" err="1"/>
              <a:t>рр</a:t>
            </a:r>
            <a:r>
              <a:rPr lang="ru-RU" sz="2000" dirty="0"/>
              <a:t>. — у </a:t>
            </a:r>
            <a:r>
              <a:rPr lang="ru-RU" sz="2000" dirty="0" err="1"/>
              <a:t>МХАТі</a:t>
            </a:r>
            <a:r>
              <a:rPr lang="ru-RU" sz="2000" dirty="0"/>
              <a:t> як </a:t>
            </a:r>
            <a:r>
              <a:rPr lang="ru-RU" sz="2000" dirty="0" err="1"/>
              <a:t>режисер-асистент</a:t>
            </a:r>
            <a:r>
              <a:rPr lang="ru-RU" sz="2000" dirty="0"/>
              <a:t>. </a:t>
            </a:r>
            <a:r>
              <a:rPr lang="ru-RU" sz="2000" dirty="0" err="1"/>
              <a:t>Від</a:t>
            </a:r>
            <a:r>
              <a:rPr lang="ru-RU" sz="2000" dirty="0"/>
              <a:t> 1936 р. </a:t>
            </a:r>
            <a:r>
              <a:rPr lang="ru-RU" sz="2000" dirty="0" err="1"/>
              <a:t>працював</a:t>
            </a:r>
            <a:r>
              <a:rPr lang="ru-RU" sz="2000" dirty="0"/>
              <a:t> </a:t>
            </a:r>
            <a:r>
              <a:rPr lang="ru-RU" sz="2000" dirty="0" err="1"/>
              <a:t>лібретистом</a:t>
            </a:r>
            <a:r>
              <a:rPr lang="ru-RU" sz="2000" dirty="0"/>
              <a:t> і </a:t>
            </a:r>
            <a:r>
              <a:rPr lang="ru-RU" sz="2000" dirty="0" err="1"/>
              <a:t>перекладачем</a:t>
            </a:r>
            <a:r>
              <a:rPr lang="ru-RU" sz="2000" dirty="0"/>
              <a:t> у Большому </a:t>
            </a:r>
            <a:r>
              <a:rPr lang="ru-RU" sz="2000" dirty="0" err="1"/>
              <a:t>театрі</a:t>
            </a:r>
            <a:r>
              <a:rPr lang="ru-RU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/>
              <a:t>Від</a:t>
            </a:r>
            <a:r>
              <a:rPr lang="ru-RU" sz="2000" dirty="0"/>
              <a:t> 1939 р. стан </a:t>
            </a:r>
            <a:r>
              <a:rPr lang="ru-RU" sz="2000" dirty="0" err="1"/>
              <a:t>здоров'я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погіршився</a:t>
            </a:r>
            <a:r>
              <a:rPr lang="ru-RU" sz="2000" dirty="0"/>
              <a:t>. </a:t>
            </a:r>
            <a:r>
              <a:rPr lang="ru-RU" sz="2000" dirty="0" err="1"/>
              <a:t>Лікарі</a:t>
            </a:r>
            <a:r>
              <a:rPr lang="ru-RU" sz="2000" dirty="0"/>
              <a:t> </a:t>
            </a:r>
            <a:r>
              <a:rPr lang="ru-RU" sz="2000" dirty="0" err="1"/>
              <a:t>діагностували</a:t>
            </a:r>
            <a:r>
              <a:rPr lang="ru-RU" sz="2000" dirty="0"/>
              <a:t>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гіпертонічний</a:t>
            </a:r>
            <a:r>
              <a:rPr lang="ru-RU" sz="2000" dirty="0"/>
              <a:t> нефросклероз. М. Булгаков </a:t>
            </a:r>
            <a:r>
              <a:rPr lang="ru-RU" sz="2000" dirty="0" err="1"/>
              <a:t>продовжував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 </a:t>
            </a:r>
            <a:r>
              <a:rPr lang="ru-RU" sz="2000" dirty="0" err="1"/>
              <a:t>морфій</a:t>
            </a:r>
            <a:r>
              <a:rPr lang="ru-RU" sz="2000" dirty="0"/>
              <a:t>, </a:t>
            </a:r>
            <a:r>
              <a:rPr lang="ru-RU" sz="2000" dirty="0" err="1"/>
              <a:t>прописаний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в 1924 р. </a:t>
            </a:r>
            <a:r>
              <a:rPr lang="ru-RU" sz="2000" dirty="0" err="1"/>
              <a:t>задля</a:t>
            </a:r>
            <a:r>
              <a:rPr lang="ru-RU" sz="2000" dirty="0"/>
              <a:t> </a:t>
            </a:r>
            <a:r>
              <a:rPr lang="ru-RU" sz="2000" dirty="0" err="1"/>
              <a:t>усунення</a:t>
            </a:r>
            <a:r>
              <a:rPr lang="ru-RU" sz="2000" dirty="0"/>
              <a:t> </a:t>
            </a:r>
            <a:r>
              <a:rPr lang="ru-RU" sz="2000" dirty="0" err="1"/>
              <a:t>больових</a:t>
            </a:r>
            <a:r>
              <a:rPr lang="ru-RU" sz="2000" dirty="0"/>
              <a:t> </a:t>
            </a:r>
            <a:r>
              <a:rPr lang="ru-RU" sz="2000" dirty="0" err="1"/>
              <a:t>симптомів</a:t>
            </a:r>
            <a:r>
              <a:rPr lang="ru-RU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10 </a:t>
            </a:r>
            <a:r>
              <a:rPr lang="ru-RU" sz="2000" dirty="0" err="1"/>
              <a:t>березня</a:t>
            </a:r>
            <a:r>
              <a:rPr lang="ru-RU" sz="2000" dirty="0"/>
              <a:t> 1940 р. М. Булгаков помер. </a:t>
            </a:r>
            <a:r>
              <a:rPr lang="ru-RU" sz="2000" dirty="0" err="1"/>
              <a:t>Письменник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похований</a:t>
            </a:r>
            <a:r>
              <a:rPr lang="ru-RU" sz="2000" dirty="0"/>
              <a:t> на </a:t>
            </a:r>
            <a:r>
              <a:rPr lang="ru-RU" sz="2000" dirty="0" err="1" smtClean="0"/>
              <a:t>Новодівочом</a:t>
            </a:r>
            <a:r>
              <a:rPr lang="ru-RU" sz="2000" dirty="0" smtClean="0"/>
              <a:t> </a:t>
            </a:r>
            <a:r>
              <a:rPr lang="ru-RU" sz="2000" dirty="0" err="1"/>
              <a:t>цвинтарі</a:t>
            </a:r>
            <a:r>
              <a:rPr lang="ru-RU" sz="2000" dirty="0"/>
              <a:t> у </a:t>
            </a:r>
            <a:r>
              <a:rPr lang="ru-RU" sz="2000" dirty="0" err="1"/>
              <a:t>Москві</a:t>
            </a:r>
            <a:r>
              <a:rPr lang="ru-RU" sz="2000" dirty="0"/>
              <a:t>. 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могилі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встановлено</a:t>
            </a:r>
            <a:r>
              <a:rPr lang="ru-RU" sz="2000" dirty="0"/>
              <a:t> </a:t>
            </a:r>
            <a:r>
              <a:rPr lang="ru-RU" sz="2000" dirty="0" err="1"/>
              <a:t>камінь</a:t>
            </a:r>
            <a:r>
              <a:rPr lang="ru-RU" sz="2000" dirty="0"/>
              <a:t>, названий «голгофою»,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напередодні</a:t>
            </a:r>
            <a:r>
              <a:rPr lang="ru-RU" sz="2000" dirty="0"/>
              <a:t> лежав на </a:t>
            </a:r>
            <a:r>
              <a:rPr lang="ru-RU" sz="2000" dirty="0" err="1"/>
              <a:t>могилі</a:t>
            </a:r>
            <a:r>
              <a:rPr lang="ru-RU" sz="2000" dirty="0"/>
              <a:t> М. Гоголя. А. Ахматова 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 написала </a:t>
            </a:r>
            <a:r>
              <a:rPr lang="ru-RU" sz="2000" dirty="0" err="1"/>
              <a:t>вірш</a:t>
            </a:r>
            <a:r>
              <a:rPr lang="ru-RU" sz="2000" dirty="0"/>
              <a:t> «</a:t>
            </a:r>
            <a:r>
              <a:rPr lang="ru-RU" sz="2000" dirty="0" err="1"/>
              <a:t>Пам'яті</a:t>
            </a:r>
            <a:r>
              <a:rPr lang="ru-RU" sz="2000" dirty="0"/>
              <a:t> М. О. Булгакова» (</a:t>
            </a:r>
            <a:r>
              <a:rPr lang="ru-RU" sz="2000" dirty="0" err="1"/>
              <a:t>березень</a:t>
            </a:r>
            <a:r>
              <a:rPr lang="ru-RU" sz="2000" dirty="0"/>
              <a:t> 1940 р.).</a:t>
            </a:r>
          </a:p>
          <a:p>
            <a:pPr algn="just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416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949"/>
            <a:ext cx="7924800" cy="706090"/>
          </a:xfrm>
        </p:spPr>
        <p:txBody>
          <a:bodyPr/>
          <a:lstStyle/>
          <a:p>
            <a:pPr algn="ctr"/>
            <a:r>
              <a:rPr lang="uk-UA" sz="4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Літературна творчість</a:t>
            </a:r>
            <a:endParaRPr lang="uk-UA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Перше своє оповідання — «Пригоди Світлани» М. Булгаков написав у віці семи років.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 1922–1923 рр. письменник публікував «Записки на манжетах».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 1924 р. побачило світ перше видання роману «Біла гвардія».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 1925 р. вийшла збірка М. Булгакова «</a:t>
            </a:r>
            <a:r>
              <a:rPr lang="uk-UA" dirty="0" err="1"/>
              <a:t>Дияволіада</a:t>
            </a:r>
            <a:r>
              <a:rPr lang="uk-UA" dirty="0"/>
              <a:t>». Того ж року було опубліковано повість «Фатальні яйця», оповідання «Сталеве горло» (перше з циклу «Записки юного лікаря»). Письменник працював над повістю «Собаче серце», п'єсами «Дні </a:t>
            </a:r>
            <a:r>
              <a:rPr lang="uk-UA" dirty="0" err="1"/>
              <a:t>Турбіних» </a:t>
            </a:r>
            <a:r>
              <a:rPr lang="uk-UA" dirty="0"/>
              <a:t>і «Зойчина квартира».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 жовтня 1926 р. у </a:t>
            </a:r>
            <a:r>
              <a:rPr lang="uk-UA" dirty="0" err="1"/>
              <a:t>МХАТі</a:t>
            </a:r>
            <a:r>
              <a:rPr lang="uk-UA" dirty="0"/>
              <a:t> з успіхом демонструвалася п'єса «Дні </a:t>
            </a:r>
            <a:r>
              <a:rPr lang="uk-UA" dirty="0" err="1"/>
              <a:t>Турбіних</a:t>
            </a:r>
            <a:r>
              <a:rPr lang="uk-UA" dirty="0"/>
              <a:t>». Водночас у радянській пресі домінувала різка критика творчості М. Булгакова. За підрахунками письменника, протягом 10 років з'явилося 298 ворожих рецензій і лише 3 схвальні. Того ж року в Театрі ім. Вахтангова успішно пройшла прем'єра вистави за п'єсою «Зойчина квартира».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Від 1930 р. твори М. Булгакова в </a:t>
            </a:r>
            <a:r>
              <a:rPr lang="uk-UA" dirty="0" smtClean="0"/>
              <a:t>СРСР </a:t>
            </a:r>
            <a:r>
              <a:rPr lang="uk-UA" dirty="0"/>
              <a:t> припинили друкувати, його п'єси були заборонені. В січні 1932 р. Й. Сталін (формально — А. </a:t>
            </a:r>
            <a:r>
              <a:rPr lang="uk-UA" dirty="0" err="1"/>
              <a:t>Енукідзе</a:t>
            </a:r>
            <a:r>
              <a:rPr lang="uk-UA" dirty="0"/>
              <a:t>) дозволив постановку «Днів </a:t>
            </a:r>
            <a:r>
              <a:rPr lang="uk-UA" dirty="0" err="1"/>
              <a:t>Турбіних</a:t>
            </a:r>
            <a:r>
              <a:rPr lang="uk-UA" dirty="0"/>
              <a:t>» у </a:t>
            </a:r>
            <a:r>
              <a:rPr lang="uk-UA" dirty="0" err="1"/>
              <a:t>МХАТі</a:t>
            </a:r>
            <a:r>
              <a:rPr lang="uk-UA" dirty="0"/>
              <a:t>, і до війни вона більше не заборонялась. У той же час за кордоном п'єси М. Булгакова успішно демонструвались.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 1939 р. М. Булгаков працював над лібрето «</a:t>
            </a:r>
            <a:r>
              <a:rPr lang="uk-UA" dirty="0" err="1"/>
              <a:t>Рашель</a:t>
            </a:r>
            <a:r>
              <a:rPr lang="uk-UA" dirty="0"/>
              <a:t>», а також над п'єсою про Й. Сталіна — «</a:t>
            </a:r>
            <a:r>
              <a:rPr lang="uk-UA" dirty="0" err="1"/>
              <a:t>Батум</a:t>
            </a:r>
            <a:r>
              <a:rPr lang="uk-UA" dirty="0"/>
              <a:t>». Й. Сталін схвалив п'єсу, однак її все ж було заборонено для друку і постановки.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Того ж року у тяжкому стані, пов'язаному із хворобою, М. Булгаков </a:t>
            </a:r>
            <a:r>
              <a:rPr lang="uk-UA" dirty="0" err="1"/>
              <a:t>надиктовував</a:t>
            </a:r>
            <a:r>
              <a:rPr lang="uk-UA" dirty="0"/>
              <a:t> дружині останні варіанти роману «Майстер і Маргарита». Роман було вперше опубліковано в </a:t>
            </a:r>
            <a:r>
              <a:rPr lang="uk-UA" dirty="0" err="1"/>
              <a:t>часописі</a:t>
            </a:r>
            <a:r>
              <a:rPr lang="uk-UA" dirty="0"/>
              <a:t> «Москва» в 1966 р., через 26 років після смерті автора. Саме цей твір приніс М. Булгакову світове визнання.</a:t>
            </a:r>
          </a:p>
        </p:txBody>
      </p:sp>
    </p:spTree>
    <p:extLst>
      <p:ext uri="{BB962C8B-B14F-4D97-AF65-F5344CB8AC3E}">
        <p14:creationId xmlns:p14="http://schemas.microsoft.com/office/powerpoint/2010/main" val="8314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0"/>
            <a:ext cx="41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Твори Михайла Булгакова</a:t>
            </a:r>
            <a:endParaRPr lang="uk-U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045" y="75667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Повісті і романи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753494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П'єси, лібрето, кіносценарії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40746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Походеньки</a:t>
            </a:r>
            <a:r>
              <a:rPr lang="ru-RU" dirty="0"/>
              <a:t> </a:t>
            </a:r>
            <a:r>
              <a:rPr lang="ru-RU" dirty="0" smtClean="0"/>
              <a:t>Чичикова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гвардія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Дияволіада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Записки </a:t>
            </a:r>
            <a:r>
              <a:rPr lang="ru-RU" dirty="0"/>
              <a:t>на </a:t>
            </a:r>
            <a:r>
              <a:rPr lang="ru-RU" dirty="0" smtClean="0"/>
              <a:t>манжетах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Фатальні</a:t>
            </a:r>
            <a:r>
              <a:rPr lang="ru-RU" dirty="0" smtClean="0"/>
              <a:t> </a:t>
            </a:r>
            <a:r>
              <a:rPr lang="ru-RU" dirty="0" err="1"/>
              <a:t>яйця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Собаче</a:t>
            </a:r>
            <a:r>
              <a:rPr lang="ru-RU" dirty="0" smtClean="0"/>
              <a:t> </a:t>
            </a:r>
            <a:r>
              <a:rPr lang="ru-RU" dirty="0" err="1"/>
              <a:t>серце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Великий </a:t>
            </a:r>
            <a:r>
              <a:rPr lang="ru-RU" dirty="0"/>
              <a:t>канцлер.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Князь </a:t>
            </a:r>
            <a:r>
              <a:rPr lang="ru-RU" dirty="0" err="1"/>
              <a:t>темряви</a:t>
            </a:r>
            <a:r>
              <a:rPr lang="ru-RU" dirty="0"/>
              <a:t> (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чорнового</a:t>
            </a:r>
            <a:r>
              <a:rPr lang="ru-RU" dirty="0"/>
              <a:t> </a:t>
            </a:r>
            <a:r>
              <a:rPr lang="ru-RU" dirty="0" err="1"/>
              <a:t>варіанту</a:t>
            </a:r>
            <a:r>
              <a:rPr lang="ru-RU" dirty="0"/>
              <a:t> роману «</a:t>
            </a:r>
            <a:r>
              <a:rPr lang="ru-RU" dirty="0" err="1"/>
              <a:t>Майстер</a:t>
            </a:r>
            <a:r>
              <a:rPr lang="ru-RU" dirty="0"/>
              <a:t> і </a:t>
            </a:r>
            <a:r>
              <a:rPr lang="ru-RU" dirty="0" smtClean="0"/>
              <a:t>Маргарита»)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Таємному</a:t>
            </a:r>
            <a:r>
              <a:rPr lang="ru-RU" dirty="0" smtClean="0"/>
              <a:t> </a:t>
            </a:r>
            <a:r>
              <a:rPr lang="ru-RU" dirty="0" err="1" smtClean="0"/>
              <a:t>другові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smtClean="0"/>
              <a:t>Маргарита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/>
              <a:t>пана де </a:t>
            </a:r>
            <a:r>
              <a:rPr lang="ru-RU" dirty="0" err="1" smtClean="0"/>
              <a:t>Мольєра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Театральний</a:t>
            </a:r>
            <a:r>
              <a:rPr lang="ru-RU" dirty="0" smtClean="0"/>
              <a:t> роман (Записки </a:t>
            </a:r>
            <a:r>
              <a:rPr lang="ru-RU" dirty="0" err="1"/>
              <a:t>покійника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752020" y="1219118"/>
            <a:ext cx="40684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Зойчина </a:t>
            </a:r>
            <a:r>
              <a:rPr lang="uk-UA" dirty="0" smtClean="0"/>
              <a:t>квартира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Дні </a:t>
            </a:r>
            <a:r>
              <a:rPr lang="uk-UA" dirty="0" err="1" smtClean="0"/>
              <a:t>турбіних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Біг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Багряний острів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Кабала святош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Адам </a:t>
            </a:r>
            <a:r>
              <a:rPr lang="uk-UA" dirty="0"/>
              <a:t>і </a:t>
            </a:r>
            <a:r>
              <a:rPr lang="uk-UA" dirty="0" smtClean="0"/>
              <a:t>Єва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Недоумкуватий </a:t>
            </a:r>
            <a:r>
              <a:rPr lang="uk-UA" dirty="0" err="1" smtClean="0"/>
              <a:t>Журден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Блаженство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Ревізор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Останні дні 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Надзвичайна </a:t>
            </a:r>
            <a:r>
              <a:rPr lang="uk-UA" dirty="0"/>
              <a:t>пригода, або </a:t>
            </a:r>
            <a:r>
              <a:rPr lang="uk-UA" dirty="0" smtClean="0"/>
              <a:t>Ревізор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Іван </a:t>
            </a:r>
            <a:r>
              <a:rPr lang="uk-UA" dirty="0" smtClean="0"/>
              <a:t>Васильович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Мінін</a:t>
            </a:r>
            <a:r>
              <a:rPr lang="uk-UA" dirty="0"/>
              <a:t> і </a:t>
            </a:r>
            <a:r>
              <a:rPr lang="uk-UA" dirty="0" smtClean="0"/>
              <a:t>Пожарський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Чорне </a:t>
            </a:r>
            <a:r>
              <a:rPr lang="uk-UA" dirty="0" smtClean="0"/>
              <a:t>море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Рашель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Батум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Дон Кіхот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401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8377" y="15651"/>
            <a:ext cx="8216652" cy="10084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uk-UA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«</a:t>
            </a:r>
            <a:r>
              <a:rPr lang="ru-RU" altLang="uk-UA" sz="36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</a:t>
            </a:r>
            <a:r>
              <a:rPr lang="en-US" altLang="uk-UA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altLang="uk-UA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altLang="uk-UA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altLang="uk-UA" sz="36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Булгакових</a:t>
            </a:r>
            <a:r>
              <a:rPr lang="ru-RU" altLang="uk-UA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велика, дружна, культурна, </a:t>
            </a:r>
            <a:r>
              <a:rPr lang="ru-RU" altLang="uk-UA" sz="36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музикальна</a:t>
            </a:r>
            <a:r>
              <a:rPr lang="ru-RU" altLang="uk-UA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театральна»</a:t>
            </a:r>
            <a:endParaRPr lang="ru-RU" altLang="uk-UA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 descr="Варвара Михайловна Булгакова на даче в Буче под Киевом. 1915 го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964">
            <a:off x="1230857" y="4105454"/>
            <a:ext cx="2092284" cy="259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7" y="1124744"/>
            <a:ext cx="2056551" cy="28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Н. А. Булгаков. Парижская лаборатория. 1930 год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194">
            <a:off x="3401889" y="1609897"/>
            <a:ext cx="1931417" cy="26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И. А. Булгаков. Париж, начало 30-х год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4192"/>
            <a:ext cx="19462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844">
            <a:off x="5064222" y="3990714"/>
            <a:ext cx="1753204" cy="26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57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3281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uk-UA" sz="3200" b="1" dirty="0" smtClean="0"/>
              <a:t>Батько </a:t>
            </a:r>
            <a:r>
              <a:rPr lang="uk-UA" sz="3200" dirty="0" smtClean="0"/>
              <a:t>– </a:t>
            </a:r>
          </a:p>
          <a:p>
            <a:r>
              <a:rPr lang="uk-UA" sz="3200" dirty="0" smtClean="0"/>
              <a:t>Булгаков Афанасій Іванович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52528" y="233281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3200" b="1" dirty="0" smtClean="0"/>
              <a:t>Мати</a:t>
            </a:r>
            <a:r>
              <a:rPr lang="uk-UA" sz="3200" dirty="0" smtClean="0"/>
              <a:t> – Булгакова Варвара Михайлівна</a:t>
            </a:r>
            <a:endParaRPr lang="uk-UA" sz="3200" dirty="0"/>
          </a:p>
        </p:txBody>
      </p:sp>
      <p:pic>
        <p:nvPicPr>
          <p:cNvPr id="1026" name="Picture 2" descr="http://ic.pics.livejournal.com/a_poli/8872958/1818969/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1" y="1916832"/>
            <a:ext cx="4230799" cy="3712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00400" cy="5005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4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</TotalTime>
  <Words>257</Words>
  <Application>Microsoft Office PowerPoint</Application>
  <PresentationFormat>Екран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Горизонт</vt:lpstr>
      <vt:lpstr>Творчість та життєвий шлях  Михайла Булгакова</vt:lpstr>
      <vt:lpstr>Лист Булгакова – Йосифу Сталіну! </vt:lpstr>
      <vt:lpstr>Презентація PowerPoint</vt:lpstr>
      <vt:lpstr>Біографія</vt:lpstr>
      <vt:lpstr>Презентація PowerPoint</vt:lpstr>
      <vt:lpstr>Літературна творчість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Київські адреси письменника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Віталік</dc:creator>
  <cp:lastModifiedBy>Віталік</cp:lastModifiedBy>
  <cp:revision>16</cp:revision>
  <dcterms:created xsi:type="dcterms:W3CDTF">2013-10-31T18:00:52Z</dcterms:created>
  <dcterms:modified xsi:type="dcterms:W3CDTF">2013-11-06T16:06:24Z</dcterms:modified>
</cp:coreProperties>
</file>