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64" r:id="rId3"/>
    <p:sldId id="276" r:id="rId4"/>
    <p:sldId id="277" r:id="rId5"/>
    <p:sldId id="278" r:id="rId6"/>
    <p:sldId id="281" r:id="rId7"/>
    <p:sldId id="282" r:id="rId8"/>
    <p:sldId id="283" r:id="rId9"/>
    <p:sldId id="279" r:id="rId10"/>
    <p:sldId id="268" r:id="rId11"/>
    <p:sldId id="269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uk-UA">
                <a:solidFill>
                  <a:schemeClr val="tx2"/>
                </a:solidFill>
              </a:rPr>
              <a:t>17.09.2014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‹№›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uk-UA"/>
              <a:pPr/>
              <a:t>17.09.2014</a:t>
            </a:fld>
            <a:endParaRPr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Зразок тексту</a:t>
            </a:r>
          </a:p>
          <a:p>
            <a:pPr lvl="1"/>
            <a:r>
              <a:rPr/>
              <a:t>Другий рівень</a:t>
            </a:r>
          </a:p>
          <a:p>
            <a:pPr lvl="2"/>
            <a:r>
              <a:rPr/>
              <a:t>Третій рівень</a:t>
            </a:r>
          </a:p>
          <a:p>
            <a:pPr lvl="3"/>
            <a:r>
              <a:rPr/>
              <a:t>Четвертий рівень</a:t>
            </a:r>
          </a:p>
          <a:p>
            <a:pPr lvl="4"/>
            <a:r>
              <a:rPr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smtClean="0"/>
              <a:t>Зразок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uk-UA" noProof="0" smtClean="0"/>
              <a:t>17.09.2014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uk-UA" noProof="0" smtClean="0"/>
              <a:t>17.09.2014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uk-UA" noProof="0" smtClean="0"/>
              <a:t>17.09.2014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uk-UA" noProof="0" smtClean="0"/>
              <a:t>17.09.2014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uk-UA" noProof="0" smtClean="0"/>
              <a:t>17.09.2014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uk-UA" noProof="0" smtClean="0"/>
              <a:t>17.09.2014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uk-UA" noProof="0" smtClean="0"/>
              <a:t>17.09.2014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uk-UA" noProof="0" smtClean="0"/>
              <a:t>17.09.2014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uk-UA" noProof="0" smtClean="0"/>
              <a:t>17.09.2014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uk-UA" noProof="0" smtClean="0"/>
              <a:pPr/>
              <a:t>17.09.2014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2032585"/>
            <a:ext cx="7008574" cy="3298825"/>
          </a:xfrm>
        </p:spPr>
        <p:txBody>
          <a:bodyPr>
            <a:normAutofit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b="0" i="0" baseline="0" dirty="0" err="1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Юрій</a:t>
            </a:r>
            <a:r>
              <a:rPr lang="ru-RU" sz="7200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Клен.</a:t>
            </a:r>
            <a:endParaRPr lang="uk-UA" sz="72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2383" y="5331410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2800" b="0" i="0" dirty="0" smtClean="0">
                <a:solidFill>
                  <a:srgbClr val="374C81"/>
                </a:solidFill>
              </a:rPr>
              <a:t>Життєвий і творчий шлях.</a:t>
            </a:r>
            <a:endParaRPr lang="uk-UA" sz="2800" b="0" i="0" dirty="0">
              <a:solidFill>
                <a:srgbClr val="374C81"/>
              </a:solidFill>
            </a:endParaRPr>
          </a:p>
        </p:txBody>
      </p:sp>
      <p:pic>
        <p:nvPicPr>
          <p:cNvPr id="1026" name="Picture 2" descr="http://upload.wikimedia.org/wikipedia/uk/e/e5/%D0%AE%D1%80%D1%96%D0%B9_%D0%9A%D0%BB%D0%B5%D0%B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260648"/>
            <a:ext cx="3672408" cy="3543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4612" y="6239369"/>
            <a:ext cx="443441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1800" dirty="0" smtClean="0"/>
              <a:t>Підготувала учениця 11-А класу</a:t>
            </a:r>
            <a:br>
              <a:rPr lang="uk-UA" sz="1800" dirty="0" smtClean="0"/>
            </a:br>
            <a:r>
              <a:rPr lang="uk-UA" sz="1800" dirty="0" err="1" smtClean="0"/>
              <a:t>Андреєнкова</a:t>
            </a:r>
            <a:r>
              <a:rPr lang="uk-UA" sz="1800" dirty="0" smtClean="0"/>
              <a:t> Наталія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Найвідоміші твори: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117309" y="1473200"/>
            <a:ext cx="8352928" cy="339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Беатріче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Вікінги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Попіл</a:t>
            </a:r>
            <a:r>
              <a:rPr lang="ru-RU" dirty="0"/>
              <a:t> </a:t>
            </a:r>
            <a:r>
              <a:rPr lang="ru-RU" dirty="0" err="1"/>
              <a:t>імперій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Прокляті</a:t>
            </a:r>
            <a:r>
              <a:rPr lang="ru-RU" dirty="0"/>
              <a:t> роки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Сковорода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Терцини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Шляхами </a:t>
            </a:r>
            <a:r>
              <a:rPr lang="ru-RU" dirty="0" err="1"/>
              <a:t>Одіссея</a:t>
            </a:r>
            <a:endParaRPr lang="ru-RU" dirty="0"/>
          </a:p>
          <a:p>
            <a:pPr>
              <a:lnSpc>
                <a:spcPct val="95000"/>
              </a:lnSpc>
            </a:pPr>
            <a:endParaRPr lang="uk-UA" dirty="0"/>
          </a:p>
        </p:txBody>
      </p:sp>
      <p:pic>
        <p:nvPicPr>
          <p:cNvPr id="10242" name="Picture 2" descr="http://img18.slando.ua/images_slandocomua/101061883_1_644x461_klen-yury-vibrane-uporyad-yu-kovalv-k-dnpro-1991-lv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40" y="4797152"/>
            <a:ext cx="2312807" cy="172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oloka.hurtom.com/photos/10022720412819498_f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1628800"/>
            <a:ext cx="5501654" cy="43384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549796" y="332656"/>
            <a:ext cx="10157354" cy="4470400"/>
          </a:xfrm>
        </p:spPr>
        <p:txBody>
          <a:bodyPr/>
          <a:lstStyle/>
          <a:p>
            <a:pPr marL="0" indent="0" defTabSz="1216152">
              <a:buClr>
                <a:srgbClr val="374C81"/>
              </a:buClr>
              <a:buNone/>
            </a:pPr>
            <a:r>
              <a:rPr lang="uk-UA" b="1" dirty="0" err="1"/>
              <a:t>О́свальд</a:t>
            </a:r>
            <a:r>
              <a:rPr lang="uk-UA" b="1" dirty="0"/>
              <a:t> </a:t>
            </a:r>
            <a:r>
              <a:rPr lang="uk-UA" b="1" dirty="0" err="1"/>
              <a:t>Бу́рґгардт</a:t>
            </a:r>
            <a:r>
              <a:rPr lang="uk-UA" dirty="0"/>
              <a:t> </a:t>
            </a:r>
            <a:r>
              <a:rPr lang="uk-UA" dirty="0" smtClean="0"/>
              <a:t>(нім</a:t>
            </a:r>
            <a:r>
              <a:rPr lang="uk-UA" dirty="0"/>
              <a:t>. </a:t>
            </a:r>
            <a:r>
              <a:rPr lang="en-US" i="1" dirty="0"/>
              <a:t>Oswald </a:t>
            </a:r>
            <a:r>
              <a:rPr lang="en-US" i="1" dirty="0" err="1"/>
              <a:t>Burghardt</a:t>
            </a:r>
            <a:r>
              <a:rPr lang="en-US" dirty="0"/>
              <a:t>; </a:t>
            </a:r>
            <a:r>
              <a:rPr lang="en-US" dirty="0" smtClean="0"/>
              <a:t>4 </a:t>
            </a:r>
            <a:r>
              <a:rPr lang="uk-UA" dirty="0"/>
              <a:t>жовтня 1891, </a:t>
            </a:r>
            <a:r>
              <a:rPr lang="uk-UA" dirty="0" err="1"/>
              <a:t>с.Сербинівка</a:t>
            </a:r>
            <a:r>
              <a:rPr lang="uk-UA" dirty="0"/>
              <a:t> Волинської губернії, </a:t>
            </a:r>
            <a:r>
              <a:rPr lang="uk-UA" dirty="0" smtClean="0"/>
              <a:t>нині </a:t>
            </a:r>
            <a:r>
              <a:rPr lang="uk-UA" dirty="0" err="1" smtClean="0"/>
              <a:t>Старокостянтинівського</a:t>
            </a:r>
            <a:r>
              <a:rPr lang="uk-UA" dirty="0" smtClean="0"/>
              <a:t> </a:t>
            </a:r>
            <a:r>
              <a:rPr lang="uk-UA" dirty="0"/>
              <a:t>р-ну Хмельницької обл. — †30 жовтня </a:t>
            </a:r>
            <a:r>
              <a:rPr lang="uk-UA" dirty="0" smtClean="0"/>
              <a:t>1947</a:t>
            </a:r>
            <a:r>
              <a:rPr lang="uk-UA" dirty="0"/>
              <a:t>, </a:t>
            </a:r>
            <a:r>
              <a:rPr lang="uk-UA" dirty="0" err="1"/>
              <a:t>Аугсбург</a:t>
            </a:r>
            <a:r>
              <a:rPr lang="uk-UA" dirty="0"/>
              <a:t>, Німеччина) — український поет, </a:t>
            </a:r>
            <a:r>
              <a:rPr lang="uk-UA" dirty="0" err="1"/>
              <a:t>перекладач,літературний</a:t>
            </a:r>
            <a:r>
              <a:rPr lang="uk-UA" dirty="0"/>
              <a:t> критик. Свої твори публікував під псевдонімом </a:t>
            </a:r>
            <a:r>
              <a:rPr lang="uk-UA" b="1" dirty="0"/>
              <a:t>Юрій Клен</a:t>
            </a:r>
            <a:r>
              <a:rPr lang="uk-UA" dirty="0"/>
              <a:t>. Батько українського перекладача та </a:t>
            </a:r>
            <a:r>
              <a:rPr lang="uk-UA" dirty="0" smtClean="0"/>
              <a:t>редактора </a:t>
            </a:r>
            <a:r>
              <a:rPr lang="uk-UA" dirty="0" err="1" smtClean="0"/>
              <a:t>Вольфрама</a:t>
            </a:r>
            <a:r>
              <a:rPr lang="uk-UA" dirty="0" smtClean="0"/>
              <a:t> </a:t>
            </a:r>
            <a:r>
              <a:rPr lang="uk-UA" dirty="0" err="1"/>
              <a:t>Бурґгардта</a:t>
            </a:r>
            <a:r>
              <a:rPr lang="uk-UA" dirty="0" smtClean="0"/>
              <a:t>.</a:t>
            </a:r>
            <a:endParaRPr lang="uk-UA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AutoShape 2" descr="data:image/jpeg;base64,/9j/4AAQSkZJRgABAQAAAQABAAD/2wCEAAkGBxQSEhIUEhMTFRQXFxYWGBcXFxQUFxUXFBUXFxUXFhQYHCggGBolHBcUITEhJSkrLi4uFx8zODMsNygtLisBCgoKBQUFDgUFDisZExkrKysrKysrKysrKysrKysrKysrKysrKysrKysrKysrKysrKysrKysrKysrKysrKysrK//AABEIAPAArwMBIgACEQEDEQH/xAAbAAACAwEBAQAAAAAAAAAAAAAEBQIDBgEHAP/EADQQAAEDAwIEAwcDBQEBAAAAAAEAAhEDBCExQQUSUWEGcZETIoGhscHwMtHxFEJSYuEjFf/EABQBAQAAAAAAAAAAAAAAAAAAAAD/xAAUEQEAAAAAAAAAAAAAAAAAAAAA/9oADAMBAAIRAxEAPwCYbnM4RAqdPso1m5QzQNs/FBcannIP8qFwAROir5olQdUxBB9YQXtcAiGERplL6Z69UZVeGgICWvG/7qRq7nRK6l+BnRVMvwen1QOg+QdVxhxAHRK3cUjIIz5/FTHFCcCdYGNcIHLWnB0Vj7edsfm6rsbcvAdOmpIx6r6vcCmDv3BwQghVpQFSBvBXanEmyBEfFR/rwfzogscdZ0XQdPNWNc4DQEeuqtcR0HdAFVdnP7rgcCVbVsw6YkFQFEt1E90FdWmOyiGztP5uuV2wZlccUHGsE7wqK7NETJCHrOz0QfVH69FAPaI10XfaTjv0hDVhmEFpeFGo4HzVD3HP0VluydTHwndARTPQzGFy5YeUkooUwNM6bQp0bVozUJcdA1u86IM3UYXGSVdS4SYwc5J+Cb3nCXNHM+BzSQBsOkqu2a9omYkadRugRVKRaCI7ZTHgUGoOYxnGOictsqdUw9oBImc6d084V4SYw84cYIxHQ6Sg5Uq+yowYBO2hk7+Sz1xRq1C0NaT8viCt7S4HTmXDmPVxlMGW4EQBjsg85tOA1ASXNnM52VwtyydCTMiF6EafZD1bQOBEBB5zWvHNcCBB3HkrKfFSZ5hOPWNlrKnAmmZE9+iTX3A+UYG6AWhcMcTDuXsVe90cpmZx0CQXto5p/JVtnXIlrjuNUDR9IEoZwjKJDvdkafsqS3B09UA76uc6ql4O37ohzd9kPWwcQggRgH+Ah3Ph2vVWPqCBt94Qz5Omx/MoOvqkknXZWsaTAHaSgzV5QVX/AFnI3ByfwIGV3xDk91mTuSibC+g4HM5xDiROI2WdY+SOp3R1tcmkJGuc6INjxO/Y1recczyIA2b0lUW9i5w5sF3oBGw6rJWtdxcC+SSRj479lvuD2VR/M9zuXOBtB6dEEuD8OmsXOGP8dhhatlMKq0o8rQPwopoQdAXYXQFLlQRhQc1WkKJCCktQlzSBlHvCGqDCDMcW4fOYysle0A09l6XcU5GixviK1ifVAqsLoyW7RhHF2M6pJQqAVE6tmEwJz1QRa1C13AHEI+oOUkAye2Ql14yM6IAWgxOs/CB1URjyVVtVkZwF2eu35ogqujA6YSWrVk4/hNL0yJ1SA1DMeqBpbvGDPdXNeX4G+6E4dauqe63OdcrS8L4SWu98RB6a9EF/h7hQDwf1a520XoPCyS1o6Qs1ZUnM97QzpE/FamwBdkzGIwgZsCtaqhjCsYgtCkoArrig+JUSV8SoOKDpKrcF8SuB2EA9dZzjzMHuFpamiR8Yp+6SdhKDzeqw+1wQCTotDRd7oS6lazVJOxHzTQCDqPzsgjPqgr4z5/siajsjXdB3bTqPogW0hDc48u2ihVqwRopueIyl9w/JnCC6zszWfyiQAC4noEdxPwq2owPtXhzwIcwjlcc5gLR+AbAf076jtXuIn/Vun3V1zw4+0NSiYLdDrIB0IQZzwfbOJc0jl5DDiev3W0uaLHck9dYS97PaVHBohoIc+Nzgwjxct9m6TuR3xoEFdu1pc0SAJwNSY7LVUiICyPCH8zycCDHdahtTZAXzKTXKnZSCC/nXeZL7ridOngkSgh4mozl28TCB8XKBchaHEqT45Xgzpsr350QRL4lcJwvtlCoYHkgrLoKA4lkIivXiQlvEn4BA+aDPVyOY6Zye/Rda7lGQPzoUu9uS/Pl9Uc2SI2QV3Xw/lD1xjqjLlmxhCXBMY23QIHiYz3P/AAIavk/mndFlu537qjlEn+dUG48C3I/pC0/2OcPgYM/NM61223oF7hJysr4EuPffTcIkA6/4n/q0/EeG/wBRUDXSKYEnuZ6oFvDOKe2pVXABhdq0ZMDdTurkNpsDACDl3UiNVKlYB9xyMHLytMkdNhHdV8TsC1pxBGMdJQMfCVIQ8gyJ1jJlaEMAKE4DbhlJoAjCYuagjzQknGuMOYAG6uw3eSU+jCz3FOHvdUG045se6N4HdAsteAcw569yGk5AEfUlBcc4CwMmlU5j55+SX+KOFvZUNS3530j7u7ocP1BGWHBnNtjUq8zahyGj+1oG/coAOGVHBzROQQvQLSs8uaBJaJBP0Wa4LZGq5vuiN3dfh1W8t7UNEN/lBXVENWZ4v4jbycrZ5ub6LWXFP3T5fYrxC8cWPdzyPeIJn/aJjZA14t4qqgyNts4UuH+Kvaw2qMz8Ageek1/K4OcTG4zOQR66Kd3aUsOpOkd8EHoQgKq1ZqSP07eX5KZ2rvTaUp4dQkz2TQuwBBQX1TO6ErsJkhXVHzHzwq6z4B0QZ4sAA9EGf1Rt+yZOaOUGJ/6lz8bfdAz4DX5bhmBBPKe0r0Oq7lB3wTrrC8rLoiNui33C+Itu6TWzy1GEAjc9COqCHAuJ8tatLfddBBnIg6I66BfUBEwZx0QF5Y1WvpkhpAySME/BPrZjXQI0n59UDGwpw0DoEXyqug2FeAgq5VVWYiyFU9Bl+I27qZ9wugmT37JPX9oAGmoTOekdvRbK5CEt+GtnmI9cygH8M8PLG82YIwDstPTCE0GiKpHCDtUwvIvElg03zqb5DD70j/bXC9eqjC808QUS68a4jGmvTsgX0PCrKdZjqlw00xDhAPM4AyAdlXxanSNY+z/SdDO61v8AR81OSJMaiBgfRZvi1iCcAwMnRBCxjkM9Y+f8IsQM/QpbZj3TjeEfTGJCDoO/5lRufmrWU8FVXDZEQgz9SrMRp+yGLZk56Ip4aQTofihwMR3nPzQdLDGvRTtXuaQQTIJMjEQusA+6vY2JHxQN+G8crF45jzAYzut/aMBgjp+ZXnfh6lL+3RehcN01n5IGTFc0qgK1rkEyqnhSD1Cq5ANVVLqrWAknaV9dVuXVKLVhuKjpH/mDBPloAgbW137TQGEyo6JPxOze1pdQjmH9p/uAyY7pLZeLKlM8tzTLRs4fcINu7RYXxAAy4Z7slwyfitLa8bp1G8wcI81juOcTbWrAAaYkFBpWWwDYHTKScftmsYY3H8pxY1+Zs6QEj8RvJIA6ZlAotaPuDuSimiAFcyjytbgqRgD81QDA+ipqGd/VEFvx6oa5cBrMIENak4NzoMfwqGt3nJV98DO8zrP1VDgCgnS03z9kQwY1+XyVFOR+aCcooEwPPbsgYeGyRVHTPrC9D4e73QVgfDxHt2gfzOq2FncBrnMnQoHVNy6HFBtqdNFc3RB97RQdWK5yZJHqpAQO6AO5omo4NGh1PbdMbWi1jQ1ogDp90m4rd1R7lJkv+mVC0urpgLXUuYjeYnyQaEFKeOj/AMyOXm5sDtO6WXnGrps/+JaD2JSep4kqsnmORoCIHogV8R4XWokkkxPw0QfD655wM5R9/wCInV4bU0kQBiV9wiz5qzTsCT5gCYPog2FjikD8fRJrmpz1AQUwvrrkaQDrt06pbbsxzRqgLOyDqEh35ui2M7nKGuWkEIB5yZntog7iSEfU0QzgPNAjc2WydkK5up+yIuHgOInpt12UadLIBPl90HKbST0HorWCB+bqbjyjzXabp30QM/D1Miq0x1Wm4xRIeHt6CUm8P0yXE+Xn1WqrUS5uNRHpugA4XxXMR/xaIPwsteWoaeZozOgRtlfFp5T2/hA+Y3ZSe0KFKpMKwFBCjREl25XauAr2AKZYCgUXF81k8x5cJbWuqReS57SCIyJT+6sWvEOAKz954bbJIxugzl7a0w4FvKczgQNcqfC28p5jv30klXXfCyxx30zsBuqwyNxlB25PPUDZka/BMHt0iYVdhbxLiMn5K+sDhBF+B1wgbkmexhGudOOiEu3dtkFAMT5oV4yYBRjfqELcshBnrl0u10nC+FwCOYTI6oeCRMGTv1RFG0Jx/b+Sg+pOLjM9UdQowG8250V1vQa2AAiaVrzHOYOuiA/w6XDmn/IrZ2wBb2WQtLc0q3LMh2R5/wBy1Fu+MFBVfUuXMfmyW3TQSI9e41T+tT5ksuKfKdMeSBY7iL6WgmEZw/xAHGHfRDGJ/NkIbYc07oNxQuQ4YOEQ2ovPzeVKUxom1p4jwOYINUXoa4ekVbxE1ugkJdd+JDEIDOM3gaMETHnhJ7Og55k6bJLcX7nOHNgeU7rQ8Pug9vun3hqPLcIDA4NgfJVV6ij7SScQVx+UHZlU1Grr3Scrjn6yCgFcIOpVNxEZKIfk9lVWwIwgR0rYukgaI6hQMd0W1sCG+qk1pAM/koBXVhzQImBlWU7mFUaQMmFTcUy1A7a0vGDkGQe4TCyvC4SRDhqEp4fVkA9cCP8AIJjWpGfaMw4fqad+qB425ESAr3AOiQkFhdB2h+HRPaD9M4QDO4a3brKHuOG52nCck4VT2T8EGeq250IwAfigri1huQVqnsGhSjiNr/tjyQZarQgjX1VT6AO5TK6j01QJBLhjGqAfiVKKbDvkJXRvnNIPNEfmqd8YZ7sZEQszVpEHZBqbLxC15Afh2M9Y7Jx7cESF5yJ21RlnxR1MiTjog3BfJUXP12jruk9hxtj9cFM21QdNe6Cs1O8YVdZ5K6XiIKqe6J+CDlBwGQJHXWJ77o/2zXDadEhsa2dwO+kDumXIMw4EbRug6+mSdl9eMkBcpugifRXTIhBHhjBykQJB9OiccLriq104e3B790o4eC2ptBGUZc03McajNdxsQguvrE8wfT13HVFcL4hOHSD0XLC/bVbuDv2KtvrDnEzDkDFr9PirWPWZpX7qZLH9oPYJj/8ATaRqgYV7kBJuI3AJ8x6qm6vZ36pXUuJP3Qdruzgd/VHWdlyt53aInhnDef3nYHTqiONVRy8jeiDNcUqSCAdj8Fm7h2RomN+XBrt89x5pM90zIQR5fRU1WSdMK09V2k4TCAOSCOkyjbfiz2kAyvmUhOULVoy7yQaW04oHnJCMZWB3+IWPpY7a/JXUr4iZKB9aMGRygziTIjuFYynyn6KVPQdvqu1Zj5+qAim4nYoqm2f2QNE9FJleCgLc8tIIKcWlYOiOiUNeCOuoRPC55Ty/qafVvRBC8szRqe0ZoYkDfzTiyvg9uCPjsVKhFRpnQ48kpu7Q27w5v6SgcPs21WkOGmkbeXZZvifD6lKRMgCQewyVpbCtzNMfJZ7xbX5aRB1eeUeW6DPf/X/B16rQcFr0TEnmdjXbtBWTtKHNPZTqO5TiZ/MoPTHV8TpqPzoldevM41V9V00ab/8AJoJPWQEncZcSf0hAs4y39LY0z8UlqU5Teq4OcSJyhKrQJGh+aBcWZz08l81kR1R7aEx0UX0uqAbk/NPmq+XXGUaGYQwbMoBm6qPsJ0CMbTxK5oIhA7oCJnturHaKyjCrq65zndB83p91RUMqx9cTmMKh1XIx6ID6LzOxCN4fchr2uAHQ+RSulXBEfyp06u32QalrBSqf6P8AQFG12c4g5CT2twKtLkJE9eiJsOICIcRzNkf9QDf07qLpB7DyPVZ3xXWNSvygyGDl8zvK113fNLTkYBcZ7CQJ6ysfdWRbSFd0e+7zwd0ANF3KCAMCJVDyI5t9EQ10xP6dOg7JXVqDI5hh0Y0wg9N4V71nSH+vTo47pffUg2mZAyeUR80d4bqRbUgSMtn4ElLuM3o5mt7k/ZAtbaAGBoVCpbgmfRE1a2widlS24mJKDraIGvQqmvRBRbnDXCErPEyNkE/6aRHZAutAOqZUbscomEFcVUFPsgO3zQ1zU5cDOUUXCEuuXCemsoP/2Q=="/>
          <p:cNvSpPr>
            <a:spLocks noChangeAspect="1" noChangeArrowheads="1"/>
          </p:cNvSpPr>
          <p:nvPr/>
        </p:nvSpPr>
        <p:spPr bwMode="auto">
          <a:xfrm>
            <a:off x="155574" y="-144463"/>
            <a:ext cx="3058517" cy="30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1" y="3018011"/>
            <a:ext cx="2603190" cy="357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grebenka.com/gorod_rayon/sela/169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91" y="2914064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ayern-immobilien.ru/images/listing_photos/augsburg/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18" y="4160230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4172" y="5485800"/>
            <a:ext cx="280831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С. </a:t>
            </a:r>
            <a:r>
              <a:rPr lang="uk-UA" dirty="0" err="1" smtClean="0"/>
              <a:t>Сербинівка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038628" y="3717032"/>
            <a:ext cx="317832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М. </a:t>
            </a:r>
            <a:r>
              <a:rPr lang="uk-UA" dirty="0" err="1" smtClean="0"/>
              <a:t>Аугсбург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-387424"/>
            <a:ext cx="10157354" cy="1397000"/>
          </a:xfrm>
        </p:spPr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Життєпис</a:t>
            </a:r>
            <a:endParaRPr lang="uk-UA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1804" y="1034351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Народився в родині німецького купця-колоніста Фрідріха </a:t>
            </a:r>
            <a:r>
              <a:rPr lang="uk-UA" dirty="0" err="1"/>
              <a:t>Бурґгардта</a:t>
            </a:r>
            <a:r>
              <a:rPr lang="uk-UA" dirty="0"/>
              <a:t> та </a:t>
            </a:r>
            <a:r>
              <a:rPr lang="uk-UA" dirty="0" err="1"/>
              <a:t>Каттіни</a:t>
            </a:r>
            <a:r>
              <a:rPr lang="uk-UA" dirty="0"/>
              <a:t> </a:t>
            </a:r>
            <a:r>
              <a:rPr lang="uk-UA" dirty="0" err="1"/>
              <a:t>Сідонії</a:t>
            </a:r>
            <a:r>
              <a:rPr lang="uk-UA" dirty="0"/>
              <a:t> </a:t>
            </a:r>
            <a:r>
              <a:rPr lang="uk-UA" dirty="0" err="1"/>
              <a:t>Тіль</a:t>
            </a:r>
            <a:r>
              <a:rPr lang="uk-UA" dirty="0"/>
              <a:t>. Дід поета, </a:t>
            </a:r>
            <a:r>
              <a:rPr lang="en-US" dirty="0"/>
              <a:t>A</a:t>
            </a:r>
            <a:r>
              <a:rPr lang="uk-UA" dirty="0" err="1"/>
              <a:t>вґуст</a:t>
            </a:r>
            <a:r>
              <a:rPr lang="uk-UA" dirty="0"/>
              <a:t> </a:t>
            </a:r>
            <a:r>
              <a:rPr lang="uk-UA" dirty="0" err="1"/>
              <a:t>Бурґгардт</a:t>
            </a:r>
            <a:r>
              <a:rPr lang="uk-UA" dirty="0"/>
              <a:t> походив з </a:t>
            </a:r>
            <a:r>
              <a:rPr lang="uk-UA" dirty="0" err="1"/>
              <a:t>прусько</a:t>
            </a:r>
            <a:r>
              <a:rPr lang="en-US" dirty="0"/>
              <a:t>r</a:t>
            </a:r>
            <a:r>
              <a:rPr lang="uk-UA" dirty="0"/>
              <a:t>о міста </a:t>
            </a:r>
            <a:r>
              <a:rPr lang="uk-UA" dirty="0" err="1"/>
              <a:t>Зольдіну</a:t>
            </a:r>
            <a:r>
              <a:rPr lang="uk-UA" dirty="0"/>
              <a:t>, оселився в ХІХ сторіччі на Волині і заклав там фабрику сукна. Мав п'ятьох синів, з яких найстарший Фрідріх </a:t>
            </a:r>
            <a:r>
              <a:rPr lang="uk-UA" dirty="0" smtClean="0"/>
              <a:t>Адам. Одружений </a:t>
            </a:r>
            <a:r>
              <a:rPr lang="uk-UA" dirty="0"/>
              <a:t>з </a:t>
            </a:r>
            <a:r>
              <a:rPr lang="uk-UA" dirty="0" err="1"/>
              <a:t>Сідонією</a:t>
            </a:r>
            <a:r>
              <a:rPr lang="uk-UA" dirty="0"/>
              <a:t> Амалією з дому </a:t>
            </a:r>
            <a:r>
              <a:rPr lang="uk-UA" dirty="0" err="1" smtClean="0"/>
              <a:t>Тіль</a:t>
            </a:r>
            <a:r>
              <a:rPr lang="en-US" dirty="0" smtClean="0"/>
              <a:t> </a:t>
            </a:r>
            <a:r>
              <a:rPr lang="uk-UA" dirty="0"/>
              <a:t>був батьком Юрія </a:t>
            </a:r>
            <a:r>
              <a:rPr lang="uk-UA" dirty="0" smtClean="0"/>
              <a:t>Клена. </a:t>
            </a:r>
            <a:r>
              <a:rPr lang="uk-UA" dirty="0"/>
              <a:t>Поет мав двоє хресних імен: Освальд і </a:t>
            </a:r>
            <a:r>
              <a:rPr lang="uk-UA" dirty="0" err="1"/>
              <a:t>Екарт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074" name="Picture 2" descr="http://2.bp.blogspot.com/-gnjk2pGkygg/UP7-zMUibHI/AAAAAAAAAbE/uNGKyBFgASk/s1600/%D0%9A%D0%BB%D0%B5%D0%B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r="30233" b="24999"/>
          <a:stretch/>
        </p:blipFill>
        <p:spPr bwMode="auto">
          <a:xfrm>
            <a:off x="7030516" y="3256098"/>
            <a:ext cx="2592288" cy="3274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krlit.org/faily/avtor/klen_yurii/klen_yur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3645024"/>
            <a:ext cx="2049016" cy="3073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621804" y="548680"/>
            <a:ext cx="5616624" cy="5544616"/>
          </a:xfrm>
        </p:spPr>
        <p:txBody>
          <a:bodyPr>
            <a:normAutofit/>
          </a:bodyPr>
          <a:lstStyle/>
          <a:p>
            <a:pPr marL="0" indent="0" defTabSz="1216152">
              <a:buClr>
                <a:srgbClr val="374C81"/>
              </a:buClr>
              <a:buNone/>
            </a:pPr>
            <a:r>
              <a:rPr lang="uk-UA" dirty="0"/>
              <a:t>Закінчив у селищі </a:t>
            </a:r>
            <a:r>
              <a:rPr lang="uk-UA" dirty="0" err="1"/>
              <a:t>Воронівка</a:t>
            </a:r>
            <a:r>
              <a:rPr lang="uk-UA" dirty="0"/>
              <a:t> початкову школу, а в містечку Славуті на Волині — гімназію. У 1911 вступив до Київського університету, де одержав ґрунтовну філологічну освіту: студіював західну та слов'янську філологію, історію літератури.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3 </a:t>
            </a:r>
            <a:r>
              <a:rPr lang="uk-UA" dirty="0"/>
              <a:t>початком Першої світової війни його депортовано до Архангельської </a:t>
            </a:r>
            <a:r>
              <a:rPr lang="uk-UA" dirty="0" smtClean="0"/>
              <a:t>губернії. </a:t>
            </a:r>
            <a:br>
              <a:rPr lang="uk-UA" dirty="0" smtClean="0"/>
            </a:br>
            <a:endParaRPr lang="uk-UA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4098" name="Picture 2" descr="http://voznesensk.mk.gov.ua/store/files/image/%D0%94%D0%BE%D0%B4%D0%B0%D1%82%D0%BE%D0%BA%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22" y="332656"/>
            <a:ext cx="3571425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2442" y="2137204"/>
            <a:ext cx="2765983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err="1" smtClean="0"/>
              <a:t>С.Воронівка</a:t>
            </a:r>
            <a:endParaRPr lang="uk-UA" dirty="0"/>
          </a:p>
        </p:txBody>
      </p:sp>
      <p:pic>
        <p:nvPicPr>
          <p:cNvPr id="4100" name="Picture 4" descr="http://ua.vlasenko.net/slavuta/p8060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98" y="2146282"/>
            <a:ext cx="2978385" cy="1964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84948" y="4018490"/>
            <a:ext cx="2346585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err="1" smtClean="0"/>
              <a:t>М.Славута</a:t>
            </a:r>
            <a:endParaRPr lang="uk-UA" dirty="0"/>
          </a:p>
        </p:txBody>
      </p:sp>
      <p:pic>
        <p:nvPicPr>
          <p:cNvPr id="4102" name="Picture 6" descr="http://camrador.hall.org.ua/BY_PLACE/02-Verhne_misto/04-Universitet/univer_2_1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89" y="4168925"/>
            <a:ext cx="3410862" cy="2229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389" y="6321940"/>
            <a:ext cx="374441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Київський університет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uk/thumb/e/e0/Literaturno-naukovyi_Vistnyk.jpg/190px-Literaturno-naukovyi_Vistny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260648"/>
            <a:ext cx="1728192" cy="2628671"/>
          </a:xfrm>
          <a:prstGeom prst="rect">
            <a:avLst/>
          </a:prstGeom>
          <a:ln>
            <a:noFill/>
          </a:ln>
          <a:effectLst>
            <a:reflection stA="60000" endPos="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15227" y="-91103"/>
            <a:ext cx="5184576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Не </a:t>
            </a:r>
            <a:r>
              <a:rPr lang="ru-RU" dirty="0" err="1"/>
              <a:t>матеріальна</a:t>
            </a:r>
            <a:r>
              <a:rPr lang="ru-RU" dirty="0"/>
              <a:t> </a:t>
            </a:r>
            <a:r>
              <a:rPr lang="ru-RU" dirty="0" err="1"/>
              <a:t>скрута</a:t>
            </a:r>
            <a:r>
              <a:rPr lang="ru-RU" dirty="0"/>
              <a:t>, добре </a:t>
            </a:r>
            <a:r>
              <a:rPr lang="ru-RU" dirty="0" err="1"/>
              <a:t>знана</a:t>
            </a:r>
            <a:r>
              <a:rPr lang="ru-RU" dirty="0"/>
              <a:t> простим людям </a:t>
            </a:r>
            <a:r>
              <a:rPr lang="ru-RU" dirty="0" err="1"/>
              <a:t>років</a:t>
            </a:r>
            <a:r>
              <a:rPr lang="ru-RU" dirty="0"/>
              <a:t> перших </a:t>
            </a:r>
            <a:r>
              <a:rPr lang="ru-RU" dirty="0" err="1"/>
              <a:t>п'ятирічок</a:t>
            </a:r>
            <a:r>
              <a:rPr lang="ru-RU" dirty="0"/>
              <a:t>, а </a:t>
            </a:r>
            <a:r>
              <a:rPr lang="ru-RU" dirty="0" err="1"/>
              <a:t>нечуваний</a:t>
            </a:r>
            <a:r>
              <a:rPr lang="ru-RU" dirty="0"/>
              <a:t> </a:t>
            </a:r>
            <a:r>
              <a:rPr lang="ru-RU" dirty="0" err="1"/>
              <a:t>терор</a:t>
            </a:r>
            <a:r>
              <a:rPr lang="ru-RU" dirty="0"/>
              <a:t> </a:t>
            </a:r>
            <a:r>
              <a:rPr lang="ru-RU" dirty="0" err="1"/>
              <a:t>змусив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емігрувати</a:t>
            </a:r>
            <a:r>
              <a:rPr lang="ru-RU" dirty="0"/>
              <a:t>, за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визнанням</a:t>
            </a:r>
            <a:r>
              <a:rPr lang="ru-RU" dirty="0"/>
              <a:t>, «</a:t>
            </a:r>
            <a:r>
              <a:rPr lang="ru-RU" dirty="0" err="1"/>
              <a:t>подаючись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за </a:t>
            </a:r>
            <a:r>
              <a:rPr lang="ru-RU" dirty="0" err="1"/>
              <a:t>очі</a:t>
            </a:r>
            <a:r>
              <a:rPr lang="ru-RU" dirty="0"/>
              <a:t>». </a:t>
            </a:r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/>
              <a:t>За нових для себе умов Юрій Клен органічно вписався в літературний процес Західної України. Його вірші стали з'являтися на сторінках львівського журналу «Вісник», де друкувалися поети-емігранти (О. Олесь, а також </a:t>
            </a:r>
            <a:r>
              <a:rPr lang="uk-UA" dirty="0" err="1"/>
              <a:t>Є.Маланюк</a:t>
            </a:r>
            <a:r>
              <a:rPr lang="uk-UA" dirty="0"/>
              <a:t>, О. Теліга, О. Ольжич та інші</a:t>
            </a:r>
            <a:r>
              <a:rPr lang="uk-UA" dirty="0" smtClean="0"/>
              <a:t>).</a:t>
            </a:r>
            <a:r>
              <a:rPr lang="uk-UA" dirty="0"/>
              <a:t> </a:t>
            </a:r>
          </a:p>
        </p:txBody>
      </p:sp>
      <p:pic>
        <p:nvPicPr>
          <p:cNvPr id="7172" name="Picture 4" descr="http://upload.wikimedia.org/wikipedia/commons/6/6e/Oles_Oleksan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260648"/>
            <a:ext cx="2265942" cy="2747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54652" y="3001855"/>
            <a:ext cx="309634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Олександр Олесь</a:t>
            </a:r>
            <a:endParaRPr lang="uk-UA" dirty="0"/>
          </a:p>
        </p:txBody>
      </p:sp>
      <p:pic>
        <p:nvPicPr>
          <p:cNvPr id="7174" name="Picture 6" descr="http://yura-ksonzhek.narod.ru/foto/Malanyk/30ro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84" y="3008105"/>
            <a:ext cx="2381250" cy="3286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8348" y="6311429"/>
            <a:ext cx="266429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Євген Маланюк</a:t>
            </a:r>
            <a:endParaRPr lang="uk-UA" dirty="0"/>
          </a:p>
        </p:txBody>
      </p:sp>
      <p:pic>
        <p:nvPicPr>
          <p:cNvPr id="7176" name="Picture 8" descr="http://upload.wikimedia.org/wikipedia/uk/4/49/%D0%A2%D0%B5%D0%BB%D1%96%D0%B3%D0%B0_%D0%9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3789920"/>
            <a:ext cx="1800200" cy="2899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98743" y="5784193"/>
            <a:ext cx="1296144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Олена Теліга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78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49796" y="332656"/>
            <a:ext cx="5544617" cy="6336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Перші </a:t>
            </a:r>
            <a:r>
              <a:rPr lang="uk-UA" dirty="0"/>
              <a:t>роки свого життя у Німеччині Юрій Клен, не маючи роботи, жив у своїх родичів, давав приватні </a:t>
            </a:r>
            <a:r>
              <a:rPr lang="uk-UA" dirty="0" err="1"/>
              <a:t>уроки</a:t>
            </a:r>
            <a:r>
              <a:rPr lang="uk-UA" dirty="0"/>
              <a:t> та читав лекції під час літнього семестру в Мюнхенському університеті, поки не зайняв вакансію в </a:t>
            </a:r>
            <a:r>
              <a:rPr lang="uk-UA" dirty="0" err="1"/>
              <a:t>Мюнстерському</a:t>
            </a:r>
            <a:r>
              <a:rPr lang="uk-UA" dirty="0"/>
              <a:t> університеті (</a:t>
            </a:r>
            <a:r>
              <a:rPr lang="uk-UA" dirty="0" err="1"/>
              <a:t>Вестфалія</a:t>
            </a:r>
            <a:r>
              <a:rPr lang="uk-UA" dirty="0"/>
              <a:t>), де й почав працювати з 1934 р. при кафедрі славістики. 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</a:t>
            </a:r>
            <a:r>
              <a:rPr lang="uk-UA" dirty="0"/>
              <a:t>Юрій Клен був мобілізований до німецького війська в 1939 році. Працював спочатку на курсах військових перекладачів, а 1941 р. служив при штабі тилової частини 17-ї армії як перекладач, пересувався разом з ним від села </a:t>
            </a:r>
            <a:r>
              <a:rPr lang="uk-UA" dirty="0" err="1"/>
              <a:t>Ладижин</a:t>
            </a:r>
            <a:r>
              <a:rPr lang="uk-UA" dirty="0"/>
              <a:t> над Бугом до Кременчука та Полтави.    </a:t>
            </a:r>
          </a:p>
        </p:txBody>
      </p:sp>
      <p:pic>
        <p:nvPicPr>
          <p:cNvPr id="8194" name="Picture 2" descr="http://www.kalitva.ru/uploads/posts/war41/2009-09/1252582633_008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3861048"/>
            <a:ext cx="3168352" cy="231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udybridge.com.ua/upload/image/university/germany/Ludwig-Maximilians-Universitt_Munc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332656"/>
            <a:ext cx="4261252" cy="276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93812" y="548680"/>
            <a:ext cx="4977104" cy="44704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1943 р. викладав у Німецькому університеті та в Українському вільному університеті в Празі, Навесні 1945 р. разом з дружиною й двома дітьми перебрався до Австрії, у </a:t>
            </a:r>
            <a:r>
              <a:rPr lang="uk-UA" dirty="0" err="1"/>
              <a:t>Фольдервільдбад</a:t>
            </a:r>
            <a:r>
              <a:rPr lang="uk-UA" dirty="0"/>
              <a:t> (Тіроль) 1947 р. Помер Юрій Клен 30 жовтня 1947 р, Похований в українській частині кладовища </a:t>
            </a:r>
            <a:r>
              <a:rPr lang="uk-UA" dirty="0" err="1"/>
              <a:t>Вестфрідгоф</a:t>
            </a:r>
            <a:r>
              <a:rPr lang="uk-UA" dirty="0"/>
              <a:t>. </a:t>
            </a:r>
          </a:p>
        </p:txBody>
      </p:sp>
      <p:pic>
        <p:nvPicPr>
          <p:cNvPr id="9218" name="Picture 2" descr="http://diasporiana.org.ua/wp-content/uploads/books/1259/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68" y="692696"/>
            <a:ext cx="2232248" cy="3292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arty.narod.ru/maps/sudtir/ti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2924944"/>
            <a:ext cx="3343275" cy="3590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83820" y="1075219"/>
            <a:ext cx="4977104" cy="4470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Уже в 20-ті роки </a:t>
            </a:r>
            <a:r>
              <a:rPr lang="ru-RU" dirty="0" err="1"/>
              <a:t>розкрилися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манери</a:t>
            </a:r>
            <a:r>
              <a:rPr lang="ru-RU" dirty="0"/>
              <a:t> письма,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зближували</a:t>
            </a:r>
            <a:r>
              <a:rPr lang="ru-RU" dirty="0"/>
              <a:t> </a:t>
            </a:r>
            <a:r>
              <a:rPr lang="ru-RU" dirty="0" err="1"/>
              <a:t>Юрія</a:t>
            </a:r>
            <a:r>
              <a:rPr lang="ru-RU" dirty="0"/>
              <a:t> Клена з </a:t>
            </a:r>
            <a:r>
              <a:rPr lang="ru-RU" dirty="0" err="1"/>
              <a:t>неокласиками</a:t>
            </a:r>
            <a:r>
              <a:rPr lang="ru-RU" dirty="0"/>
              <a:t>: </a:t>
            </a:r>
            <a:r>
              <a:rPr lang="ru-RU" dirty="0" err="1"/>
              <a:t>досконале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мистецькою</a:t>
            </a:r>
            <a:r>
              <a:rPr lang="ru-RU" dirty="0"/>
              <a:t> формою,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панестетизм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2" name="Picture 2" descr="http://toloka.hurtom.com/photos/130709170244216032_f0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2204864"/>
            <a:ext cx="2664296" cy="361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oloka.hurtom.com/photos/10102513165343405_f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56" y="1075219"/>
            <a:ext cx="3251242" cy="455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17.slando.ua/images_slandocomua/101061883_2_644x461_klen-yury-vibrane-uporyad-yu-kovalv-k-dnpro-1991-fotograf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2" y="3268251"/>
            <a:ext cx="4443747" cy="33473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2397294" y="188640"/>
            <a:ext cx="7009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4000" b="1" dirty="0" smtClean="0"/>
              <a:t>ЛІТЕРАТУРНА ДІЯЛЬНІСТЬ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3790156" y="188640"/>
            <a:ext cx="8064896" cy="6408712"/>
          </a:xfrm>
        </p:spPr>
        <p:txBody>
          <a:bodyPr>
            <a:normAutofit/>
          </a:bodyPr>
          <a:lstStyle/>
          <a:p>
            <a:r>
              <a:rPr lang="uk-UA" dirty="0"/>
              <a:t>1943 року з'являється в світ збірка поезій Юрія Клена «Каравели», в якій автор спробував синтезувати творчі принципи київських неокласиків та ідейно-художні шукання поетів «празької </a:t>
            </a:r>
            <a:r>
              <a:rPr lang="uk-UA" dirty="0" smtClean="0"/>
              <a:t>школи.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Юрій </a:t>
            </a:r>
            <a:r>
              <a:rPr lang="uk-UA" dirty="0"/>
              <a:t>Клен — автор збірки «Каравели» (1943), епопеї «Попіл імперій» (1943—1947), </a:t>
            </a:r>
            <a:r>
              <a:rPr lang="uk-UA" dirty="0" err="1"/>
              <a:t>есею</a:t>
            </a:r>
            <a:r>
              <a:rPr lang="uk-UA" dirty="0"/>
              <a:t> «Спогади про неокласиків» (1946), багатьох літературознавчих праць, перекладів з англійської, німецької, французької та інших мов.</a:t>
            </a:r>
          </a:p>
          <a:p>
            <a:r>
              <a:rPr lang="uk-UA" dirty="0"/>
              <a:t>Вершинними здобутками Юрія Клена-поета є поеми «Прокляті роки» (1937) та «Попіл імперій» (1943 — 1947). Трагічне знищення української культури в добу сталінізму, нелюдська жорстокість другої світової війни — центральні теми цих творів.</a:t>
            </a:r>
          </a:p>
          <a:p>
            <a:endParaRPr lang="uk-UA" dirty="0" smtClean="0"/>
          </a:p>
        </p:txBody>
      </p:sp>
      <p:pic>
        <p:nvPicPr>
          <p:cNvPr id="6146" name="Picture 2" descr="http://www.ukrlitzno.com.ua/wp-content/uploads/2013/07/%D0%AE%D1%80%D1%96%D0%B9-%D0%9A%D0%BB%D0%B5%D0%BD-%D0%9F%D1%80%D0%BE%D0%BA%D0%BB%D1%8F%D1%82%D1%96-%D1%80%D0%BE%D0%BA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268760"/>
            <a:ext cx="311121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із синім стосом книг (широкоформатна)</Template>
  <TotalTime>0</TotalTime>
  <Words>155</Words>
  <Application>Microsoft Office PowerPoint</Application>
  <PresentationFormat>Довільний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Books_16x9</vt:lpstr>
      <vt:lpstr>Юрій Клен.</vt:lpstr>
      <vt:lpstr>Презентація PowerPoint</vt:lpstr>
      <vt:lpstr>Життєпис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Найвідоміші твори: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2014-09-17T13:39:30Z</dcterms:created>
  <dcterms:modified xsi:type="dcterms:W3CDTF">2014-09-17T17:37:20Z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