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72" r:id="rId4"/>
    <p:sldId id="273" r:id="rId5"/>
    <p:sldId id="274" r:id="rId6"/>
    <p:sldId id="275" r:id="rId7"/>
    <p:sldId id="282" r:id="rId8"/>
    <p:sldId id="257" r:id="rId9"/>
    <p:sldId id="258" r:id="rId10"/>
    <p:sldId id="259" r:id="rId11"/>
    <p:sldId id="260" r:id="rId12"/>
    <p:sldId id="261" r:id="rId13"/>
    <p:sldId id="262" r:id="rId14"/>
    <p:sldId id="263" r:id="rId15"/>
    <p:sldId id="264" r:id="rId16"/>
    <p:sldId id="265" r:id="rId17"/>
    <p:sldId id="266" r:id="rId18"/>
    <p:sldId id="276" r:id="rId19"/>
    <p:sldId id="278" r:id="rId20"/>
    <p:sldId id="277" r:id="rId21"/>
    <p:sldId id="279" r:id="rId22"/>
    <p:sldId id="268" r:id="rId23"/>
    <p:sldId id="269" r:id="rId24"/>
    <p:sldId id="271" r:id="rId25"/>
    <p:sldId id="270" r:id="rId26"/>
    <p:sldId id="283" r:id="rId27"/>
    <p:sldId id="286" r:id="rId28"/>
    <p:sldId id="284" r:id="rId29"/>
    <p:sldId id="28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B85B2-F278-4108-8690-0A7BE317EAF6}" type="doc">
      <dgm:prSet loTypeId="urn:microsoft.com/office/officeart/2005/8/layout/vList2" loCatId="list" qsTypeId="urn:microsoft.com/office/officeart/2005/8/quickstyle/simple2" qsCatId="simple" csTypeId="urn:microsoft.com/office/officeart/2005/8/colors/colorful3" csCatId="colorful"/>
      <dgm:spPr/>
      <dgm:t>
        <a:bodyPr/>
        <a:lstStyle/>
        <a:p>
          <a:endParaRPr lang="ru-RU"/>
        </a:p>
      </dgm:t>
    </dgm:pt>
    <dgm:pt modelId="{24A7851A-384E-469E-9868-E8ECCF307ECD}">
      <dgm:prSet/>
      <dgm:spPr/>
      <dgm:t>
        <a:bodyPr/>
        <a:lstStyle/>
        <a:p>
          <a:pPr rtl="0"/>
          <a:r>
            <a:rPr lang="uk-UA" b="1" dirty="0" smtClean="0"/>
            <a:t>Третій закон </a:t>
          </a:r>
          <a:r>
            <a:rPr lang="uk-UA" b="1" dirty="0" err="1" smtClean="0"/>
            <a:t>Кеплера</a:t>
          </a:r>
          <a:r>
            <a:rPr lang="uk-UA" b="1" dirty="0" smtClean="0"/>
            <a:t> в цьому випадку дає суму мас компонентів.</a:t>
          </a:r>
          <a:endParaRPr lang="ru-RU" b="1" dirty="0"/>
        </a:p>
      </dgm:t>
    </dgm:pt>
    <dgm:pt modelId="{ABDFDB45-C236-4756-8815-E97D95ECE42E}" type="parTrans" cxnId="{AA5BA0B8-B918-4949-BC22-3623D17421FF}">
      <dgm:prSet/>
      <dgm:spPr/>
      <dgm:t>
        <a:bodyPr/>
        <a:lstStyle/>
        <a:p>
          <a:endParaRPr lang="ru-RU"/>
        </a:p>
      </dgm:t>
    </dgm:pt>
    <dgm:pt modelId="{C3BFD63D-00A4-40E6-B19E-2EC03873EEB4}" type="sibTrans" cxnId="{AA5BA0B8-B918-4949-BC22-3623D17421FF}">
      <dgm:prSet/>
      <dgm:spPr/>
      <dgm:t>
        <a:bodyPr/>
        <a:lstStyle/>
        <a:p>
          <a:endParaRPr lang="ru-RU"/>
        </a:p>
      </dgm:t>
    </dgm:pt>
    <dgm:pt modelId="{AEFB1E48-B61C-4589-8A0A-48AF8B27AE72}" type="pres">
      <dgm:prSet presAssocID="{7F4B85B2-F278-4108-8690-0A7BE317EAF6}" presName="linear" presStyleCnt="0">
        <dgm:presLayoutVars>
          <dgm:animLvl val="lvl"/>
          <dgm:resizeHandles val="exact"/>
        </dgm:presLayoutVars>
      </dgm:prSet>
      <dgm:spPr/>
      <dgm:t>
        <a:bodyPr/>
        <a:lstStyle/>
        <a:p>
          <a:endParaRPr lang="ru-RU"/>
        </a:p>
      </dgm:t>
    </dgm:pt>
    <dgm:pt modelId="{62381496-9EA1-475F-A3B7-5D24A064DC6E}" type="pres">
      <dgm:prSet presAssocID="{24A7851A-384E-469E-9868-E8ECCF307ECD}" presName="parentText" presStyleLbl="node1" presStyleIdx="0" presStyleCnt="1">
        <dgm:presLayoutVars>
          <dgm:chMax val="0"/>
          <dgm:bulletEnabled val="1"/>
        </dgm:presLayoutVars>
      </dgm:prSet>
      <dgm:spPr/>
      <dgm:t>
        <a:bodyPr/>
        <a:lstStyle/>
        <a:p>
          <a:endParaRPr lang="ru-RU"/>
        </a:p>
      </dgm:t>
    </dgm:pt>
  </dgm:ptLst>
  <dgm:cxnLst>
    <dgm:cxn modelId="{AA5BA0B8-B918-4949-BC22-3623D17421FF}" srcId="{7F4B85B2-F278-4108-8690-0A7BE317EAF6}" destId="{24A7851A-384E-469E-9868-E8ECCF307ECD}" srcOrd="0" destOrd="0" parTransId="{ABDFDB45-C236-4756-8815-E97D95ECE42E}" sibTransId="{C3BFD63D-00A4-40E6-B19E-2EC03873EEB4}"/>
    <dgm:cxn modelId="{03473131-5A6C-4CAF-91F1-7A99A2FB4A0E}" type="presOf" srcId="{7F4B85B2-F278-4108-8690-0A7BE317EAF6}" destId="{AEFB1E48-B61C-4589-8A0A-48AF8B27AE72}" srcOrd="0" destOrd="0" presId="urn:microsoft.com/office/officeart/2005/8/layout/vList2"/>
    <dgm:cxn modelId="{55D8713B-15DB-4F3C-8444-04C56C689EEE}" type="presOf" srcId="{24A7851A-384E-469E-9868-E8ECCF307ECD}" destId="{62381496-9EA1-475F-A3B7-5D24A064DC6E}" srcOrd="0" destOrd="0" presId="urn:microsoft.com/office/officeart/2005/8/layout/vList2"/>
    <dgm:cxn modelId="{1BDB95F6-92E6-471A-96CA-71E8369BF2C1}" type="presParOf" srcId="{AEFB1E48-B61C-4589-8A0A-48AF8B27AE72}" destId="{62381496-9EA1-475F-A3B7-5D24A064DC6E}" srcOrd="0" destOrd="0" presId="urn:microsoft.com/office/officeart/2005/8/layout/vList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381496-9EA1-475F-A3B7-5D24A064DC6E}">
      <dsp:nvSpPr>
        <dsp:cNvPr id="0" name=""/>
        <dsp:cNvSpPr/>
      </dsp:nvSpPr>
      <dsp:spPr>
        <a:xfrm>
          <a:off x="0" y="2159"/>
          <a:ext cx="6552728" cy="1074060"/>
        </a:xfrm>
        <a:prstGeom prst="roundRect">
          <a:avLst/>
        </a:prstGeom>
        <a:solidFill>
          <a:schemeClr val="accent3">
            <a:hueOff val="0"/>
            <a:satOff val="0"/>
            <a:lumOff val="0"/>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uk-UA" sz="2700" b="1" kern="1200" dirty="0" smtClean="0"/>
            <a:t>Третій закон </a:t>
          </a:r>
          <a:r>
            <a:rPr lang="uk-UA" sz="2700" b="1" kern="1200" dirty="0" err="1" smtClean="0"/>
            <a:t>Кеплера</a:t>
          </a:r>
          <a:r>
            <a:rPr lang="uk-UA" sz="2700" b="1" kern="1200" dirty="0" smtClean="0"/>
            <a:t> в цьому випадку дає суму мас компонентів.</a:t>
          </a:r>
          <a:endParaRPr lang="ru-RU" sz="2700" b="1" kern="1200" dirty="0"/>
        </a:p>
      </dsp:txBody>
      <dsp:txXfrm>
        <a:off x="0" y="2159"/>
        <a:ext cx="6552728" cy="10740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11.11.2014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11.11.2014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11.11.2014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11.11.2014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11.11.2014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11.11.2014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11.11.2014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11.11.2014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11.11.2014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a:xfrm>
            <a:off x="500034" y="1857364"/>
            <a:ext cx="8305800" cy="1981200"/>
          </a:xfrm>
        </p:spPr>
        <p:txBody>
          <a:bodyPr/>
          <a:lstStyle/>
          <a:p>
            <a:r>
              <a:rPr lang="ru-RU" dirty="0" err="1" smtClean="0">
                <a:solidFill>
                  <a:srgbClr val="FFFF00"/>
                </a:solidFill>
              </a:rPr>
              <a:t>Зорі</a:t>
            </a:r>
            <a:r>
              <a:rPr lang="ru-RU" dirty="0" smtClean="0">
                <a:solidFill>
                  <a:srgbClr val="FFFF00"/>
                </a:solidFill>
              </a:rPr>
              <a:t> та </a:t>
            </a:r>
            <a:r>
              <a:rPr lang="ru-RU" dirty="0" err="1" smtClean="0">
                <a:solidFill>
                  <a:srgbClr val="FFFF00"/>
                </a:solidFill>
              </a:rPr>
              <a:t>їх</a:t>
            </a:r>
            <a:r>
              <a:rPr lang="ru-RU" dirty="0" smtClean="0">
                <a:solidFill>
                  <a:srgbClr val="FFFF00"/>
                </a:solidFill>
              </a:rPr>
              <a:t> </a:t>
            </a:r>
            <a:r>
              <a:rPr lang="ru-RU" dirty="0" err="1" smtClean="0">
                <a:solidFill>
                  <a:srgbClr val="FFFF00"/>
                </a:solidFill>
              </a:rPr>
              <a:t>класифікація</a:t>
            </a:r>
            <a:r>
              <a:rPr lang="ru-RU" dirty="0" smtClean="0">
                <a:solidFill>
                  <a:srgbClr val="FFFF00"/>
                </a:solidFill>
              </a:rPr>
              <a:t>. </a:t>
            </a:r>
            <a:r>
              <a:rPr lang="ru-RU" dirty="0" err="1" smtClean="0">
                <a:solidFill>
                  <a:srgbClr val="FFFF00"/>
                </a:solidFill>
              </a:rPr>
              <a:t>Подвійні</a:t>
            </a:r>
            <a:r>
              <a:rPr lang="ru-RU" dirty="0" smtClean="0">
                <a:solidFill>
                  <a:srgbClr val="FFFF00"/>
                </a:solidFill>
              </a:rPr>
              <a:t> </a:t>
            </a:r>
            <a:r>
              <a:rPr lang="ru-RU" dirty="0" err="1" smtClean="0">
                <a:solidFill>
                  <a:srgbClr val="FFFF00"/>
                </a:solidFill>
              </a:rPr>
              <a:t>зорі</a:t>
            </a:r>
            <a:r>
              <a:rPr lang="ru-RU" dirty="0" smtClean="0">
                <a:solidFill>
                  <a:srgbClr val="FFFF00"/>
                </a:solidFill>
              </a:rPr>
              <a:t>. </a:t>
            </a:r>
            <a:r>
              <a:rPr lang="ru-RU" dirty="0" err="1" smtClean="0">
                <a:solidFill>
                  <a:srgbClr val="FFFF00"/>
                </a:solidFill>
              </a:rPr>
              <a:t>Фізичні</a:t>
            </a:r>
            <a:r>
              <a:rPr lang="ru-RU" dirty="0" smtClean="0">
                <a:solidFill>
                  <a:srgbClr val="FFFF00"/>
                </a:solidFill>
              </a:rPr>
              <a:t> </a:t>
            </a:r>
            <a:r>
              <a:rPr lang="ru-RU" dirty="0" err="1" smtClean="0">
                <a:solidFill>
                  <a:srgbClr val="FFFF00"/>
                </a:solidFill>
              </a:rPr>
              <a:t>змінні</a:t>
            </a:r>
            <a:r>
              <a:rPr lang="ru-RU" dirty="0" smtClean="0">
                <a:solidFill>
                  <a:srgbClr val="FFFF00"/>
                </a:solidFill>
              </a:rPr>
              <a:t> </a:t>
            </a:r>
            <a:r>
              <a:rPr lang="ru-RU" dirty="0" err="1" smtClean="0">
                <a:solidFill>
                  <a:srgbClr val="FFFF00"/>
                </a:solidFill>
              </a:rPr>
              <a:t>зорі</a:t>
            </a:r>
            <a:endParaRPr lang="ru-RU" dirty="0">
              <a:solidFill>
                <a:srgbClr val="FFFF00"/>
              </a:solidFill>
            </a:endParaRPr>
          </a:p>
        </p:txBody>
      </p:sp>
      <p:sp>
        <p:nvSpPr>
          <p:cNvPr id="5" name="Прямоугольник 4"/>
          <p:cNvSpPr/>
          <p:nvPr/>
        </p:nvSpPr>
        <p:spPr>
          <a:xfrm>
            <a:off x="1187624" y="1988840"/>
            <a:ext cx="6984776" cy="769441"/>
          </a:xfrm>
          <a:prstGeom prst="rect">
            <a:avLst/>
          </a:prstGeom>
        </p:spPr>
        <p:txBody>
          <a:bodyPr wrap="square">
            <a:spAutoFit/>
          </a:bodyPr>
          <a:lstStyle/>
          <a:p>
            <a:r>
              <a:rPr lang="uk-UA" sz="4400" b="1" dirty="0" smtClean="0">
                <a:solidFill>
                  <a:srgbClr val="FFFF00"/>
                </a:solidFill>
                <a:effectLst>
                  <a:outerShdw blurRad="38100" dist="38100" dir="2700000" algn="tl">
                    <a:srgbClr val="000000">
                      <a:alpha val="43137"/>
                    </a:srgbClr>
                  </a:outerShdw>
                </a:effectLst>
              </a:rPr>
              <a:t>     </a:t>
            </a:r>
            <a:endParaRPr lang="ru-RU" sz="4400" dirty="0">
              <a:solidFill>
                <a:srgbClr val="FFFF00"/>
              </a:solidFill>
            </a:endParaRPr>
          </a:p>
        </p:txBody>
      </p:sp>
      <p:sp>
        <p:nvSpPr>
          <p:cNvPr id="6" name="Прямоугольник 5"/>
          <p:cNvSpPr/>
          <p:nvPr/>
        </p:nvSpPr>
        <p:spPr>
          <a:xfrm>
            <a:off x="1691680" y="1700808"/>
            <a:ext cx="6192688" cy="1107996"/>
          </a:xfrm>
          <a:prstGeom prst="rect">
            <a:avLst/>
          </a:prstGeom>
        </p:spPr>
        <p:txBody>
          <a:bodyPr wrap="square">
            <a:spAutoFit/>
          </a:bodyPr>
          <a:lstStyle/>
          <a:p>
            <a:endParaRPr lang="ru-RU" sz="66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524000"/>
            <a:ext cx="4978896" cy="4572000"/>
          </a:xfrm>
        </p:spPr>
        <p:txBody>
          <a:bodyPr>
            <a:normAutofit fontScale="70000" lnSpcReduction="20000"/>
          </a:bodyPr>
          <a:lstStyle/>
          <a:p>
            <a:pPr marL="0" indent="457200" algn="just">
              <a:buNone/>
            </a:pPr>
            <a:r>
              <a:rPr lang="uk-UA" sz="2800" dirty="0" smtClean="0">
                <a:solidFill>
                  <a:srgbClr val="FFFF00"/>
                </a:solidFill>
              </a:rPr>
              <a:t>Подвійні зорі, які можна побачити окремо, називають видимими подвійними чи візуально-подвійними. Для цих зірок вдається визначити зміну з часом позиційного кута й оцінити період обертання. Такою зіркою є </a:t>
            </a:r>
            <a:r>
              <a:rPr lang="uk-UA" sz="2800" dirty="0" err="1" smtClean="0">
                <a:solidFill>
                  <a:srgbClr val="FFFF00"/>
                </a:solidFill>
              </a:rPr>
              <a:t>Сіріус</a:t>
            </a:r>
            <a:r>
              <a:rPr lang="uk-UA" sz="2800" dirty="0" smtClean="0">
                <a:solidFill>
                  <a:srgbClr val="FFFF00"/>
                </a:solidFill>
              </a:rPr>
              <a:t>, що складається з компонентів A і B, що легко розрізняються в звичайний телескоп.</a:t>
            </a:r>
          </a:p>
          <a:p>
            <a:pPr marL="0" indent="457200" algn="just">
              <a:buNone/>
            </a:pPr>
            <a:r>
              <a:rPr lang="uk-UA" sz="2800" dirty="0" smtClean="0">
                <a:solidFill>
                  <a:srgbClr val="FFFF00"/>
                </a:solidFill>
              </a:rPr>
              <a:t>Компоненти більшості подвійних систем занадто близькі одна до одної або ж занадто віддалені від Сонячної системи, через що їх неможливо розрізнити навіть за допомогою найпотужніших телескопів. В цьому випадку їхню подвійність можливо виявити за деякими іншими ознаками:</a:t>
            </a:r>
          </a:p>
          <a:p>
            <a:endParaRPr lang="ru-RU" dirty="0"/>
          </a:p>
        </p:txBody>
      </p:sp>
      <p:sp>
        <p:nvSpPr>
          <p:cNvPr id="3" name="Заголовок 2"/>
          <p:cNvSpPr>
            <a:spLocks noGrp="1"/>
          </p:cNvSpPr>
          <p:nvPr>
            <p:ph type="title"/>
          </p:nvPr>
        </p:nvSpPr>
        <p:spPr/>
        <p:txBody>
          <a:bodyPr/>
          <a:lstStyle/>
          <a:p>
            <a:pPr algn="ctr"/>
            <a:r>
              <a:rPr lang="uk-UA" dirty="0" smtClean="0">
                <a:solidFill>
                  <a:srgbClr val="FFFF00"/>
                </a:solidFill>
              </a:rPr>
              <a:t>Візуально-подвійні зорі</a:t>
            </a:r>
            <a:endParaRPr lang="ru-RU" dirty="0">
              <a:solidFill>
                <a:srgbClr val="FFFF00"/>
              </a:solidFill>
            </a:endParaRPr>
          </a:p>
        </p:txBody>
      </p:sp>
      <p:pic>
        <p:nvPicPr>
          <p:cNvPr id="4" name="Рисунок 2"/>
          <p:cNvPicPr>
            <a:picLocks noChangeAspect="1" noChangeArrowheads="1"/>
          </p:cNvPicPr>
          <p:nvPr/>
        </p:nvPicPr>
        <p:blipFill>
          <a:blip r:embed="rId3" cstate="print"/>
          <a:srcRect/>
          <a:stretch>
            <a:fillRect/>
          </a:stretch>
        </p:blipFill>
        <p:spPr bwMode="auto">
          <a:xfrm>
            <a:off x="5508104" y="1700808"/>
            <a:ext cx="3265488" cy="21764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524000"/>
            <a:ext cx="4762872" cy="4572000"/>
          </a:xfrm>
        </p:spPr>
        <p:txBody>
          <a:bodyPr>
            <a:normAutofit fontScale="70000" lnSpcReduction="20000"/>
          </a:bodyPr>
          <a:lstStyle/>
          <a:p>
            <a:r>
              <a:rPr lang="uk-UA" sz="2800" dirty="0" smtClean="0">
                <a:solidFill>
                  <a:srgbClr val="FFFF00"/>
                </a:solidFill>
              </a:rPr>
              <a:t>Спостерігаються завдяки коливаннями блиску, створеними періодичними затьмареннями однієї зірки іншою, це відбувається в тих рідкісних випадках, коли Земля перебуває в одній площині із орбітами зірок. Внаслідок чого відбувається періодичне поперемінне затемнення одним компонентом іншого та навпаки. Відповідно спостерігається два зниження яскравості протягом одного циклу. Менше зниження, коли яскравіша зоря закриває від нас більш тьмяну і сильніше падіння видимої зоряної величини, коли відбувається навпаки.</a:t>
            </a:r>
          </a:p>
          <a:p>
            <a:endParaRPr lang="ru-RU" dirty="0"/>
          </a:p>
        </p:txBody>
      </p:sp>
      <p:sp>
        <p:nvSpPr>
          <p:cNvPr id="3" name="Заголовок 2"/>
          <p:cNvSpPr>
            <a:spLocks noGrp="1"/>
          </p:cNvSpPr>
          <p:nvPr>
            <p:ph type="title"/>
          </p:nvPr>
        </p:nvSpPr>
        <p:spPr/>
        <p:txBody>
          <a:bodyPr/>
          <a:lstStyle/>
          <a:p>
            <a:pPr algn="ctr"/>
            <a:r>
              <a:rPr lang="uk-UA" dirty="0" smtClean="0">
                <a:solidFill>
                  <a:srgbClr val="FFFF00"/>
                </a:solidFill>
              </a:rPr>
              <a:t>Затемнювано-подвійні зорі</a:t>
            </a:r>
            <a:endParaRPr lang="ru-RU" dirty="0">
              <a:solidFill>
                <a:srgbClr val="FFFF00"/>
              </a:solidFill>
            </a:endParaRPr>
          </a:p>
        </p:txBody>
      </p:sp>
      <p:pic>
        <p:nvPicPr>
          <p:cNvPr id="4" name="Рисунок 4"/>
          <p:cNvPicPr>
            <a:picLocks noChangeAspect="1" noChangeArrowheads="1"/>
          </p:cNvPicPr>
          <p:nvPr/>
        </p:nvPicPr>
        <p:blipFill>
          <a:blip r:embed="rId3" cstate="print"/>
          <a:srcRect/>
          <a:stretch>
            <a:fillRect/>
          </a:stretch>
        </p:blipFill>
        <p:spPr bwMode="auto">
          <a:xfrm>
            <a:off x="5292080" y="1916832"/>
            <a:ext cx="3228585" cy="32059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524000"/>
            <a:ext cx="4978896" cy="4572000"/>
          </a:xfrm>
        </p:spPr>
        <p:txBody>
          <a:bodyPr/>
          <a:lstStyle/>
          <a:p>
            <a:pPr marL="0" indent="457200" algn="just">
              <a:buNone/>
            </a:pPr>
            <a:r>
              <a:rPr lang="uk-UA" sz="2800" dirty="0" smtClean="0">
                <a:solidFill>
                  <a:srgbClr val="FFFF00"/>
                </a:solidFill>
              </a:rPr>
              <a:t>Спостерігаються завдяки періодичним зсувам спектральних ліній.</a:t>
            </a:r>
          </a:p>
          <a:p>
            <a:pPr marL="0" indent="457200" algn="just">
              <a:buNone/>
            </a:pPr>
            <a:r>
              <a:rPr lang="uk-UA" sz="2800" dirty="0" smtClean="0">
                <a:solidFill>
                  <a:srgbClr val="FFFF00"/>
                </a:solidFill>
              </a:rPr>
              <a:t>Якщо подвійна зірка має достатньо значний власний рух, то можна спостерігати періодичні відхилення траєкторії руху головного компоненту на небесній сфері від прямої лінії.</a:t>
            </a:r>
          </a:p>
          <a:p>
            <a:endParaRPr lang="ru-RU" dirty="0"/>
          </a:p>
        </p:txBody>
      </p:sp>
      <p:sp>
        <p:nvSpPr>
          <p:cNvPr id="3" name="Заголовок 2"/>
          <p:cNvSpPr>
            <a:spLocks noGrp="1"/>
          </p:cNvSpPr>
          <p:nvPr>
            <p:ph type="title"/>
          </p:nvPr>
        </p:nvSpPr>
        <p:spPr/>
        <p:txBody>
          <a:bodyPr/>
          <a:lstStyle/>
          <a:p>
            <a:pPr algn="ctr"/>
            <a:r>
              <a:rPr lang="uk-UA" dirty="0" smtClean="0">
                <a:solidFill>
                  <a:srgbClr val="FFFF00"/>
                </a:solidFill>
              </a:rPr>
              <a:t>Спектрально-подвійні зорі</a:t>
            </a:r>
            <a:endParaRPr lang="ru-RU" dirty="0">
              <a:solidFill>
                <a:srgbClr val="FFFF00"/>
              </a:solidFill>
            </a:endParaRPr>
          </a:p>
        </p:txBody>
      </p:sp>
      <p:pic>
        <p:nvPicPr>
          <p:cNvPr id="4" name="Picture 11" descr="Spectral_of_double_stars"/>
          <p:cNvPicPr>
            <a:picLocks noChangeAspect="1" noChangeArrowheads="1" noCrop="1"/>
          </p:cNvPicPr>
          <p:nvPr/>
        </p:nvPicPr>
        <p:blipFill>
          <a:blip r:embed="rId3" cstate="print"/>
          <a:srcRect/>
          <a:stretch>
            <a:fillRect/>
          </a:stretch>
        </p:blipFill>
        <p:spPr bwMode="auto">
          <a:xfrm>
            <a:off x="5436096" y="1628800"/>
            <a:ext cx="3439617" cy="37719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524000"/>
            <a:ext cx="5338936" cy="4572000"/>
          </a:xfrm>
        </p:spPr>
        <p:txBody>
          <a:bodyPr>
            <a:normAutofit fontScale="92500" lnSpcReduction="10000"/>
          </a:bodyPr>
          <a:lstStyle/>
          <a:p>
            <a:r>
              <a:rPr lang="uk-UA" sz="2800" dirty="0" smtClean="0">
                <a:solidFill>
                  <a:srgbClr val="FFFF00"/>
                </a:solidFill>
              </a:rPr>
              <a:t>Іноді буває, що дві фізично не пов'язані між собою зірки випадково проектуються на дуже близькі одна до одної точки небесної сфери. Такі зірки називаються оптично подвійними — на противагу «істинним», фізично подвійним. Класичним прикладом таких зірок є </a:t>
            </a:r>
            <a:r>
              <a:rPr lang="uk-UA" sz="2800" dirty="0" err="1" smtClean="0">
                <a:solidFill>
                  <a:srgbClr val="FFFF00"/>
                </a:solidFill>
              </a:rPr>
              <a:t>Міцар</a:t>
            </a:r>
            <a:r>
              <a:rPr lang="uk-UA" sz="2800" dirty="0" smtClean="0">
                <a:solidFill>
                  <a:srgbClr val="FFFF00"/>
                </a:solidFill>
              </a:rPr>
              <a:t> і </a:t>
            </a:r>
            <a:r>
              <a:rPr lang="uk-UA" sz="2800" dirty="0" err="1" smtClean="0">
                <a:solidFill>
                  <a:srgbClr val="FFFF00"/>
                </a:solidFill>
              </a:rPr>
              <a:t>Алькор</a:t>
            </a:r>
            <a:r>
              <a:rPr lang="uk-UA" sz="2800" dirty="0" smtClean="0">
                <a:solidFill>
                  <a:srgbClr val="FFFF00"/>
                </a:solidFill>
              </a:rPr>
              <a:t> у сузір'ї(Великої Медведиці</a:t>
            </a:r>
            <a:endParaRPr lang="ru-RU" dirty="0">
              <a:solidFill>
                <a:srgbClr val="FFFF00"/>
              </a:solidFill>
            </a:endParaRPr>
          </a:p>
        </p:txBody>
      </p:sp>
      <p:sp>
        <p:nvSpPr>
          <p:cNvPr id="3" name="Заголовок 2"/>
          <p:cNvSpPr>
            <a:spLocks noGrp="1"/>
          </p:cNvSpPr>
          <p:nvPr>
            <p:ph type="title"/>
          </p:nvPr>
        </p:nvSpPr>
        <p:spPr/>
        <p:txBody>
          <a:bodyPr/>
          <a:lstStyle/>
          <a:p>
            <a:pPr algn="ctr"/>
            <a:r>
              <a:rPr lang="uk-UA" dirty="0" smtClean="0">
                <a:solidFill>
                  <a:srgbClr val="FFFF00"/>
                </a:solidFill>
              </a:rPr>
              <a:t>Оптично подвійні зорі</a:t>
            </a:r>
            <a:endParaRPr lang="ru-RU" dirty="0">
              <a:solidFill>
                <a:srgbClr val="FFFF00"/>
              </a:solidFill>
            </a:endParaRPr>
          </a:p>
        </p:txBody>
      </p:sp>
      <p:pic>
        <p:nvPicPr>
          <p:cNvPr id="4" name="Рисунок 2"/>
          <p:cNvPicPr>
            <a:picLocks noChangeAspect="1" noChangeArrowheads="1"/>
          </p:cNvPicPr>
          <p:nvPr/>
        </p:nvPicPr>
        <p:blipFill>
          <a:blip r:embed="rId3" cstate="print"/>
          <a:srcRect/>
          <a:stretch>
            <a:fillRect/>
          </a:stretch>
        </p:blipFill>
        <p:spPr bwMode="auto">
          <a:xfrm>
            <a:off x="5724128" y="1772816"/>
            <a:ext cx="2967187" cy="37925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p:txBody>
          <a:bodyPr>
            <a:normAutofit fontScale="92500" lnSpcReduction="20000"/>
          </a:bodyPr>
          <a:lstStyle/>
          <a:p>
            <a:r>
              <a:rPr lang="uk-UA" dirty="0" smtClean="0">
                <a:solidFill>
                  <a:srgbClr val="FFFF00"/>
                </a:solidFill>
              </a:rPr>
              <a:t>Подвійні зорі утримуються разом взаємним тяжінням. Обидві зорі подвійної системи обертаються по еліптичних орбітах навколо деякою точки, що лежить з-поміж них і називається центром гравітації цих зір. Якщо відстань між партнерами дуже велика, орбітальний період може вимірюватися роками, інколи ж цілим століттям чи більше. Для тісних систем їх орбітальний період може становити лише кілька годин. Що стосується, обертання досить масивних зірок навколо загального центру ваги на близькій відстані один від одного, стають помітними релятивістські ефекти, такі як усунення </a:t>
            </a:r>
            <a:r>
              <a:rPr lang="uk-UA" dirty="0" err="1" smtClean="0">
                <a:solidFill>
                  <a:srgbClr val="FFFF00"/>
                </a:solidFill>
              </a:rPr>
              <a:t>периастра</a:t>
            </a:r>
            <a:r>
              <a:rPr lang="uk-UA" dirty="0" smtClean="0">
                <a:solidFill>
                  <a:srgbClr val="FFFF00"/>
                </a:solidFill>
              </a:rPr>
              <a:t> і зменшення орбітального періоду за рахунок випромінювання системою гравітаційних хвиль (останнє призводить до того, що наприкінці дві зірки зіштовхуються).</a:t>
            </a:r>
          </a:p>
          <a:p>
            <a:endParaRPr lang="ru-RU" dirty="0">
              <a:solidFill>
                <a:srgbClr val="FFFF00"/>
              </a:solidFill>
            </a:endParaRPr>
          </a:p>
        </p:txBody>
      </p:sp>
      <p:sp>
        <p:nvSpPr>
          <p:cNvPr id="3" name="Заголовок 2"/>
          <p:cNvSpPr>
            <a:spLocks noGrp="1"/>
          </p:cNvSpPr>
          <p:nvPr>
            <p:ph type="title"/>
          </p:nvPr>
        </p:nvSpPr>
        <p:spPr/>
        <p:txBody>
          <a:bodyPr>
            <a:normAutofit fontScale="90000"/>
          </a:bodyPr>
          <a:lstStyle/>
          <a:p>
            <a:pPr algn="ctr"/>
            <a:r>
              <a:rPr lang="uk-UA" dirty="0" smtClean="0">
                <a:solidFill>
                  <a:srgbClr val="FFFF00"/>
                </a:solidFill>
              </a:rPr>
              <a:t>Гравітаційна взаємодія між компонентами</a:t>
            </a:r>
            <a:endParaRPr lang="ru-RU"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p:txBody>
          <a:bodyPr>
            <a:normAutofit fontScale="92500" lnSpcReduction="10000"/>
          </a:bodyPr>
          <a:lstStyle/>
          <a:p>
            <a:r>
              <a:rPr lang="uk-UA" sz="2800" dirty="0" smtClean="0">
                <a:solidFill>
                  <a:srgbClr val="FFFF00"/>
                </a:solidFill>
              </a:rPr>
              <a:t>Є різні подвійні зірки: бувають дві схожі зорі у парі, а є різні (зазвичай, це червоний гігант та білий карлик). Але, незалежно від своїх типу, ці зорі найкраще піддаються вивченню: аналізуючи їхню взаємодію, вченим вдається з'ясувати майже всі параметри, включаючи масу, форму орбіт і навіть характеристики близько розташованих до них зір. Зазвичай, ці зорі мають дещо витягнуту форму внаслідок взаємного тяжіння. Приблизно половина всіх зір нашої Галактики належить до подвійних систем, отже подвійні зірки, які працюють по орбітам одна навколо іншої, явище дуже поширене</a:t>
            </a:r>
            <a:r>
              <a:rPr lang="uk-UA" sz="2800" dirty="0" smtClean="0">
                <a:solidFill>
                  <a:schemeClr val="bg1"/>
                </a:solidFill>
              </a:rPr>
              <a:t>.</a:t>
            </a:r>
          </a:p>
          <a:p>
            <a:endParaRPr lang="ru-RU" dirty="0"/>
          </a:p>
        </p:txBody>
      </p:sp>
      <p:sp>
        <p:nvSpPr>
          <p:cNvPr id="3" name="Заголовок 2"/>
          <p:cNvSpPr>
            <a:spLocks noGrp="1"/>
          </p:cNvSpPr>
          <p:nvPr>
            <p:ph type="title"/>
          </p:nvPr>
        </p:nvSpPr>
        <p:spPr/>
        <p:txBody>
          <a:bodyPr/>
          <a:lstStyle/>
          <a:p>
            <a:pPr algn="ctr"/>
            <a:r>
              <a:rPr lang="uk-UA" dirty="0" smtClean="0">
                <a:solidFill>
                  <a:srgbClr val="FFFF00"/>
                </a:solidFill>
              </a:rPr>
              <a:t>Компоненти подвійних зір</a:t>
            </a:r>
            <a:endParaRPr lang="ru-RU"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Заголовок 2"/>
          <p:cNvSpPr>
            <a:spLocks noGrp="1"/>
          </p:cNvSpPr>
          <p:nvPr>
            <p:ph type="title"/>
          </p:nvPr>
        </p:nvSpPr>
        <p:spPr/>
        <p:txBody>
          <a:bodyPr/>
          <a:lstStyle/>
          <a:p>
            <a:endParaRPr lang="ru-RU"/>
          </a:p>
        </p:txBody>
      </p:sp>
      <p:pic>
        <p:nvPicPr>
          <p:cNvPr id="4" name="Рисунок 2"/>
          <p:cNvPicPr>
            <a:picLocks noGrp="1" noChangeAspect="1" noChangeArrowheads="1"/>
          </p:cNvPicPr>
          <p:nvPr>
            <p:ph idx="1"/>
          </p:nvPr>
        </p:nvPicPr>
        <p:blipFill>
          <a:blip r:embed="rId3" cstate="print"/>
          <a:srcRect/>
          <a:stretch>
            <a:fillRect/>
          </a:stretch>
        </p:blipFill>
        <p:spPr bwMode="auto">
          <a:xfrm>
            <a:off x="1835696" y="116632"/>
            <a:ext cx="5505587" cy="65255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Заголовок 2"/>
          <p:cNvSpPr>
            <a:spLocks noGrp="1"/>
          </p:cNvSpPr>
          <p:nvPr>
            <p:ph type="title"/>
          </p:nvPr>
        </p:nvSpPr>
        <p:spPr/>
        <p:txBody>
          <a:bodyPr>
            <a:normAutofit/>
          </a:bodyPr>
          <a:lstStyle/>
          <a:p>
            <a:pPr algn="ctr"/>
            <a:r>
              <a:rPr lang="ru-RU" sz="2700" b="1" u="sng" dirty="0" err="1" smtClean="0">
                <a:solidFill>
                  <a:srgbClr val="FFFF00"/>
                </a:solidFill>
                <a:effectLst>
                  <a:outerShdw blurRad="38100" dist="38100" dir="2700000" algn="tl">
                    <a:srgbClr val="000000">
                      <a:alpha val="43137"/>
                    </a:srgbClr>
                  </a:outerShdw>
                </a:effectLst>
              </a:rPr>
              <a:t>Визначення</a:t>
            </a:r>
            <a:r>
              <a:rPr lang="ru-RU" sz="2700" b="1" u="sng" dirty="0" smtClean="0">
                <a:solidFill>
                  <a:srgbClr val="FFFF00"/>
                </a:solidFill>
                <a:effectLst>
                  <a:outerShdw blurRad="38100" dist="38100" dir="2700000" algn="tl">
                    <a:srgbClr val="000000">
                      <a:alpha val="43137"/>
                    </a:srgbClr>
                  </a:outerShdw>
                </a:effectLst>
              </a:rPr>
              <a:t> </a:t>
            </a:r>
            <a:r>
              <a:rPr lang="ru-RU" sz="2700" b="1" u="sng" dirty="0" err="1" smtClean="0">
                <a:solidFill>
                  <a:srgbClr val="FFFF00"/>
                </a:solidFill>
                <a:effectLst>
                  <a:outerShdw blurRad="38100" dist="38100" dir="2700000" algn="tl">
                    <a:srgbClr val="000000">
                      <a:alpha val="43137"/>
                    </a:srgbClr>
                  </a:outerShdw>
                </a:effectLst>
              </a:rPr>
              <a:t>маси</a:t>
            </a:r>
            <a:r>
              <a:rPr lang="ru-RU" sz="2700" b="1" u="sng" dirty="0" smtClean="0">
                <a:solidFill>
                  <a:srgbClr val="FFFF00"/>
                </a:solidFill>
                <a:effectLst>
                  <a:outerShdw blurRad="38100" dist="38100" dir="2700000" algn="tl">
                    <a:srgbClr val="000000">
                      <a:alpha val="43137"/>
                    </a:srgbClr>
                  </a:outerShdw>
                </a:effectLst>
              </a:rPr>
              <a:t> </a:t>
            </a:r>
            <a:r>
              <a:rPr lang="ru-RU" sz="2700" b="1" u="sng" dirty="0" err="1" smtClean="0">
                <a:solidFill>
                  <a:srgbClr val="FFFF00"/>
                </a:solidFill>
                <a:effectLst>
                  <a:outerShdw blurRad="38100" dist="38100" dir="2700000" algn="tl">
                    <a:srgbClr val="000000">
                      <a:alpha val="43137"/>
                    </a:srgbClr>
                  </a:outerShdw>
                </a:effectLst>
              </a:rPr>
              <a:t>подвійних</a:t>
            </a:r>
            <a:r>
              <a:rPr lang="ru-RU" sz="2700" b="1" u="sng" dirty="0" smtClean="0">
                <a:solidFill>
                  <a:srgbClr val="FFFF00"/>
                </a:solidFill>
                <a:effectLst>
                  <a:outerShdw blurRad="38100" dist="38100" dir="2700000" algn="tl">
                    <a:srgbClr val="000000">
                      <a:alpha val="43137"/>
                    </a:srgbClr>
                  </a:outerShdw>
                </a:effectLst>
              </a:rPr>
              <a:t> та </a:t>
            </a:r>
            <a:r>
              <a:rPr lang="ru-RU" sz="2700" b="1" u="sng" dirty="0" err="1" smtClean="0">
                <a:solidFill>
                  <a:srgbClr val="FFFF00"/>
                </a:solidFill>
                <a:effectLst>
                  <a:outerShdw blurRad="38100" dist="38100" dir="2700000" algn="tl">
                    <a:srgbClr val="000000">
                      <a:alpha val="43137"/>
                    </a:srgbClr>
                  </a:outerShdw>
                </a:effectLst>
              </a:rPr>
              <a:t>поодиноких</a:t>
            </a:r>
            <a:r>
              <a:rPr lang="ru-RU" sz="2700" b="1" u="sng" dirty="0" smtClean="0">
                <a:solidFill>
                  <a:srgbClr val="FFFF00"/>
                </a:solidFill>
                <a:effectLst>
                  <a:outerShdw blurRad="38100" dist="38100" dir="2700000" algn="tl">
                    <a:srgbClr val="000000">
                      <a:alpha val="43137"/>
                    </a:srgbClr>
                  </a:outerShdw>
                </a:effectLst>
              </a:rPr>
              <a:t> </a:t>
            </a:r>
            <a:r>
              <a:rPr lang="ru-RU" sz="2700" b="1" u="sng" dirty="0" err="1" smtClean="0">
                <a:solidFill>
                  <a:srgbClr val="FFFF00"/>
                </a:solidFill>
                <a:effectLst>
                  <a:outerShdw blurRad="38100" dist="38100" dir="2700000" algn="tl">
                    <a:srgbClr val="000000">
                      <a:alpha val="43137"/>
                    </a:srgbClr>
                  </a:outerShdw>
                </a:effectLst>
              </a:rPr>
              <a:t>зір</a:t>
            </a:r>
            <a:r>
              <a:rPr lang="ru-RU" sz="4400" u="sng" dirty="0" smtClean="0"/>
              <a:t/>
            </a:r>
            <a:br>
              <a:rPr lang="ru-RU" sz="4400" u="sng" dirty="0" smtClean="0"/>
            </a:br>
            <a:endParaRPr lang="ru-RU" sz="4400" b="1" u="sng" dirty="0" smtClean="0">
              <a:solidFill>
                <a:srgbClr val="FFFF00"/>
              </a:solidFill>
              <a:effectLst>
                <a:outerShdw blurRad="38100" dist="38100" dir="2700000" algn="tl">
                  <a:srgbClr val="000000">
                    <a:alpha val="43137"/>
                  </a:srgbClr>
                </a:outerShdw>
              </a:effectLst>
            </a:endParaRPr>
          </a:p>
        </p:txBody>
      </p:sp>
      <p:pic>
        <p:nvPicPr>
          <p:cNvPr id="4" name="Содержимое 3"/>
          <p:cNvPicPr>
            <a:picLocks noGrp="1" noChangeAspect="1" noChangeArrowheads="1"/>
          </p:cNvPicPr>
          <p:nvPr>
            <p:ph idx="1"/>
          </p:nvPr>
        </p:nvPicPr>
        <p:blipFill>
          <a:blip r:embed="rId3" cstate="print"/>
          <a:srcRect/>
          <a:stretch>
            <a:fillRect/>
          </a:stretch>
        </p:blipFill>
        <p:spPr bwMode="auto">
          <a:xfrm>
            <a:off x="1187624" y="1052736"/>
            <a:ext cx="6048672" cy="879723"/>
          </a:xfrm>
          <a:prstGeom prst="rect">
            <a:avLst/>
          </a:prstGeom>
          <a:noFill/>
          <a:ln w="9525">
            <a:noFill/>
            <a:miter lim="800000"/>
            <a:headEnd/>
            <a:tailEnd/>
          </a:ln>
        </p:spPr>
      </p:pic>
      <p:graphicFrame>
        <p:nvGraphicFramePr>
          <p:cNvPr id="6" name="Схема 5"/>
          <p:cNvGraphicFramePr/>
          <p:nvPr/>
        </p:nvGraphicFramePr>
        <p:xfrm>
          <a:off x="1115616" y="2348881"/>
          <a:ext cx="6552728" cy="1078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785786" y="428604"/>
            <a:ext cx="7643866" cy="1323439"/>
          </a:xfrm>
          <a:prstGeom prst="rect">
            <a:avLst/>
          </a:prstGeom>
          <a:noFill/>
        </p:spPr>
        <p:txBody>
          <a:bodyPr wrap="square" rtlCol="0">
            <a:spAutoFit/>
          </a:bodyPr>
          <a:lstStyle/>
          <a:p>
            <a:pPr algn="ctr"/>
            <a:r>
              <a:rPr lang="ru-RU" sz="4000" b="1" u="sng" kern="0" dirty="0" err="1" smtClean="0">
                <a:solidFill>
                  <a:srgbClr val="FFFFFF"/>
                </a:solidFill>
                <a:effectLst>
                  <a:outerShdw blurRad="38100" dist="38100" dir="2700000" algn="tl">
                    <a:srgbClr val="000000">
                      <a:alpha val="43137"/>
                    </a:srgbClr>
                  </a:outerShdw>
                </a:effectLst>
                <a:latin typeface="Arial"/>
                <a:ea typeface="+mj-ea"/>
                <a:cs typeface="+mj-cs"/>
              </a:rPr>
              <a:t>Розміри</a:t>
            </a:r>
            <a:r>
              <a:rPr lang="ru-RU" sz="4000" b="1" u="sng" kern="0" dirty="0" smtClean="0">
                <a:solidFill>
                  <a:srgbClr val="FFFFFF"/>
                </a:solidFill>
                <a:effectLst>
                  <a:outerShdw blurRad="38100" dist="38100" dir="2700000" algn="tl">
                    <a:srgbClr val="000000">
                      <a:alpha val="43137"/>
                    </a:srgbClr>
                  </a:outerShdw>
                </a:effectLst>
                <a:latin typeface="Arial"/>
                <a:ea typeface="+mj-ea"/>
                <a:cs typeface="+mj-cs"/>
              </a:rPr>
              <a:t>  </a:t>
            </a:r>
            <a:r>
              <a:rPr lang="ru-RU" sz="4000" b="1" u="sng" kern="0" dirty="0" err="1" smtClean="0">
                <a:solidFill>
                  <a:srgbClr val="FFFFFF"/>
                </a:solidFill>
                <a:effectLst>
                  <a:outerShdw blurRad="38100" dist="38100" dir="2700000" algn="tl">
                    <a:srgbClr val="000000">
                      <a:alpha val="43137"/>
                    </a:srgbClr>
                  </a:outerShdw>
                </a:effectLst>
                <a:latin typeface="Arial"/>
                <a:ea typeface="+mj-ea"/>
                <a:cs typeface="+mj-cs"/>
              </a:rPr>
              <a:t>зір</a:t>
            </a:r>
            <a:r>
              <a:rPr lang="ru-RU" sz="4000" b="1" u="sng" kern="0" dirty="0" smtClean="0">
                <a:solidFill>
                  <a:srgbClr val="FFFFFF"/>
                </a:solidFill>
                <a:effectLst>
                  <a:outerShdw blurRad="38100" dist="38100" dir="2700000" algn="tl">
                    <a:srgbClr val="000000">
                      <a:alpha val="43137"/>
                    </a:srgbClr>
                  </a:outerShdw>
                </a:effectLst>
                <a:latin typeface="Arial"/>
                <a:ea typeface="+mj-ea"/>
                <a:cs typeface="+mj-cs"/>
              </a:rPr>
              <a:t> та </a:t>
            </a:r>
            <a:r>
              <a:rPr lang="ru-RU" sz="4000" b="1" u="sng" kern="0" dirty="0" err="1" smtClean="0">
                <a:solidFill>
                  <a:srgbClr val="FFFFFF"/>
                </a:solidFill>
                <a:effectLst>
                  <a:outerShdw blurRad="38100" dist="38100" dir="2700000" algn="tl">
                    <a:srgbClr val="000000">
                      <a:alpha val="43137"/>
                    </a:srgbClr>
                  </a:outerShdw>
                </a:effectLst>
                <a:latin typeface="Arial"/>
                <a:ea typeface="+mj-ea"/>
                <a:cs typeface="+mj-cs"/>
              </a:rPr>
              <a:t>густина</a:t>
            </a:r>
            <a:r>
              <a:rPr lang="ru-RU" sz="4000" b="1" u="sng" kern="0" dirty="0" smtClean="0">
                <a:solidFill>
                  <a:srgbClr val="FFFFFF"/>
                </a:solidFill>
                <a:effectLst>
                  <a:outerShdw blurRad="38100" dist="38100" dir="2700000" algn="tl">
                    <a:srgbClr val="000000">
                      <a:alpha val="43137"/>
                    </a:srgbClr>
                  </a:outerShdw>
                </a:effectLst>
                <a:latin typeface="Arial"/>
                <a:ea typeface="+mj-ea"/>
                <a:cs typeface="+mj-cs"/>
              </a:rPr>
              <a:t> </a:t>
            </a:r>
            <a:r>
              <a:rPr lang="ru-RU" sz="4000" b="1" u="sng" kern="0" dirty="0" err="1" smtClean="0">
                <a:solidFill>
                  <a:srgbClr val="FFFFFF"/>
                </a:solidFill>
                <a:effectLst>
                  <a:outerShdw blurRad="38100" dist="38100" dir="2700000" algn="tl">
                    <a:srgbClr val="000000">
                      <a:alpha val="43137"/>
                    </a:srgbClr>
                  </a:outerShdw>
                </a:effectLst>
                <a:latin typeface="Arial"/>
                <a:ea typeface="+mj-ea"/>
                <a:cs typeface="+mj-cs"/>
              </a:rPr>
              <a:t>речовини</a:t>
            </a:r>
            <a:r>
              <a:rPr lang="ru-RU" sz="4000" b="1" u="sng" kern="0" dirty="0" smtClean="0">
                <a:solidFill>
                  <a:srgbClr val="FFFFFF"/>
                </a:solidFill>
                <a:effectLst>
                  <a:outerShdw blurRad="38100" dist="38100" dir="2700000" algn="tl">
                    <a:srgbClr val="000000">
                      <a:alpha val="43137"/>
                    </a:srgbClr>
                  </a:outerShdw>
                </a:effectLst>
                <a:latin typeface="Arial"/>
                <a:ea typeface="+mj-ea"/>
                <a:cs typeface="+mj-cs"/>
              </a:rPr>
              <a:t> в </a:t>
            </a:r>
            <a:r>
              <a:rPr lang="ru-RU" sz="4000" b="1" u="sng" kern="0" dirty="0" err="1" smtClean="0">
                <a:solidFill>
                  <a:srgbClr val="FFFFFF"/>
                </a:solidFill>
                <a:effectLst>
                  <a:outerShdw blurRad="38100" dist="38100" dir="2700000" algn="tl">
                    <a:srgbClr val="000000">
                      <a:alpha val="43137"/>
                    </a:srgbClr>
                  </a:outerShdw>
                </a:effectLst>
                <a:latin typeface="Arial"/>
                <a:ea typeface="+mj-ea"/>
                <a:cs typeface="+mj-cs"/>
              </a:rPr>
              <a:t>їх</a:t>
            </a:r>
            <a:r>
              <a:rPr lang="ru-RU" sz="4000" b="1" u="sng" kern="0" dirty="0" smtClean="0">
                <a:solidFill>
                  <a:srgbClr val="FFFFFF"/>
                </a:solidFill>
                <a:effectLst>
                  <a:outerShdw blurRad="38100" dist="38100" dir="2700000" algn="tl">
                    <a:srgbClr val="000000">
                      <a:alpha val="43137"/>
                    </a:srgbClr>
                  </a:outerShdw>
                </a:effectLst>
                <a:latin typeface="Arial"/>
                <a:ea typeface="+mj-ea"/>
                <a:cs typeface="+mj-cs"/>
              </a:rPr>
              <a:t> </a:t>
            </a:r>
            <a:r>
              <a:rPr lang="ru-RU" sz="4000" b="1" u="sng" kern="0" dirty="0" err="1" smtClean="0">
                <a:solidFill>
                  <a:srgbClr val="FFFFFF"/>
                </a:solidFill>
                <a:effectLst>
                  <a:outerShdw blurRad="38100" dist="38100" dir="2700000" algn="tl">
                    <a:srgbClr val="000000">
                      <a:alpha val="43137"/>
                    </a:srgbClr>
                  </a:outerShdw>
                </a:effectLst>
                <a:latin typeface="Arial"/>
                <a:ea typeface="+mj-ea"/>
                <a:cs typeface="+mj-cs"/>
              </a:rPr>
              <a:t>надрах</a:t>
            </a:r>
            <a:endParaRPr lang="ru-RU" dirty="0"/>
          </a:p>
        </p:txBody>
      </p:sp>
      <p:sp>
        <p:nvSpPr>
          <p:cNvPr id="6" name="TextBox 5"/>
          <p:cNvSpPr txBox="1"/>
          <p:nvPr/>
        </p:nvSpPr>
        <p:spPr>
          <a:xfrm>
            <a:off x="1000100" y="2571744"/>
            <a:ext cx="7429552" cy="1569660"/>
          </a:xfrm>
          <a:prstGeom prst="rect">
            <a:avLst/>
          </a:prstGeom>
          <a:noFill/>
        </p:spPr>
        <p:txBody>
          <a:bodyPr wrap="square" rtlCol="0">
            <a:spAutoFit/>
          </a:bodyPr>
          <a:lstStyle/>
          <a:p>
            <a:r>
              <a:rPr lang="ru-RU" sz="2400" kern="0" dirty="0" smtClean="0">
                <a:solidFill>
                  <a:srgbClr val="FFFFFF"/>
                </a:solidFill>
                <a:latin typeface="Arial"/>
              </a:rPr>
              <a:t> </a:t>
            </a:r>
            <a:r>
              <a:rPr lang="ru-RU" sz="2400" kern="0" dirty="0" err="1" smtClean="0">
                <a:solidFill>
                  <a:srgbClr val="FFFFFF"/>
                </a:solidFill>
                <a:latin typeface="Arial"/>
              </a:rPr>
              <a:t>Розміри</a:t>
            </a:r>
            <a:r>
              <a:rPr lang="ru-RU" sz="2400" kern="0" dirty="0" smtClean="0">
                <a:solidFill>
                  <a:srgbClr val="FFFFFF"/>
                </a:solidFill>
                <a:latin typeface="Arial"/>
              </a:rPr>
              <a:t> </a:t>
            </a:r>
            <a:r>
              <a:rPr lang="ru-RU" sz="2400" kern="0" dirty="0" err="1" smtClean="0">
                <a:solidFill>
                  <a:srgbClr val="FFFFFF"/>
                </a:solidFill>
                <a:latin typeface="Arial"/>
              </a:rPr>
              <a:t>зірок</a:t>
            </a:r>
            <a:r>
              <a:rPr lang="ru-RU" sz="2400" kern="0" dirty="0" smtClean="0">
                <a:solidFill>
                  <a:srgbClr val="FFFFFF"/>
                </a:solidFill>
                <a:latin typeface="Arial"/>
              </a:rPr>
              <a:t> у </a:t>
            </a:r>
            <a:r>
              <a:rPr lang="ru-RU" sz="2400" kern="0" dirty="0" err="1" smtClean="0">
                <a:solidFill>
                  <a:srgbClr val="FFFFFF"/>
                </a:solidFill>
                <a:latin typeface="Arial"/>
              </a:rPr>
              <a:t>більшості</a:t>
            </a:r>
            <a:r>
              <a:rPr lang="ru-RU" sz="2400" kern="0" dirty="0" smtClean="0">
                <a:solidFill>
                  <a:srgbClr val="FFFFFF"/>
                </a:solidFill>
                <a:latin typeface="Arial"/>
              </a:rPr>
              <a:t> </a:t>
            </a:r>
            <a:r>
              <a:rPr lang="ru-RU" sz="2400" kern="0" dirty="0" err="1" smtClean="0">
                <a:solidFill>
                  <a:srgbClr val="FFFFFF"/>
                </a:solidFill>
                <a:latin typeface="Arial"/>
              </a:rPr>
              <a:t>випадків</a:t>
            </a:r>
            <a:r>
              <a:rPr lang="ru-RU" sz="2400" kern="0" dirty="0" smtClean="0">
                <a:solidFill>
                  <a:srgbClr val="FFFFFF"/>
                </a:solidFill>
                <a:latin typeface="Arial"/>
              </a:rPr>
              <a:t> </a:t>
            </a:r>
            <a:r>
              <a:rPr lang="uk-UA" sz="2400" kern="0" dirty="0" err="1" smtClean="0">
                <a:solidFill>
                  <a:srgbClr val="FFFFFF"/>
                </a:solidFill>
                <a:latin typeface="Arial"/>
              </a:rPr>
              <a:t>повязані</a:t>
            </a:r>
            <a:r>
              <a:rPr lang="ru-RU" sz="2400" kern="0" dirty="0" smtClean="0">
                <a:solidFill>
                  <a:srgbClr val="FFFFFF"/>
                </a:solidFill>
                <a:latin typeface="Arial"/>
              </a:rPr>
              <a:t> </a:t>
            </a:r>
            <a:r>
              <a:rPr lang="ru-RU" sz="2400" kern="0" dirty="0" smtClean="0">
                <a:solidFill>
                  <a:srgbClr val="FFFFFF"/>
                </a:solidFill>
                <a:latin typeface="Arial"/>
              </a:rPr>
              <a:t>величиною </a:t>
            </a:r>
            <a:r>
              <a:rPr lang="ru-RU" sz="2400" kern="0" dirty="0" err="1" smtClean="0">
                <a:solidFill>
                  <a:srgbClr val="FFFFFF"/>
                </a:solidFill>
                <a:latin typeface="Arial"/>
              </a:rPr>
              <a:t>діаметра</a:t>
            </a:r>
            <a:r>
              <a:rPr lang="ru-RU" sz="2400" kern="0" dirty="0" smtClean="0">
                <a:solidFill>
                  <a:srgbClr val="FFFFFF"/>
                </a:solidFill>
                <a:latin typeface="Arial"/>
              </a:rPr>
              <a:t> </a:t>
            </a:r>
            <a:r>
              <a:rPr lang="ru-RU" sz="2400" kern="0" dirty="0" err="1" smtClean="0">
                <a:solidFill>
                  <a:srgbClr val="FFFFFF"/>
                </a:solidFill>
                <a:latin typeface="Arial"/>
              </a:rPr>
              <a:t>Землі</a:t>
            </a:r>
            <a:r>
              <a:rPr lang="ru-RU" sz="2400" kern="0" dirty="0" smtClean="0">
                <a:solidFill>
                  <a:srgbClr val="FFFFFF"/>
                </a:solidFill>
                <a:latin typeface="Arial"/>
              </a:rPr>
              <a:t> та </a:t>
            </a:r>
            <a:r>
              <a:rPr lang="ru-RU" sz="2400" kern="0" dirty="0" err="1" smtClean="0">
                <a:solidFill>
                  <a:srgbClr val="FFFFFF"/>
                </a:solidFill>
                <a:latin typeface="Arial"/>
              </a:rPr>
              <a:t>розміром</a:t>
            </a:r>
            <a:r>
              <a:rPr lang="ru-RU" sz="2400" kern="0" dirty="0" smtClean="0">
                <a:solidFill>
                  <a:srgbClr val="FFFFFF"/>
                </a:solidFill>
                <a:latin typeface="Arial"/>
              </a:rPr>
              <a:t> </a:t>
            </a:r>
            <a:r>
              <a:rPr lang="ru-RU" sz="2400" kern="0" dirty="0" err="1" smtClean="0">
                <a:solidFill>
                  <a:srgbClr val="FFFFFF"/>
                </a:solidFill>
                <a:latin typeface="Arial"/>
              </a:rPr>
              <a:t>планетних</a:t>
            </a:r>
            <a:r>
              <a:rPr lang="ru-RU" sz="2400" kern="0" dirty="0" smtClean="0">
                <a:solidFill>
                  <a:srgbClr val="FFFFFF"/>
                </a:solidFill>
                <a:latin typeface="Arial"/>
              </a:rPr>
              <a:t> </a:t>
            </a:r>
            <a:r>
              <a:rPr lang="ru-RU" sz="2400" kern="0" dirty="0" err="1" smtClean="0">
                <a:solidFill>
                  <a:srgbClr val="FFFFFF"/>
                </a:solidFill>
                <a:latin typeface="Arial"/>
              </a:rPr>
              <a:t>орбіт</a:t>
            </a:r>
            <a:r>
              <a:rPr lang="ru-RU" sz="2400" kern="0" dirty="0" smtClean="0">
                <a:solidFill>
                  <a:srgbClr val="FFFFFF"/>
                </a:solidFill>
                <a:latin typeface="Arial"/>
              </a:rPr>
              <a:t>. У </a:t>
            </a:r>
            <a:r>
              <a:rPr lang="ru-RU" sz="2400" kern="0" dirty="0" err="1" smtClean="0">
                <a:solidFill>
                  <a:srgbClr val="FFFFFF"/>
                </a:solidFill>
                <a:latin typeface="Arial"/>
              </a:rPr>
              <a:t>рідких</a:t>
            </a:r>
            <a:r>
              <a:rPr lang="ru-RU" sz="2400" kern="0" dirty="0" smtClean="0">
                <a:solidFill>
                  <a:srgbClr val="FFFFFF"/>
                </a:solidFill>
                <a:latin typeface="Arial"/>
              </a:rPr>
              <a:t> </a:t>
            </a:r>
            <a:r>
              <a:rPr lang="ru-RU" sz="2400" kern="0" dirty="0" err="1" smtClean="0">
                <a:solidFill>
                  <a:srgbClr val="FFFFFF"/>
                </a:solidFill>
                <a:latin typeface="Arial"/>
              </a:rPr>
              <a:t>випадках</a:t>
            </a:r>
            <a:r>
              <a:rPr lang="ru-RU" sz="2400" kern="0" dirty="0" smtClean="0">
                <a:solidFill>
                  <a:srgbClr val="FFFFFF"/>
                </a:solidFill>
                <a:latin typeface="Arial"/>
              </a:rPr>
              <a:t> </a:t>
            </a:r>
            <a:r>
              <a:rPr lang="ru-RU" sz="2400" kern="0" dirty="0" err="1" smtClean="0">
                <a:solidFill>
                  <a:srgbClr val="FFFFFF"/>
                </a:solidFill>
                <a:latin typeface="Arial"/>
              </a:rPr>
              <a:t>розміри</a:t>
            </a:r>
            <a:r>
              <a:rPr lang="ru-RU" sz="2400" kern="0" dirty="0" smtClean="0">
                <a:solidFill>
                  <a:srgbClr val="FFFFFF"/>
                </a:solidFill>
                <a:latin typeface="Arial"/>
              </a:rPr>
              <a:t> </a:t>
            </a:r>
            <a:r>
              <a:rPr lang="ru-RU" sz="2400" kern="0" dirty="0" err="1" smtClean="0">
                <a:solidFill>
                  <a:srgbClr val="FFFFFF"/>
                </a:solidFill>
                <a:latin typeface="Arial"/>
              </a:rPr>
              <a:t>зірок</a:t>
            </a:r>
            <a:r>
              <a:rPr lang="ru-RU" sz="2400" kern="0" dirty="0" smtClean="0">
                <a:solidFill>
                  <a:srgbClr val="FFFFFF"/>
                </a:solidFill>
                <a:latin typeface="Arial"/>
              </a:rPr>
              <a:t> </a:t>
            </a:r>
            <a:r>
              <a:rPr lang="ru-RU" sz="2400" kern="0" dirty="0" err="1" smtClean="0">
                <a:solidFill>
                  <a:srgbClr val="FFFFFF"/>
                </a:solidFill>
                <a:latin typeface="Arial"/>
              </a:rPr>
              <a:t>більше</a:t>
            </a:r>
            <a:r>
              <a:rPr lang="ru-RU" sz="2400" kern="0" dirty="0" smtClean="0">
                <a:solidFill>
                  <a:srgbClr val="FFFFFF"/>
                </a:solidFill>
                <a:latin typeface="Arial"/>
              </a:rPr>
              <a:t> </a:t>
            </a:r>
            <a:r>
              <a:rPr lang="ru-RU" sz="2400" kern="0" dirty="0" err="1" smtClean="0">
                <a:solidFill>
                  <a:srgbClr val="FFFFFF"/>
                </a:solidFill>
                <a:latin typeface="Arial"/>
              </a:rPr>
              <a:t>ніж</a:t>
            </a:r>
            <a:r>
              <a:rPr lang="ru-RU" sz="2400" kern="0" dirty="0" smtClean="0">
                <a:solidFill>
                  <a:srgbClr val="FFFFFF"/>
                </a:solidFill>
                <a:latin typeface="Arial"/>
              </a:rPr>
              <a:t> в 2000 раз за </a:t>
            </a:r>
            <a:r>
              <a:rPr lang="ru-RU" sz="2400" kern="0" dirty="0" err="1" smtClean="0">
                <a:solidFill>
                  <a:srgbClr val="FFFFFF"/>
                </a:solidFill>
                <a:latin typeface="Arial"/>
              </a:rPr>
              <a:t>діаметр</a:t>
            </a:r>
            <a:r>
              <a:rPr lang="ru-RU" sz="2400" kern="0" dirty="0" smtClean="0">
                <a:solidFill>
                  <a:srgbClr val="FFFFFF"/>
                </a:solidFill>
                <a:latin typeface="Arial"/>
              </a:rPr>
              <a:t> </a:t>
            </a:r>
            <a:r>
              <a:rPr lang="ru-RU" sz="2400" kern="0" dirty="0" err="1" smtClean="0">
                <a:solidFill>
                  <a:srgbClr val="FFFFFF"/>
                </a:solidFill>
                <a:latin typeface="Arial"/>
              </a:rPr>
              <a:t>Сонця</a:t>
            </a:r>
            <a:r>
              <a:rPr lang="ru-RU" sz="2400" kern="0" dirty="0" smtClean="0">
                <a:solidFill>
                  <a:srgbClr val="FFFFFF"/>
                </a:solidFill>
                <a:latin typeface="Arial"/>
              </a:rPr>
              <a:t>. </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357290" y="500042"/>
            <a:ext cx="6572296" cy="769441"/>
          </a:xfrm>
          <a:prstGeom prst="rect">
            <a:avLst/>
          </a:prstGeom>
          <a:noFill/>
        </p:spPr>
        <p:txBody>
          <a:bodyPr wrap="square" rtlCol="0">
            <a:spAutoFit/>
          </a:bodyPr>
          <a:lstStyle/>
          <a:p>
            <a:pPr algn="ctr"/>
            <a:r>
              <a:rPr lang="ru-RU" sz="4400" kern="0" dirty="0" err="1" smtClean="0">
                <a:solidFill>
                  <a:srgbClr val="FFFFFF"/>
                </a:solidFill>
                <a:latin typeface="Arial"/>
                <a:ea typeface="+mj-ea"/>
                <a:cs typeface="+mj-cs"/>
              </a:rPr>
              <a:t>Надгіганти</a:t>
            </a:r>
            <a:endParaRPr lang="ru-RU" dirty="0"/>
          </a:p>
        </p:txBody>
      </p:sp>
      <p:pic>
        <p:nvPicPr>
          <p:cNvPr id="6" name="Picture 4"/>
          <p:cNvPicPr>
            <a:picLocks noChangeAspect="1" noChangeArrowheads="1"/>
          </p:cNvPicPr>
          <p:nvPr/>
        </p:nvPicPr>
        <p:blipFill>
          <a:blip r:embed="rId3"/>
          <a:srcRect/>
          <a:stretch>
            <a:fillRect/>
          </a:stretch>
        </p:blipFill>
        <p:spPr bwMode="auto">
          <a:xfrm>
            <a:off x="684213" y="1196975"/>
            <a:ext cx="7667625" cy="537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1"/>
          </p:nvPr>
        </p:nvSpPr>
        <p:spPr/>
        <p:txBody>
          <a:bodyPr/>
          <a:lstStyle/>
          <a:p>
            <a:endParaRPr lang="ru-RU"/>
          </a:p>
        </p:txBody>
      </p:sp>
      <p:sp>
        <p:nvSpPr>
          <p:cNvPr id="8" name="Заголовок 7"/>
          <p:cNvSpPr>
            <a:spLocks noGrp="1"/>
          </p:cNvSpPr>
          <p:nvPr>
            <p:ph type="title"/>
          </p:nvPr>
        </p:nvSpPr>
        <p:spPr/>
        <p:txBody>
          <a:bodyPr/>
          <a:lstStyle/>
          <a:p>
            <a:endParaRPr lang="ru-RU"/>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571472" y="428604"/>
            <a:ext cx="8001056" cy="1200329"/>
          </a:xfrm>
          <a:prstGeom prst="rect">
            <a:avLst/>
          </a:prstGeom>
          <a:noFill/>
        </p:spPr>
        <p:txBody>
          <a:bodyPr wrap="square" rtlCol="0">
            <a:spAutoFit/>
          </a:bodyPr>
          <a:lstStyle/>
          <a:p>
            <a:r>
              <a:rPr lang="ru-RU" sz="2400" b="1" dirty="0" err="1" smtClean="0">
                <a:solidFill>
                  <a:srgbClr val="FF0000"/>
                </a:solidFill>
              </a:rPr>
              <a:t>Зо́рі</a:t>
            </a:r>
            <a:r>
              <a:rPr lang="ru-RU" sz="2400" dirty="0" smtClean="0">
                <a:solidFill>
                  <a:srgbClr val="FF0000"/>
                </a:solidFill>
              </a:rPr>
              <a:t>  — </a:t>
            </a:r>
            <a:r>
              <a:rPr lang="ru-RU" sz="2400" dirty="0" err="1" smtClean="0">
                <a:solidFill>
                  <a:srgbClr val="FF0000"/>
                </a:solidFill>
              </a:rPr>
              <a:t>велетенські</a:t>
            </a:r>
            <a:r>
              <a:rPr lang="ru-RU" sz="2400" dirty="0" smtClean="0">
                <a:solidFill>
                  <a:srgbClr val="FF0000"/>
                </a:solidFill>
              </a:rPr>
              <a:t> </a:t>
            </a:r>
            <a:r>
              <a:rPr lang="ru-RU" sz="2400" dirty="0" err="1" smtClean="0">
                <a:solidFill>
                  <a:srgbClr val="FF0000"/>
                </a:solidFill>
              </a:rPr>
              <a:t>розжарені</a:t>
            </a:r>
            <a:r>
              <a:rPr lang="ru-RU" sz="2400" dirty="0" smtClean="0">
                <a:solidFill>
                  <a:srgbClr val="FF0000"/>
                </a:solidFill>
              </a:rPr>
              <a:t>, </a:t>
            </a:r>
            <a:r>
              <a:rPr lang="ru-RU" sz="2400" dirty="0" err="1" smtClean="0">
                <a:solidFill>
                  <a:srgbClr val="FF0000"/>
                </a:solidFill>
              </a:rPr>
              <a:t>самосвітні</a:t>
            </a:r>
            <a:r>
              <a:rPr lang="ru-RU" sz="2400" dirty="0" smtClean="0">
                <a:solidFill>
                  <a:srgbClr val="FF0000"/>
                </a:solidFill>
              </a:rPr>
              <a:t> </a:t>
            </a:r>
            <a:r>
              <a:rPr lang="ru-RU" sz="2400" dirty="0" err="1" smtClean="0">
                <a:solidFill>
                  <a:srgbClr val="FF0000"/>
                </a:solidFill>
              </a:rPr>
              <a:t>небесні</a:t>
            </a:r>
            <a:r>
              <a:rPr lang="ru-RU" sz="2400" dirty="0" smtClean="0">
                <a:solidFill>
                  <a:srgbClr val="FF0000"/>
                </a:solidFill>
              </a:rPr>
              <a:t> </a:t>
            </a:r>
            <a:r>
              <a:rPr lang="ru-RU" sz="2400" dirty="0" err="1" smtClean="0">
                <a:solidFill>
                  <a:srgbClr val="FF0000"/>
                </a:solidFill>
              </a:rPr>
              <a:t>тіла</a:t>
            </a:r>
            <a:r>
              <a:rPr lang="ru-RU" sz="2400" dirty="0" smtClean="0">
                <a:solidFill>
                  <a:srgbClr val="FF0000"/>
                </a:solidFill>
              </a:rPr>
              <a:t>, у </a:t>
            </a:r>
            <a:r>
              <a:rPr lang="ru-RU" sz="2400" dirty="0" err="1" smtClean="0">
                <a:solidFill>
                  <a:srgbClr val="FF0000"/>
                </a:solidFill>
              </a:rPr>
              <a:t>надрах</a:t>
            </a:r>
            <a:r>
              <a:rPr lang="ru-RU" sz="2400" dirty="0" smtClean="0">
                <a:solidFill>
                  <a:srgbClr val="FF0000"/>
                </a:solidFill>
              </a:rPr>
              <a:t> </a:t>
            </a:r>
            <a:r>
              <a:rPr lang="ru-RU" sz="2400" dirty="0" err="1" smtClean="0">
                <a:solidFill>
                  <a:srgbClr val="FF0000"/>
                </a:solidFill>
              </a:rPr>
              <a:t>яких</a:t>
            </a:r>
            <a:r>
              <a:rPr lang="ru-RU" sz="2400" dirty="0" smtClean="0">
                <a:solidFill>
                  <a:srgbClr val="FF0000"/>
                </a:solidFill>
              </a:rPr>
              <a:t> </a:t>
            </a:r>
            <a:r>
              <a:rPr lang="ru-RU" sz="2400" dirty="0" err="1" smtClean="0">
                <a:solidFill>
                  <a:srgbClr val="FF0000"/>
                </a:solidFill>
              </a:rPr>
              <a:t>ефективно</a:t>
            </a:r>
            <a:r>
              <a:rPr lang="ru-RU" sz="2400" dirty="0" smtClean="0">
                <a:solidFill>
                  <a:srgbClr val="FF0000"/>
                </a:solidFill>
              </a:rPr>
              <a:t> </a:t>
            </a:r>
            <a:r>
              <a:rPr lang="ru-RU" sz="2400" dirty="0" err="1" smtClean="0">
                <a:solidFill>
                  <a:srgbClr val="FF0000"/>
                </a:solidFill>
              </a:rPr>
              <a:t>відбуваються</a:t>
            </a:r>
            <a:r>
              <a:rPr lang="ru-RU" sz="2400" dirty="0" smtClean="0">
                <a:solidFill>
                  <a:srgbClr val="FF0000"/>
                </a:solidFill>
              </a:rPr>
              <a:t> (</a:t>
            </a:r>
            <a:r>
              <a:rPr lang="ru-RU" sz="2400" dirty="0" err="1" smtClean="0">
                <a:solidFill>
                  <a:srgbClr val="FF0000"/>
                </a:solidFill>
              </a:rPr>
              <a:t>або</a:t>
            </a:r>
            <a:r>
              <a:rPr lang="ru-RU" sz="2400" dirty="0" smtClean="0">
                <a:solidFill>
                  <a:srgbClr val="FF0000"/>
                </a:solidFill>
              </a:rPr>
              <a:t> </a:t>
            </a:r>
            <a:r>
              <a:rPr lang="ru-RU" sz="2400" dirty="0" err="1" smtClean="0">
                <a:solidFill>
                  <a:srgbClr val="FF0000"/>
                </a:solidFill>
              </a:rPr>
              <a:t>відбувались</a:t>
            </a:r>
            <a:r>
              <a:rPr lang="ru-RU" sz="2400" dirty="0" smtClean="0">
                <a:solidFill>
                  <a:srgbClr val="FF0000"/>
                </a:solidFill>
              </a:rPr>
              <a:t>) </a:t>
            </a:r>
            <a:r>
              <a:rPr lang="ru-RU" sz="2400" dirty="0" err="1" smtClean="0">
                <a:solidFill>
                  <a:srgbClr val="FF0000"/>
                </a:solidFill>
              </a:rPr>
              <a:t>термоядерні</a:t>
            </a:r>
            <a:r>
              <a:rPr lang="ru-RU" sz="2400" dirty="0" smtClean="0">
                <a:solidFill>
                  <a:srgbClr val="FF0000"/>
                </a:solidFill>
              </a:rPr>
              <a:t> </a:t>
            </a:r>
            <a:r>
              <a:rPr lang="ru-RU" sz="2400" dirty="0" err="1" smtClean="0">
                <a:solidFill>
                  <a:srgbClr val="FF0000"/>
                </a:solidFill>
              </a:rPr>
              <a:t>реакції</a:t>
            </a:r>
            <a:r>
              <a:rPr lang="ru-RU" sz="2400" dirty="0" smtClean="0">
                <a:solidFill>
                  <a:srgbClr val="FF0000"/>
                </a:solidFill>
              </a:rPr>
              <a:t>. </a:t>
            </a:r>
            <a:endParaRPr lang="ru-RU" sz="2400" dirty="0">
              <a:solidFill>
                <a:srgbClr val="FF0000"/>
              </a:solidFill>
            </a:endParaRPr>
          </a:p>
        </p:txBody>
      </p:sp>
      <p:pic>
        <p:nvPicPr>
          <p:cNvPr id="11" name="Picture 13" descr="Betelgeuse_star_(Hubble)"/>
          <p:cNvPicPr>
            <a:picLocks noChangeAspect="1" noChangeArrowheads="1"/>
          </p:cNvPicPr>
          <p:nvPr/>
        </p:nvPicPr>
        <p:blipFill>
          <a:blip r:embed="rId3"/>
          <a:srcRect/>
          <a:stretch>
            <a:fillRect/>
          </a:stretch>
        </p:blipFill>
        <p:spPr bwMode="auto">
          <a:xfrm>
            <a:off x="2124075" y="1989138"/>
            <a:ext cx="4752975"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285852" y="500042"/>
            <a:ext cx="6572296" cy="769441"/>
          </a:xfrm>
          <a:prstGeom prst="rect">
            <a:avLst/>
          </a:prstGeom>
          <a:noFill/>
        </p:spPr>
        <p:txBody>
          <a:bodyPr wrap="square" rtlCol="0">
            <a:spAutoFit/>
          </a:bodyPr>
          <a:lstStyle/>
          <a:p>
            <a:pPr algn="ctr"/>
            <a:r>
              <a:rPr lang="ru-RU" sz="4400" kern="0" dirty="0" err="1" smtClean="0">
                <a:solidFill>
                  <a:srgbClr val="FFFFFF"/>
                </a:solidFill>
                <a:latin typeface="Arial"/>
                <a:ea typeface="+mj-ea"/>
                <a:cs typeface="+mj-cs"/>
              </a:rPr>
              <a:t>Яскраві</a:t>
            </a:r>
            <a:r>
              <a:rPr lang="ru-RU" sz="4400" kern="0" dirty="0" smtClean="0">
                <a:solidFill>
                  <a:srgbClr val="FFFFFF"/>
                </a:solidFill>
                <a:latin typeface="Arial"/>
                <a:ea typeface="+mj-ea"/>
                <a:cs typeface="+mj-cs"/>
              </a:rPr>
              <a:t> </a:t>
            </a:r>
            <a:r>
              <a:rPr lang="ru-RU" sz="4400" kern="0" dirty="0" err="1" smtClean="0">
                <a:solidFill>
                  <a:srgbClr val="FFFFFF"/>
                </a:solidFill>
                <a:latin typeface="Arial"/>
                <a:ea typeface="+mj-ea"/>
                <a:cs typeface="+mj-cs"/>
              </a:rPr>
              <a:t>гіганти</a:t>
            </a:r>
            <a:endParaRPr lang="ru-RU" dirty="0"/>
          </a:p>
        </p:txBody>
      </p:sp>
      <p:pic>
        <p:nvPicPr>
          <p:cNvPr id="6" name="Picture 2"/>
          <p:cNvPicPr>
            <a:picLocks noChangeAspect="1" noChangeArrowheads="1"/>
          </p:cNvPicPr>
          <p:nvPr/>
        </p:nvPicPr>
        <p:blipFill>
          <a:blip r:embed="rId3"/>
          <a:srcRect/>
          <a:stretch>
            <a:fillRect/>
          </a:stretch>
        </p:blipFill>
        <p:spPr bwMode="auto">
          <a:xfrm>
            <a:off x="642910" y="1309688"/>
            <a:ext cx="7926388" cy="554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928662" y="500042"/>
            <a:ext cx="7286676" cy="769441"/>
          </a:xfrm>
          <a:prstGeom prst="rect">
            <a:avLst/>
          </a:prstGeom>
          <a:noFill/>
        </p:spPr>
        <p:txBody>
          <a:bodyPr wrap="square" rtlCol="0">
            <a:spAutoFit/>
          </a:bodyPr>
          <a:lstStyle/>
          <a:p>
            <a:pPr algn="ctr"/>
            <a:r>
              <a:rPr lang="ru-RU" sz="4400" kern="0" dirty="0" err="1" smtClean="0">
                <a:solidFill>
                  <a:srgbClr val="FFFFFF"/>
                </a:solidFill>
                <a:latin typeface="Arial"/>
                <a:ea typeface="+mj-ea"/>
                <a:cs typeface="+mj-cs"/>
              </a:rPr>
              <a:t>Субгіганти</a:t>
            </a:r>
            <a:endParaRPr lang="ru-RU" dirty="0"/>
          </a:p>
        </p:txBody>
      </p:sp>
      <p:pic>
        <p:nvPicPr>
          <p:cNvPr id="6" name="Picture 3"/>
          <p:cNvPicPr>
            <a:picLocks noChangeAspect="1" noChangeArrowheads="1"/>
          </p:cNvPicPr>
          <p:nvPr/>
        </p:nvPicPr>
        <p:blipFill>
          <a:blip r:embed="rId3"/>
          <a:srcRect/>
          <a:stretch>
            <a:fillRect/>
          </a:stretch>
        </p:blipFill>
        <p:spPr bwMode="auto">
          <a:xfrm>
            <a:off x="2214546" y="1214422"/>
            <a:ext cx="4537075" cy="547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714348" y="285728"/>
            <a:ext cx="7643866" cy="769441"/>
          </a:xfrm>
          <a:prstGeom prst="rect">
            <a:avLst/>
          </a:prstGeom>
          <a:noFill/>
        </p:spPr>
        <p:txBody>
          <a:bodyPr wrap="square" rtlCol="0">
            <a:spAutoFit/>
          </a:bodyPr>
          <a:lstStyle/>
          <a:p>
            <a:pPr algn="ctr"/>
            <a:r>
              <a:rPr lang="ru-RU" sz="4400" kern="0" dirty="0" err="1" smtClean="0">
                <a:solidFill>
                  <a:srgbClr val="FFFFFF"/>
                </a:solidFill>
                <a:latin typeface="Arial"/>
                <a:ea typeface="+mj-ea"/>
                <a:cs typeface="+mj-cs"/>
              </a:rPr>
              <a:t>Гіганти</a:t>
            </a:r>
            <a:endParaRPr lang="ru-RU" dirty="0"/>
          </a:p>
        </p:txBody>
      </p:sp>
      <p:pic>
        <p:nvPicPr>
          <p:cNvPr id="6" name="Picture 2"/>
          <p:cNvPicPr>
            <a:picLocks noChangeAspect="1" noChangeArrowheads="1"/>
          </p:cNvPicPr>
          <p:nvPr/>
        </p:nvPicPr>
        <p:blipFill>
          <a:blip r:embed="rId3"/>
          <a:srcRect/>
          <a:stretch>
            <a:fillRect/>
          </a:stretch>
        </p:blipFill>
        <p:spPr>
          <a:xfrm>
            <a:off x="928662" y="1214422"/>
            <a:ext cx="7272337" cy="539908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571472" y="357166"/>
            <a:ext cx="8001056" cy="769441"/>
          </a:xfrm>
          <a:prstGeom prst="rect">
            <a:avLst/>
          </a:prstGeom>
          <a:noFill/>
        </p:spPr>
        <p:txBody>
          <a:bodyPr wrap="square" rtlCol="0">
            <a:spAutoFit/>
          </a:bodyPr>
          <a:lstStyle/>
          <a:p>
            <a:pPr algn="ctr"/>
            <a:r>
              <a:rPr lang="uk-UA" sz="4400" b="1" kern="0" dirty="0" smtClean="0">
                <a:solidFill>
                  <a:srgbClr val="FFFFFF"/>
                </a:solidFill>
                <a:effectLst>
                  <a:outerShdw blurRad="38100" dist="38100" dir="2700000" algn="tl">
                    <a:srgbClr val="000000">
                      <a:alpha val="43137"/>
                    </a:srgbClr>
                  </a:outerShdw>
                </a:effectLst>
                <a:latin typeface="Arial"/>
                <a:ea typeface="+mj-ea"/>
                <a:cs typeface="+mj-cs"/>
              </a:rPr>
              <a:t>Карлики. Сонце</a:t>
            </a:r>
            <a:endParaRPr lang="ru-RU" dirty="0"/>
          </a:p>
        </p:txBody>
      </p:sp>
      <p:pic>
        <p:nvPicPr>
          <p:cNvPr id="7" name="Picture 2"/>
          <p:cNvPicPr>
            <a:picLocks noChangeAspect="1" noChangeArrowheads="1"/>
          </p:cNvPicPr>
          <p:nvPr/>
        </p:nvPicPr>
        <p:blipFill>
          <a:blip r:embed="rId3"/>
          <a:srcRect/>
          <a:stretch>
            <a:fillRect/>
          </a:stretch>
        </p:blipFill>
        <p:spPr>
          <a:xfrm>
            <a:off x="1835150" y="1412875"/>
            <a:ext cx="5473700" cy="5232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428728" y="500042"/>
            <a:ext cx="5715040" cy="369332"/>
          </a:xfrm>
          <a:prstGeom prst="rect">
            <a:avLst/>
          </a:prstGeom>
          <a:noFill/>
        </p:spPr>
        <p:txBody>
          <a:bodyPr wrap="square" rtlCol="0">
            <a:spAutoFit/>
          </a:bodyPr>
          <a:lstStyle/>
          <a:p>
            <a:endParaRPr lang="ru-RU" dirty="0"/>
          </a:p>
        </p:txBody>
      </p:sp>
      <p:pic>
        <p:nvPicPr>
          <p:cNvPr id="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642910" y="428604"/>
            <a:ext cx="7786742" cy="1323439"/>
          </a:xfrm>
          <a:prstGeom prst="rect">
            <a:avLst/>
          </a:prstGeom>
          <a:noFill/>
        </p:spPr>
        <p:txBody>
          <a:bodyPr wrap="square" rtlCol="0">
            <a:spAutoFit/>
          </a:bodyPr>
          <a:lstStyle/>
          <a:p>
            <a:pPr algn="ctr"/>
            <a:r>
              <a:rPr lang="ru-RU" sz="4000" b="1" u="sng" kern="0" dirty="0" smtClean="0">
                <a:solidFill>
                  <a:schemeClr val="accent4">
                    <a:lumMod val="75000"/>
                  </a:schemeClr>
                </a:solidFill>
                <a:effectLst>
                  <a:outerShdw blurRad="38100" dist="38100" dir="2700000" algn="tl">
                    <a:srgbClr val="000000">
                      <a:alpha val="43137"/>
                    </a:srgbClr>
                  </a:outerShdw>
                </a:effectLst>
                <a:latin typeface="Arial"/>
                <a:ea typeface="+mj-ea"/>
                <a:cs typeface="+mj-cs"/>
              </a:rPr>
              <a:t>Причини </a:t>
            </a:r>
            <a:r>
              <a:rPr lang="ru-RU" sz="4000" b="1" u="sng" kern="0" dirty="0" err="1" smtClean="0">
                <a:solidFill>
                  <a:schemeClr val="accent4">
                    <a:lumMod val="75000"/>
                  </a:schemeClr>
                </a:solidFill>
                <a:effectLst>
                  <a:outerShdw blurRad="38100" dist="38100" dir="2700000" algn="tl">
                    <a:srgbClr val="000000">
                      <a:alpha val="43137"/>
                    </a:srgbClr>
                  </a:outerShdw>
                </a:effectLst>
                <a:latin typeface="Arial"/>
                <a:ea typeface="+mj-ea"/>
                <a:cs typeface="+mj-cs"/>
              </a:rPr>
              <a:t>зміни</a:t>
            </a:r>
            <a:r>
              <a:rPr lang="ru-RU" sz="4000" b="1" u="sng" kern="0" dirty="0" smtClean="0">
                <a:solidFill>
                  <a:schemeClr val="accent4">
                    <a:lumMod val="75000"/>
                  </a:schemeClr>
                </a:solidFill>
                <a:effectLst>
                  <a:outerShdw blurRad="38100" dist="38100" dir="2700000" algn="tl">
                    <a:srgbClr val="000000">
                      <a:alpha val="43137"/>
                    </a:srgbClr>
                  </a:outerShdw>
                </a:effectLst>
                <a:latin typeface="Arial"/>
                <a:ea typeface="+mj-ea"/>
                <a:cs typeface="+mj-cs"/>
              </a:rPr>
              <a:t> </a:t>
            </a:r>
            <a:r>
              <a:rPr lang="ru-RU" sz="4000" b="1" u="sng" kern="0" dirty="0" err="1" smtClean="0">
                <a:solidFill>
                  <a:schemeClr val="accent4">
                    <a:lumMod val="75000"/>
                  </a:schemeClr>
                </a:solidFill>
                <a:effectLst>
                  <a:outerShdw blurRad="38100" dist="38100" dir="2700000" algn="tl">
                    <a:srgbClr val="000000">
                      <a:alpha val="43137"/>
                    </a:srgbClr>
                  </a:outerShdw>
                </a:effectLst>
                <a:latin typeface="Arial"/>
                <a:ea typeface="+mj-ea"/>
                <a:cs typeface="+mj-cs"/>
              </a:rPr>
              <a:t>блиску</a:t>
            </a:r>
            <a:r>
              <a:rPr lang="ru-RU" sz="4000" b="1" u="sng" kern="0" dirty="0" smtClean="0">
                <a:solidFill>
                  <a:schemeClr val="accent4">
                    <a:lumMod val="75000"/>
                  </a:schemeClr>
                </a:solidFill>
                <a:effectLst>
                  <a:outerShdw blurRad="38100" dist="38100" dir="2700000" algn="tl">
                    <a:srgbClr val="000000">
                      <a:alpha val="43137"/>
                    </a:srgbClr>
                  </a:outerShdw>
                </a:effectLst>
                <a:latin typeface="Arial"/>
                <a:ea typeface="+mj-ea"/>
                <a:cs typeface="+mj-cs"/>
              </a:rPr>
              <a:t> </a:t>
            </a:r>
            <a:r>
              <a:rPr lang="ru-RU" sz="4000" b="1" u="sng" kern="0" dirty="0" err="1" smtClean="0">
                <a:solidFill>
                  <a:schemeClr val="accent4">
                    <a:lumMod val="75000"/>
                  </a:schemeClr>
                </a:solidFill>
                <a:effectLst>
                  <a:outerShdw blurRad="38100" dist="38100" dir="2700000" algn="tl">
                    <a:srgbClr val="000000">
                      <a:alpha val="43137"/>
                    </a:srgbClr>
                  </a:outerShdw>
                </a:effectLst>
                <a:latin typeface="Arial"/>
                <a:ea typeface="+mj-ea"/>
                <a:cs typeface="+mj-cs"/>
              </a:rPr>
              <a:t>фізично</a:t>
            </a:r>
            <a:r>
              <a:rPr lang="ru-RU" sz="4000" b="1" u="sng" kern="0" dirty="0" smtClean="0">
                <a:solidFill>
                  <a:schemeClr val="accent4">
                    <a:lumMod val="75000"/>
                  </a:schemeClr>
                </a:solidFill>
                <a:effectLst>
                  <a:outerShdw blurRad="38100" dist="38100" dir="2700000" algn="tl">
                    <a:srgbClr val="000000">
                      <a:alpha val="43137"/>
                    </a:srgbClr>
                  </a:outerShdw>
                </a:effectLst>
                <a:latin typeface="Arial"/>
                <a:ea typeface="+mj-ea"/>
                <a:cs typeface="+mj-cs"/>
              </a:rPr>
              <a:t> </a:t>
            </a:r>
            <a:r>
              <a:rPr lang="ru-RU" sz="4000" b="1" u="sng" kern="0" dirty="0" err="1" smtClean="0">
                <a:solidFill>
                  <a:schemeClr val="accent4">
                    <a:lumMod val="75000"/>
                  </a:schemeClr>
                </a:solidFill>
                <a:effectLst>
                  <a:outerShdw blurRad="38100" dist="38100" dir="2700000" algn="tl">
                    <a:srgbClr val="000000">
                      <a:alpha val="43137"/>
                    </a:srgbClr>
                  </a:outerShdw>
                </a:effectLst>
                <a:latin typeface="Arial"/>
                <a:ea typeface="+mj-ea"/>
                <a:cs typeface="+mj-cs"/>
              </a:rPr>
              <a:t>змінних</a:t>
            </a:r>
            <a:r>
              <a:rPr lang="ru-RU" sz="4000" b="1" u="sng" kern="0" dirty="0" smtClean="0">
                <a:solidFill>
                  <a:schemeClr val="accent4">
                    <a:lumMod val="75000"/>
                  </a:schemeClr>
                </a:solidFill>
                <a:effectLst>
                  <a:outerShdw blurRad="38100" dist="38100" dir="2700000" algn="tl">
                    <a:srgbClr val="000000">
                      <a:alpha val="43137"/>
                    </a:srgbClr>
                  </a:outerShdw>
                </a:effectLst>
                <a:latin typeface="Arial"/>
                <a:ea typeface="+mj-ea"/>
                <a:cs typeface="+mj-cs"/>
              </a:rPr>
              <a:t> </a:t>
            </a:r>
            <a:r>
              <a:rPr lang="ru-RU" sz="4000" b="1" u="sng" kern="0" dirty="0" err="1" smtClean="0">
                <a:solidFill>
                  <a:schemeClr val="accent4">
                    <a:lumMod val="75000"/>
                  </a:schemeClr>
                </a:solidFill>
                <a:effectLst>
                  <a:outerShdw blurRad="38100" dist="38100" dir="2700000" algn="tl">
                    <a:srgbClr val="000000">
                      <a:alpha val="43137"/>
                    </a:srgbClr>
                  </a:outerShdw>
                </a:effectLst>
                <a:latin typeface="Arial"/>
                <a:ea typeface="+mj-ea"/>
                <a:cs typeface="+mj-cs"/>
              </a:rPr>
              <a:t>зір</a:t>
            </a:r>
            <a:endParaRPr lang="ru-RU" dirty="0">
              <a:solidFill>
                <a:schemeClr val="accent4">
                  <a:lumMod val="75000"/>
                </a:schemeClr>
              </a:solidFill>
            </a:endParaRPr>
          </a:p>
        </p:txBody>
      </p:sp>
      <p:sp>
        <p:nvSpPr>
          <p:cNvPr id="6" name="TextBox 5"/>
          <p:cNvSpPr txBox="1"/>
          <p:nvPr/>
        </p:nvSpPr>
        <p:spPr>
          <a:xfrm>
            <a:off x="642910" y="2071678"/>
            <a:ext cx="3000396" cy="461665"/>
          </a:xfrm>
          <a:prstGeom prst="rect">
            <a:avLst/>
          </a:prstGeom>
          <a:noFill/>
        </p:spPr>
        <p:txBody>
          <a:bodyPr wrap="square" rtlCol="0">
            <a:spAutoFit/>
          </a:bodyPr>
          <a:lstStyle/>
          <a:p>
            <a:pPr marL="342900" lvl="0" indent="-342900" algn="ctr" fontAlgn="base">
              <a:spcBef>
                <a:spcPct val="20000"/>
              </a:spcBef>
              <a:spcAft>
                <a:spcPct val="0"/>
              </a:spcAft>
            </a:pPr>
            <a:r>
              <a:rPr lang="uk-UA" sz="2400" b="1" u="sng" kern="0" dirty="0" smtClean="0">
                <a:solidFill>
                  <a:schemeClr val="tx2">
                    <a:lumMod val="75000"/>
                  </a:schemeClr>
                </a:solidFill>
                <a:latin typeface="Arial"/>
              </a:rPr>
              <a:t>Пульсуючі змінні</a:t>
            </a:r>
            <a:endParaRPr lang="ru-RU" sz="2400" b="1" u="sng" kern="0" dirty="0" smtClean="0">
              <a:solidFill>
                <a:schemeClr val="tx2">
                  <a:lumMod val="75000"/>
                </a:schemeClr>
              </a:solidFill>
              <a:latin typeface="Arial"/>
            </a:endParaRPr>
          </a:p>
        </p:txBody>
      </p:sp>
      <p:sp>
        <p:nvSpPr>
          <p:cNvPr id="7" name="TextBox 6"/>
          <p:cNvSpPr txBox="1"/>
          <p:nvPr/>
        </p:nvSpPr>
        <p:spPr>
          <a:xfrm>
            <a:off x="5429256" y="2071678"/>
            <a:ext cx="3000396" cy="461665"/>
          </a:xfrm>
          <a:prstGeom prst="rect">
            <a:avLst/>
          </a:prstGeom>
          <a:noFill/>
        </p:spPr>
        <p:txBody>
          <a:bodyPr wrap="square" rtlCol="0">
            <a:spAutoFit/>
          </a:bodyPr>
          <a:lstStyle/>
          <a:p>
            <a:pPr marL="342900" lvl="0" indent="-342900" algn="ctr" fontAlgn="base">
              <a:spcBef>
                <a:spcPct val="20000"/>
              </a:spcBef>
              <a:spcAft>
                <a:spcPct val="0"/>
              </a:spcAft>
              <a:defRPr/>
            </a:pPr>
            <a:r>
              <a:rPr lang="uk-UA" sz="2400" b="1" u="sng" kern="0" dirty="0" smtClean="0">
                <a:solidFill>
                  <a:schemeClr val="tx2">
                    <a:lumMod val="75000"/>
                  </a:schemeClr>
                </a:solidFill>
                <a:latin typeface="Arial"/>
              </a:rPr>
              <a:t>Еруптивні змінні</a:t>
            </a:r>
            <a:endParaRPr lang="ru-RU" sz="2400" b="1" u="sng" kern="0" dirty="0">
              <a:solidFill>
                <a:schemeClr val="tx2">
                  <a:lumMod val="75000"/>
                </a:schemeClr>
              </a:solidFill>
              <a:latin typeface="Arial"/>
            </a:endParaRPr>
          </a:p>
        </p:txBody>
      </p:sp>
      <p:sp>
        <p:nvSpPr>
          <p:cNvPr id="8" name="TextBox 7"/>
          <p:cNvSpPr txBox="1"/>
          <p:nvPr/>
        </p:nvSpPr>
        <p:spPr>
          <a:xfrm>
            <a:off x="642910" y="2714620"/>
            <a:ext cx="2928958" cy="3539430"/>
          </a:xfrm>
          <a:prstGeom prst="rect">
            <a:avLst/>
          </a:prstGeom>
          <a:noFill/>
        </p:spPr>
        <p:txBody>
          <a:bodyPr wrap="square" rtlCol="0">
            <a:spAutoFit/>
          </a:bodyPr>
          <a:lstStyle/>
          <a:p>
            <a:pPr lvl="0" fontAlgn="base">
              <a:spcBef>
                <a:spcPct val="0"/>
              </a:spcBef>
              <a:spcAft>
                <a:spcPct val="0"/>
              </a:spcAft>
            </a:pPr>
            <a:r>
              <a:rPr lang="uk-UA" sz="3200" dirty="0" smtClean="0">
                <a:solidFill>
                  <a:srgbClr val="FFFFFF"/>
                </a:solidFill>
                <a:latin typeface="Arial" charset="0"/>
              </a:rPr>
              <a:t>Цефеїди</a:t>
            </a:r>
            <a:br>
              <a:rPr lang="uk-UA" sz="3200" dirty="0" smtClean="0">
                <a:solidFill>
                  <a:srgbClr val="FFFFFF"/>
                </a:solidFill>
                <a:latin typeface="Arial" charset="0"/>
              </a:rPr>
            </a:br>
            <a:r>
              <a:rPr lang="uk-UA" sz="3200" dirty="0" err="1" smtClean="0">
                <a:solidFill>
                  <a:srgbClr val="FFFFFF"/>
                </a:solidFill>
                <a:latin typeface="Arial" charset="0"/>
              </a:rPr>
              <a:t>Віргініди</a:t>
            </a:r>
            <a:r>
              <a:rPr lang="uk-UA" sz="3200" dirty="0" smtClean="0">
                <a:solidFill>
                  <a:srgbClr val="FFFFFF"/>
                </a:solidFill>
                <a:latin typeface="Arial" charset="0"/>
              </a:rPr>
              <a:t/>
            </a:r>
            <a:br>
              <a:rPr lang="uk-UA" sz="3200" dirty="0" smtClean="0">
                <a:solidFill>
                  <a:srgbClr val="FFFFFF"/>
                </a:solidFill>
                <a:latin typeface="Arial" charset="0"/>
              </a:rPr>
            </a:br>
            <a:r>
              <a:rPr lang="uk-UA" sz="3200" dirty="0" err="1" smtClean="0">
                <a:solidFill>
                  <a:srgbClr val="FFFFFF"/>
                </a:solidFill>
                <a:latin typeface="Arial" charset="0"/>
              </a:rPr>
              <a:t>Ліриди</a:t>
            </a:r>
            <a:r>
              <a:rPr lang="uk-UA" sz="3200" dirty="0" smtClean="0">
                <a:solidFill>
                  <a:srgbClr val="FFFFFF"/>
                </a:solidFill>
                <a:latin typeface="Arial" charset="0"/>
              </a:rPr>
              <a:t> </a:t>
            </a:r>
            <a:br>
              <a:rPr lang="uk-UA" sz="3200" dirty="0" smtClean="0">
                <a:solidFill>
                  <a:srgbClr val="FFFFFF"/>
                </a:solidFill>
                <a:latin typeface="Arial" charset="0"/>
              </a:rPr>
            </a:br>
            <a:r>
              <a:rPr lang="uk-UA" sz="3200" dirty="0" smtClean="0">
                <a:solidFill>
                  <a:srgbClr val="FFFFFF"/>
                </a:solidFill>
                <a:latin typeface="Arial" charset="0"/>
              </a:rPr>
              <a:t>Довгоперіодичні змінні </a:t>
            </a:r>
            <a:r>
              <a:rPr lang="uk-UA" sz="3200" dirty="0" err="1" smtClean="0">
                <a:solidFill>
                  <a:srgbClr val="FFFFFF"/>
                </a:solidFill>
                <a:latin typeface="Arial" charset="0"/>
              </a:rPr>
              <a:t>Напівправильні</a:t>
            </a:r>
            <a:r>
              <a:rPr lang="uk-UA" sz="3200" dirty="0" smtClean="0">
                <a:solidFill>
                  <a:srgbClr val="FFFFFF"/>
                </a:solidFill>
                <a:latin typeface="Arial" charset="0"/>
              </a:rPr>
              <a:t> змінні </a:t>
            </a:r>
            <a:endParaRPr lang="ru-RU" sz="3200" dirty="0">
              <a:solidFill>
                <a:srgbClr val="FFFFFF"/>
              </a:solidFill>
              <a:latin typeface="Arial" charset="0"/>
            </a:endParaRPr>
          </a:p>
        </p:txBody>
      </p:sp>
      <p:sp>
        <p:nvSpPr>
          <p:cNvPr id="9" name="TextBox 8"/>
          <p:cNvSpPr txBox="1"/>
          <p:nvPr/>
        </p:nvSpPr>
        <p:spPr>
          <a:xfrm>
            <a:off x="5643570" y="2643182"/>
            <a:ext cx="2928958" cy="2554545"/>
          </a:xfrm>
          <a:prstGeom prst="rect">
            <a:avLst/>
          </a:prstGeom>
          <a:noFill/>
        </p:spPr>
        <p:txBody>
          <a:bodyPr wrap="square" rtlCol="0">
            <a:spAutoFit/>
          </a:bodyPr>
          <a:lstStyle/>
          <a:p>
            <a:pPr lvl="0" fontAlgn="base">
              <a:spcBef>
                <a:spcPct val="0"/>
              </a:spcBef>
              <a:spcAft>
                <a:spcPct val="0"/>
              </a:spcAft>
            </a:pPr>
            <a:r>
              <a:rPr lang="uk-UA" sz="3200" dirty="0" smtClean="0">
                <a:solidFill>
                  <a:srgbClr val="FFFFFF"/>
                </a:solidFill>
                <a:latin typeface="Arial" charset="0"/>
              </a:rPr>
              <a:t>Нові зорі</a:t>
            </a:r>
            <a:br>
              <a:rPr lang="uk-UA" sz="3200" dirty="0" smtClean="0">
                <a:solidFill>
                  <a:srgbClr val="FFFFFF"/>
                </a:solidFill>
                <a:latin typeface="Arial" charset="0"/>
              </a:rPr>
            </a:br>
            <a:r>
              <a:rPr lang="uk-UA" sz="3200" dirty="0" err="1" smtClean="0">
                <a:solidFill>
                  <a:srgbClr val="FFFFFF"/>
                </a:solidFill>
                <a:latin typeface="Arial" charset="0"/>
              </a:rPr>
              <a:t>Новоподібні</a:t>
            </a:r>
            <a:r>
              <a:rPr lang="uk-UA" sz="3200" dirty="0" smtClean="0">
                <a:solidFill>
                  <a:srgbClr val="FFFFFF"/>
                </a:solidFill>
                <a:latin typeface="Arial" charset="0"/>
              </a:rPr>
              <a:t/>
            </a:r>
            <a:br>
              <a:rPr lang="uk-UA" sz="3200" dirty="0" smtClean="0">
                <a:solidFill>
                  <a:srgbClr val="FFFFFF"/>
                </a:solidFill>
                <a:latin typeface="Arial" charset="0"/>
              </a:rPr>
            </a:br>
            <a:r>
              <a:rPr lang="uk-UA" sz="3200" dirty="0" smtClean="0">
                <a:solidFill>
                  <a:srgbClr val="FFFFFF"/>
                </a:solidFill>
                <a:latin typeface="Arial" charset="0"/>
              </a:rPr>
              <a:t>Зорі типу Близнят </a:t>
            </a:r>
            <a:br>
              <a:rPr lang="uk-UA" sz="3200" dirty="0" smtClean="0">
                <a:solidFill>
                  <a:srgbClr val="FFFFFF"/>
                </a:solidFill>
                <a:latin typeface="Arial" charset="0"/>
              </a:rPr>
            </a:br>
            <a:r>
              <a:rPr lang="uk-UA" sz="3200" dirty="0" smtClean="0">
                <a:solidFill>
                  <a:srgbClr val="FFFFFF"/>
                </a:solidFill>
                <a:latin typeface="Arial" charset="0"/>
              </a:rPr>
              <a:t>Наднові зорі</a:t>
            </a:r>
            <a:endParaRPr lang="ru-RU" sz="3200"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428596" y="428604"/>
            <a:ext cx="8286808" cy="1323439"/>
          </a:xfrm>
          <a:prstGeom prst="rect">
            <a:avLst/>
          </a:prstGeom>
          <a:noFill/>
        </p:spPr>
        <p:txBody>
          <a:bodyPr wrap="square" rtlCol="0">
            <a:spAutoFit/>
          </a:bodyPr>
          <a:lstStyle/>
          <a:p>
            <a:pPr algn="ctr"/>
            <a:r>
              <a:rPr lang="uk-UA" sz="4000" b="1" u="sng" kern="0" dirty="0" smtClean="0">
                <a:solidFill>
                  <a:srgbClr val="C00000"/>
                </a:solidFill>
                <a:latin typeface="Arial"/>
                <a:ea typeface="+mj-ea"/>
                <a:cs typeface="+mj-cs"/>
              </a:rPr>
              <a:t>Цефеїди – пульсуючі зорі. Використання </a:t>
            </a:r>
            <a:r>
              <a:rPr lang="uk-UA" sz="4000" b="1" u="sng" kern="0" dirty="0" err="1" smtClean="0">
                <a:solidFill>
                  <a:srgbClr val="C00000"/>
                </a:solidFill>
                <a:latin typeface="Arial"/>
                <a:ea typeface="+mj-ea"/>
                <a:cs typeface="+mj-cs"/>
              </a:rPr>
              <a:t>цефеїд</a:t>
            </a:r>
            <a:endParaRPr lang="ru-RU" dirty="0">
              <a:solidFill>
                <a:srgbClr val="C00000"/>
              </a:solidFill>
            </a:endParaRPr>
          </a:p>
        </p:txBody>
      </p:sp>
      <p:sp>
        <p:nvSpPr>
          <p:cNvPr id="6" name="TextBox 5"/>
          <p:cNvSpPr txBox="1"/>
          <p:nvPr/>
        </p:nvSpPr>
        <p:spPr>
          <a:xfrm>
            <a:off x="1285852" y="1285860"/>
            <a:ext cx="2714644" cy="369332"/>
          </a:xfrm>
          <a:prstGeom prst="rect">
            <a:avLst/>
          </a:prstGeom>
          <a:noFill/>
        </p:spPr>
        <p:txBody>
          <a:bodyPr wrap="square" rtlCol="0">
            <a:spAutoFit/>
          </a:bodyPr>
          <a:lstStyle/>
          <a:p>
            <a:endParaRPr lang="ru-RU" dirty="0"/>
          </a:p>
        </p:txBody>
      </p:sp>
      <p:sp>
        <p:nvSpPr>
          <p:cNvPr id="7" name="TextBox 6"/>
          <p:cNvSpPr txBox="1"/>
          <p:nvPr/>
        </p:nvSpPr>
        <p:spPr>
          <a:xfrm>
            <a:off x="857224" y="1928802"/>
            <a:ext cx="4357718" cy="3576364"/>
          </a:xfrm>
          <a:prstGeom prst="rect">
            <a:avLst/>
          </a:prstGeom>
          <a:noFill/>
        </p:spPr>
        <p:txBody>
          <a:bodyPr wrap="square" rtlCol="0">
            <a:spAutoFit/>
          </a:bodyPr>
          <a:lstStyle/>
          <a:p>
            <a:pPr marL="342900" lvl="0" indent="-342900" fontAlgn="base">
              <a:spcBef>
                <a:spcPct val="20000"/>
              </a:spcBef>
              <a:spcAft>
                <a:spcPct val="0"/>
              </a:spcAft>
            </a:pPr>
            <a:r>
              <a:rPr lang="ru-RU" sz="2800" b="1" kern="0" dirty="0" err="1" smtClean="0">
                <a:solidFill>
                  <a:srgbClr val="FFFFFF"/>
                </a:solidFill>
                <a:latin typeface="Arial"/>
              </a:rPr>
              <a:t>Цефеїди</a:t>
            </a:r>
            <a:r>
              <a:rPr lang="ru-RU" sz="2800" kern="0" dirty="0" smtClean="0">
                <a:solidFill>
                  <a:srgbClr val="FFFFFF"/>
                </a:solidFill>
                <a:latin typeface="Arial"/>
              </a:rPr>
              <a:t> – </a:t>
            </a:r>
            <a:r>
              <a:rPr lang="ru-RU" sz="2800" kern="0" dirty="0" err="1" smtClean="0">
                <a:solidFill>
                  <a:srgbClr val="FFFFFF"/>
                </a:solidFill>
                <a:latin typeface="Arial"/>
              </a:rPr>
              <a:t>це</a:t>
            </a:r>
            <a:r>
              <a:rPr lang="ru-RU" sz="2800" kern="0" dirty="0" smtClean="0">
                <a:solidFill>
                  <a:srgbClr val="FFFFFF"/>
                </a:solidFill>
                <a:latin typeface="Arial"/>
              </a:rPr>
              <a:t> </a:t>
            </a:r>
            <a:r>
              <a:rPr lang="ru-RU" sz="2800" kern="0" dirty="0" err="1" smtClean="0">
                <a:solidFill>
                  <a:srgbClr val="FFFFFF"/>
                </a:solidFill>
                <a:latin typeface="Arial"/>
              </a:rPr>
              <a:t>зорі</a:t>
            </a:r>
            <a:r>
              <a:rPr lang="ru-RU" sz="2800" kern="0" dirty="0" smtClean="0">
                <a:solidFill>
                  <a:srgbClr val="FFFFFF"/>
                </a:solidFill>
                <a:latin typeface="Arial"/>
              </a:rPr>
              <a:t>, </a:t>
            </a:r>
            <a:r>
              <a:rPr lang="ru-RU" sz="2800" kern="0" dirty="0" err="1" smtClean="0">
                <a:solidFill>
                  <a:srgbClr val="FFFFFF"/>
                </a:solidFill>
                <a:latin typeface="Arial"/>
              </a:rPr>
              <a:t>блиск</a:t>
            </a:r>
            <a:r>
              <a:rPr lang="ru-RU" sz="2800" kern="0" dirty="0" smtClean="0">
                <a:solidFill>
                  <a:srgbClr val="FFFFFF"/>
                </a:solidFill>
                <a:latin typeface="Arial"/>
              </a:rPr>
              <a:t> </a:t>
            </a:r>
            <a:r>
              <a:rPr lang="ru-RU" sz="2800" kern="0" dirty="0" err="1" smtClean="0">
                <a:solidFill>
                  <a:srgbClr val="FFFFFF"/>
                </a:solidFill>
                <a:latin typeface="Arial"/>
              </a:rPr>
              <a:t>яких</a:t>
            </a:r>
            <a:r>
              <a:rPr lang="ru-RU" sz="2800" kern="0" dirty="0" smtClean="0">
                <a:solidFill>
                  <a:srgbClr val="FFFFFF"/>
                </a:solidFill>
                <a:latin typeface="Arial"/>
              </a:rPr>
              <a:t> </a:t>
            </a:r>
            <a:r>
              <a:rPr lang="ru-RU" sz="2800" kern="0" dirty="0" err="1" smtClean="0">
                <a:solidFill>
                  <a:srgbClr val="FFFFFF"/>
                </a:solidFill>
                <a:latin typeface="Arial"/>
              </a:rPr>
              <a:t>періодично</a:t>
            </a:r>
            <a:r>
              <a:rPr lang="ru-RU" sz="2800" kern="0" dirty="0" smtClean="0">
                <a:solidFill>
                  <a:srgbClr val="FFFFFF"/>
                </a:solidFill>
                <a:latin typeface="Arial"/>
              </a:rPr>
              <a:t> </a:t>
            </a:r>
            <a:r>
              <a:rPr lang="ru-RU" sz="2800" kern="0" dirty="0" err="1" smtClean="0">
                <a:solidFill>
                  <a:srgbClr val="FFFFFF"/>
                </a:solidFill>
                <a:latin typeface="Arial"/>
              </a:rPr>
              <a:t>змінюється</a:t>
            </a:r>
            <a:r>
              <a:rPr lang="ru-RU" sz="2800" kern="0" dirty="0" smtClean="0">
                <a:solidFill>
                  <a:srgbClr val="FFFFFF"/>
                </a:solidFill>
                <a:latin typeface="Arial"/>
              </a:rPr>
              <a:t> (за </a:t>
            </a:r>
            <a:r>
              <a:rPr lang="ru-RU" sz="2800" kern="0" dirty="0" err="1" smtClean="0">
                <a:solidFill>
                  <a:srgbClr val="FFFFFF"/>
                </a:solidFill>
                <a:latin typeface="Arial"/>
              </a:rPr>
              <a:t>період</a:t>
            </a:r>
            <a:r>
              <a:rPr lang="ru-RU" sz="2800" kern="0" dirty="0" smtClean="0">
                <a:solidFill>
                  <a:srgbClr val="FFFFFF"/>
                </a:solidFill>
                <a:latin typeface="Arial"/>
              </a:rPr>
              <a:t> </a:t>
            </a:r>
            <a:r>
              <a:rPr lang="ru-RU" sz="2800" kern="0" dirty="0" err="1" smtClean="0">
                <a:solidFill>
                  <a:srgbClr val="FFFFFF"/>
                </a:solidFill>
                <a:latin typeface="Arial"/>
              </a:rPr>
              <a:t>від</a:t>
            </a:r>
            <a:r>
              <a:rPr lang="ru-RU" sz="2800" kern="0" dirty="0" smtClean="0">
                <a:solidFill>
                  <a:srgbClr val="FFFFFF"/>
                </a:solidFill>
                <a:latin typeface="Arial"/>
              </a:rPr>
              <a:t> 0,07 до 70 </a:t>
            </a:r>
            <a:r>
              <a:rPr lang="ru-RU" sz="2800" kern="0" dirty="0" err="1" smtClean="0">
                <a:solidFill>
                  <a:srgbClr val="FFFFFF"/>
                </a:solidFill>
                <a:latin typeface="Arial"/>
              </a:rPr>
              <a:t>діб</a:t>
            </a:r>
            <a:r>
              <a:rPr lang="ru-RU" sz="2800" kern="0" dirty="0" smtClean="0">
                <a:solidFill>
                  <a:srgbClr val="FFFFFF"/>
                </a:solidFill>
                <a:latin typeface="Arial"/>
              </a:rPr>
              <a:t>). </a:t>
            </a:r>
            <a:r>
              <a:rPr lang="ru-RU" sz="2800" kern="0" dirty="0" err="1" smtClean="0">
                <a:solidFill>
                  <a:srgbClr val="FFFFFF"/>
                </a:solidFill>
                <a:latin typeface="Arial"/>
              </a:rPr>
              <a:t>Найвідоміші</a:t>
            </a:r>
            <a:r>
              <a:rPr lang="ru-RU" sz="2800" kern="0" dirty="0" smtClean="0">
                <a:solidFill>
                  <a:srgbClr val="FFFFFF"/>
                </a:solidFill>
                <a:latin typeface="Arial"/>
              </a:rPr>
              <a:t> </a:t>
            </a:r>
            <a:r>
              <a:rPr lang="ru-RU" sz="2800" kern="0" dirty="0" err="1" smtClean="0">
                <a:solidFill>
                  <a:srgbClr val="FFFFFF"/>
                </a:solidFill>
                <a:latin typeface="Arial"/>
              </a:rPr>
              <a:t>цефеїди</a:t>
            </a:r>
            <a:r>
              <a:rPr lang="ru-RU" sz="2800" kern="0" dirty="0" smtClean="0">
                <a:solidFill>
                  <a:srgbClr val="FFFFFF"/>
                </a:solidFill>
                <a:latin typeface="Arial"/>
              </a:rPr>
              <a:t>: </a:t>
            </a:r>
          </a:p>
          <a:p>
            <a:pPr marL="742950" lvl="1" indent="-285750" fontAlgn="base">
              <a:spcBef>
                <a:spcPct val="20000"/>
              </a:spcBef>
              <a:spcAft>
                <a:spcPct val="0"/>
              </a:spcAft>
              <a:buFont typeface="Wingdings" pitchFamily="2" charset="2"/>
              <a:buChar char="v"/>
            </a:pPr>
            <a:r>
              <a:rPr lang="ru-RU" sz="2400" kern="0" dirty="0" smtClean="0">
                <a:solidFill>
                  <a:srgbClr val="FFFFFF"/>
                </a:solidFill>
                <a:latin typeface="Arial"/>
              </a:rPr>
              <a:t>Цефея </a:t>
            </a:r>
          </a:p>
          <a:p>
            <a:pPr marL="742950" lvl="1" indent="-285750" fontAlgn="base">
              <a:spcBef>
                <a:spcPct val="20000"/>
              </a:spcBef>
              <a:spcAft>
                <a:spcPct val="0"/>
              </a:spcAft>
              <a:buFont typeface="Wingdings" pitchFamily="2" charset="2"/>
              <a:buChar char="v"/>
            </a:pPr>
            <a:r>
              <a:rPr lang="ru-RU" sz="2400" kern="0" dirty="0" err="1" smtClean="0">
                <a:solidFill>
                  <a:srgbClr val="FFFFFF"/>
                </a:solidFill>
                <a:latin typeface="Arial"/>
              </a:rPr>
              <a:t>Полярна</a:t>
            </a:r>
            <a:r>
              <a:rPr lang="ru-RU" sz="2400" kern="0" dirty="0" smtClean="0">
                <a:solidFill>
                  <a:srgbClr val="FFFFFF"/>
                </a:solidFill>
                <a:latin typeface="Arial"/>
              </a:rPr>
              <a:t> </a:t>
            </a:r>
            <a:r>
              <a:rPr lang="ru-RU" sz="2400" kern="0" dirty="0" err="1" smtClean="0">
                <a:solidFill>
                  <a:srgbClr val="FFFFFF"/>
                </a:solidFill>
                <a:latin typeface="Arial"/>
              </a:rPr>
              <a:t>зірка</a:t>
            </a:r>
            <a:r>
              <a:rPr lang="ru-RU" sz="2400" kern="0" dirty="0" smtClean="0">
                <a:solidFill>
                  <a:srgbClr val="FFFFFF"/>
                </a:solidFill>
                <a:latin typeface="Arial"/>
              </a:rPr>
              <a:t>  </a:t>
            </a:r>
          </a:p>
          <a:p>
            <a:pPr marL="742950" lvl="1" indent="-285750" fontAlgn="base">
              <a:spcBef>
                <a:spcPct val="20000"/>
              </a:spcBef>
              <a:spcAft>
                <a:spcPct val="0"/>
              </a:spcAft>
              <a:buFont typeface="Wingdings" pitchFamily="2" charset="2"/>
              <a:buChar char="v"/>
            </a:pPr>
            <a:r>
              <a:rPr lang="ru-RU" sz="2400" kern="0" dirty="0" smtClean="0">
                <a:solidFill>
                  <a:srgbClr val="FFFFFF"/>
                </a:solidFill>
                <a:latin typeface="Arial"/>
              </a:rPr>
              <a:t>Орла</a:t>
            </a:r>
          </a:p>
        </p:txBody>
      </p:sp>
      <p:pic>
        <p:nvPicPr>
          <p:cNvPr id="8" name="Picture 4" descr="220px-Polaris_system"/>
          <p:cNvPicPr>
            <a:picLocks noChangeAspect="1" noChangeArrowheads="1"/>
          </p:cNvPicPr>
          <p:nvPr/>
        </p:nvPicPr>
        <p:blipFill>
          <a:blip r:embed="rId3"/>
          <a:srcRect/>
          <a:stretch>
            <a:fillRect/>
          </a:stretch>
        </p:blipFill>
        <p:spPr bwMode="auto">
          <a:xfrm>
            <a:off x="5500694" y="2143116"/>
            <a:ext cx="3052762"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000100" y="285728"/>
            <a:ext cx="7358114" cy="769441"/>
          </a:xfrm>
          <a:prstGeom prst="rect">
            <a:avLst/>
          </a:prstGeom>
          <a:noFill/>
        </p:spPr>
        <p:txBody>
          <a:bodyPr wrap="square" rtlCol="0">
            <a:spAutoFit/>
          </a:bodyPr>
          <a:lstStyle/>
          <a:p>
            <a:pPr algn="ctr"/>
            <a:r>
              <a:rPr lang="ru-RU" sz="4400" b="1" u="sng" kern="0" dirty="0" err="1" smtClean="0">
                <a:solidFill>
                  <a:srgbClr val="FFFFFF"/>
                </a:solidFill>
                <a:effectLst>
                  <a:outerShdw blurRad="38100" dist="38100" dir="2700000" algn="tl">
                    <a:srgbClr val="000000">
                      <a:alpha val="43137"/>
                    </a:srgbClr>
                  </a:outerShdw>
                </a:effectLst>
                <a:latin typeface="Arial"/>
                <a:ea typeface="+mj-ea"/>
                <a:cs typeface="+mj-cs"/>
              </a:rPr>
              <a:t>Спалахуючі</a:t>
            </a:r>
            <a:r>
              <a:rPr lang="ru-RU" sz="4400" b="1" u="sng" kern="0" dirty="0" smtClean="0">
                <a:solidFill>
                  <a:srgbClr val="FFFFFF"/>
                </a:solidFill>
                <a:effectLst>
                  <a:outerShdw blurRad="38100" dist="38100" dir="2700000" algn="tl">
                    <a:srgbClr val="000000">
                      <a:alpha val="43137"/>
                    </a:srgbClr>
                  </a:outerShdw>
                </a:effectLst>
                <a:latin typeface="Arial"/>
                <a:ea typeface="+mj-ea"/>
                <a:cs typeface="+mj-cs"/>
              </a:rPr>
              <a:t> </a:t>
            </a:r>
            <a:r>
              <a:rPr lang="ru-RU" sz="4400" b="1" u="sng" kern="0" dirty="0" err="1" smtClean="0">
                <a:solidFill>
                  <a:srgbClr val="FFFFFF"/>
                </a:solidFill>
                <a:effectLst>
                  <a:outerShdw blurRad="38100" dist="38100" dir="2700000" algn="tl">
                    <a:srgbClr val="000000">
                      <a:alpha val="43137"/>
                    </a:srgbClr>
                  </a:outerShdw>
                </a:effectLst>
                <a:latin typeface="Arial"/>
                <a:ea typeface="+mj-ea"/>
                <a:cs typeface="+mj-cs"/>
              </a:rPr>
              <a:t>зорі</a:t>
            </a:r>
            <a:endParaRPr lang="ru-RU" dirty="0"/>
          </a:p>
        </p:txBody>
      </p:sp>
      <p:sp>
        <p:nvSpPr>
          <p:cNvPr id="6" name="TextBox 5"/>
          <p:cNvSpPr txBox="1"/>
          <p:nvPr/>
        </p:nvSpPr>
        <p:spPr>
          <a:xfrm>
            <a:off x="571472" y="1214422"/>
            <a:ext cx="8001056" cy="1323439"/>
          </a:xfrm>
          <a:prstGeom prst="rect">
            <a:avLst/>
          </a:prstGeom>
          <a:noFill/>
        </p:spPr>
        <p:txBody>
          <a:bodyPr wrap="square" rtlCol="0">
            <a:spAutoFit/>
          </a:bodyPr>
          <a:lstStyle/>
          <a:p>
            <a:pPr marL="342900" lvl="0" indent="-342900" fontAlgn="base">
              <a:spcBef>
                <a:spcPct val="20000"/>
              </a:spcBef>
              <a:spcAft>
                <a:spcPct val="0"/>
              </a:spcAft>
              <a:buFontTx/>
              <a:buChar char="•"/>
            </a:pPr>
            <a:r>
              <a:rPr lang="ru-RU" sz="2000" b="1" kern="0" dirty="0" err="1" smtClean="0">
                <a:solidFill>
                  <a:srgbClr val="FFFFFF"/>
                </a:solidFill>
                <a:latin typeface="Arial"/>
              </a:rPr>
              <a:t>Спалахуючі</a:t>
            </a:r>
            <a:r>
              <a:rPr lang="ru-RU" sz="2000" b="1" kern="0" dirty="0" smtClean="0">
                <a:solidFill>
                  <a:srgbClr val="FFFFFF"/>
                </a:solidFill>
                <a:latin typeface="Arial"/>
              </a:rPr>
              <a:t> — </a:t>
            </a:r>
            <a:r>
              <a:rPr lang="ru-RU" sz="2000" b="1" kern="0" dirty="0" err="1" smtClean="0">
                <a:solidFill>
                  <a:srgbClr val="FFFFFF"/>
                </a:solidFill>
                <a:latin typeface="Arial"/>
              </a:rPr>
              <a:t>змінні</a:t>
            </a:r>
            <a:r>
              <a:rPr lang="ru-RU" sz="2000" b="1" kern="0" dirty="0" smtClean="0">
                <a:solidFill>
                  <a:srgbClr val="FFFFFF"/>
                </a:solidFill>
                <a:latin typeface="Arial"/>
              </a:rPr>
              <a:t> </a:t>
            </a:r>
            <a:r>
              <a:rPr lang="ru-RU" sz="2000" b="1" kern="0" dirty="0" err="1" smtClean="0">
                <a:solidFill>
                  <a:srgbClr val="FFFFFF"/>
                </a:solidFill>
                <a:latin typeface="Arial"/>
              </a:rPr>
              <a:t>зірки</a:t>
            </a:r>
            <a:r>
              <a:rPr lang="ru-RU" sz="2000" b="1" kern="0" dirty="0" smtClean="0">
                <a:solidFill>
                  <a:srgbClr val="FFFFFF"/>
                </a:solidFill>
                <a:latin typeface="Arial"/>
              </a:rPr>
              <a:t>, </a:t>
            </a:r>
            <a:r>
              <a:rPr lang="ru-RU" sz="2000" b="1" kern="0" dirty="0" err="1" smtClean="0">
                <a:solidFill>
                  <a:srgbClr val="FFFFFF"/>
                </a:solidFill>
                <a:latin typeface="Arial"/>
              </a:rPr>
              <a:t>які</a:t>
            </a:r>
            <a:r>
              <a:rPr lang="ru-RU" sz="2000" b="1" kern="0" dirty="0" smtClean="0">
                <a:solidFill>
                  <a:srgbClr val="FFFFFF"/>
                </a:solidFill>
                <a:latin typeface="Arial"/>
              </a:rPr>
              <a:t> </a:t>
            </a:r>
            <a:r>
              <a:rPr lang="ru-RU" sz="2000" b="1" kern="0" dirty="0" err="1" smtClean="0">
                <a:solidFill>
                  <a:srgbClr val="FFFFFF"/>
                </a:solidFill>
                <a:latin typeface="Arial"/>
              </a:rPr>
              <a:t>різко</a:t>
            </a:r>
            <a:r>
              <a:rPr lang="ru-RU" sz="2000" b="1" kern="0" dirty="0" smtClean="0">
                <a:solidFill>
                  <a:srgbClr val="FFFFFF"/>
                </a:solidFill>
                <a:latin typeface="Arial"/>
              </a:rPr>
              <a:t> </a:t>
            </a:r>
            <a:r>
              <a:rPr lang="ru-RU" sz="2000" b="1" kern="0" dirty="0" err="1" smtClean="0">
                <a:solidFill>
                  <a:srgbClr val="FFFFFF"/>
                </a:solidFill>
                <a:latin typeface="Arial"/>
              </a:rPr>
              <a:t>й</a:t>
            </a:r>
            <a:r>
              <a:rPr lang="ru-RU" sz="2000" b="1" kern="0" dirty="0" smtClean="0">
                <a:solidFill>
                  <a:srgbClr val="FFFFFF"/>
                </a:solidFill>
                <a:latin typeface="Arial"/>
              </a:rPr>
              <a:t> </a:t>
            </a:r>
            <a:r>
              <a:rPr lang="ru-RU" sz="2000" b="1" kern="0" dirty="0" err="1" smtClean="0">
                <a:solidFill>
                  <a:srgbClr val="FFFFFF"/>
                </a:solidFill>
                <a:latin typeface="Arial"/>
              </a:rPr>
              <a:t>неперіодично</a:t>
            </a:r>
            <a:r>
              <a:rPr lang="ru-RU" sz="2000" b="1" kern="0" dirty="0" smtClean="0">
                <a:solidFill>
                  <a:srgbClr val="FFFFFF"/>
                </a:solidFill>
                <a:latin typeface="Arial"/>
              </a:rPr>
              <a:t> </a:t>
            </a:r>
            <a:r>
              <a:rPr lang="ru-RU" sz="2000" b="1" kern="0" dirty="0" err="1" smtClean="0">
                <a:solidFill>
                  <a:srgbClr val="FFFFFF"/>
                </a:solidFill>
                <a:latin typeface="Arial"/>
              </a:rPr>
              <a:t>збільшують</a:t>
            </a:r>
            <a:r>
              <a:rPr lang="ru-RU" sz="2000" b="1" kern="0" dirty="0" smtClean="0">
                <a:solidFill>
                  <a:srgbClr val="FFFFFF"/>
                </a:solidFill>
                <a:latin typeface="Arial"/>
              </a:rPr>
              <a:t> свою </a:t>
            </a:r>
            <a:r>
              <a:rPr lang="ru-RU" sz="2000" b="1" kern="0" dirty="0" err="1" smtClean="0">
                <a:solidFill>
                  <a:srgbClr val="FFFFFF"/>
                </a:solidFill>
                <a:latin typeface="Arial"/>
              </a:rPr>
              <a:t>світність</a:t>
            </a:r>
            <a:r>
              <a:rPr lang="ru-RU" sz="2000" b="1" kern="0" dirty="0" smtClean="0">
                <a:solidFill>
                  <a:srgbClr val="FFFFFF"/>
                </a:solidFill>
                <a:latin typeface="Arial"/>
              </a:rPr>
              <a:t> у </a:t>
            </a:r>
            <a:r>
              <a:rPr lang="ru-RU" sz="2000" b="1" kern="0" dirty="0" err="1" smtClean="0">
                <a:solidFill>
                  <a:srgbClr val="FFFFFF"/>
                </a:solidFill>
                <a:latin typeface="Arial"/>
              </a:rPr>
              <a:t>кілька</a:t>
            </a:r>
            <a:r>
              <a:rPr lang="ru-RU" sz="2000" b="1" kern="0" dirty="0" smtClean="0">
                <a:solidFill>
                  <a:srgbClr val="FFFFFF"/>
                </a:solidFill>
                <a:latin typeface="Arial"/>
              </a:rPr>
              <a:t> </a:t>
            </a:r>
            <a:r>
              <a:rPr lang="ru-RU" sz="2000" b="1" kern="0" dirty="0" err="1" smtClean="0">
                <a:solidFill>
                  <a:srgbClr val="FFFFFF"/>
                </a:solidFill>
                <a:latin typeface="Arial"/>
              </a:rPr>
              <a:t>разів</a:t>
            </a:r>
            <a:r>
              <a:rPr lang="ru-RU" sz="2000" b="1" kern="0" dirty="0" smtClean="0">
                <a:solidFill>
                  <a:srgbClr val="FFFFFF"/>
                </a:solidFill>
                <a:latin typeface="Arial"/>
              </a:rPr>
              <a:t> в </a:t>
            </a:r>
            <a:r>
              <a:rPr lang="ru-RU" sz="2000" b="1" kern="0" dirty="0" err="1" smtClean="0">
                <a:solidFill>
                  <a:srgbClr val="FFFFFF"/>
                </a:solidFill>
                <a:latin typeface="Arial"/>
              </a:rPr>
              <a:t>усьому</a:t>
            </a:r>
            <a:r>
              <a:rPr lang="ru-RU" sz="2000" b="1" kern="0" dirty="0" smtClean="0">
                <a:solidFill>
                  <a:srgbClr val="FFFFFF"/>
                </a:solidFill>
                <a:latin typeface="Arial"/>
              </a:rPr>
              <a:t> </a:t>
            </a:r>
            <a:r>
              <a:rPr lang="ru-RU" sz="2000" b="1" kern="0" dirty="0" err="1" smtClean="0">
                <a:solidFill>
                  <a:srgbClr val="FFFFFF"/>
                </a:solidFill>
                <a:latin typeface="Arial"/>
              </a:rPr>
              <a:t>діапазоні</a:t>
            </a:r>
            <a:r>
              <a:rPr lang="ru-RU" sz="2000" b="1" kern="0" dirty="0" smtClean="0">
                <a:solidFill>
                  <a:srgbClr val="FFFFFF"/>
                </a:solidFill>
                <a:latin typeface="Arial"/>
              </a:rPr>
              <a:t> </a:t>
            </a:r>
            <a:r>
              <a:rPr lang="ru-RU" sz="2000" b="1" kern="0" dirty="0" err="1" smtClean="0">
                <a:solidFill>
                  <a:srgbClr val="FFFFFF"/>
                </a:solidFill>
                <a:latin typeface="Arial"/>
              </a:rPr>
              <a:t>від</a:t>
            </a:r>
            <a:r>
              <a:rPr lang="ru-RU" sz="2000" b="1" kern="0" dirty="0" smtClean="0">
                <a:solidFill>
                  <a:srgbClr val="FFFFFF"/>
                </a:solidFill>
                <a:latin typeface="Arial"/>
              </a:rPr>
              <a:t> </a:t>
            </a:r>
            <a:r>
              <a:rPr lang="ru-RU" sz="2000" b="1" kern="0" dirty="0" err="1" smtClean="0">
                <a:solidFill>
                  <a:srgbClr val="FFFFFF"/>
                </a:solidFill>
                <a:latin typeface="Arial"/>
              </a:rPr>
              <a:t>радіохвиль</a:t>
            </a:r>
            <a:r>
              <a:rPr lang="ru-RU" sz="2000" b="1" kern="0" dirty="0" smtClean="0">
                <a:solidFill>
                  <a:srgbClr val="FFFFFF"/>
                </a:solidFill>
                <a:latin typeface="Arial"/>
              </a:rPr>
              <a:t> до </a:t>
            </a:r>
            <a:r>
              <a:rPr lang="ru-RU" sz="2000" b="1" kern="0" dirty="0" err="1" smtClean="0">
                <a:solidFill>
                  <a:srgbClr val="FFFFFF"/>
                </a:solidFill>
                <a:latin typeface="Arial"/>
              </a:rPr>
              <a:t>рентгенівського</a:t>
            </a:r>
            <a:r>
              <a:rPr lang="ru-RU" sz="2000" b="1" kern="0" dirty="0" smtClean="0">
                <a:solidFill>
                  <a:srgbClr val="FFFFFF"/>
                </a:solidFill>
                <a:latin typeface="Arial"/>
              </a:rPr>
              <a:t> </a:t>
            </a:r>
            <a:r>
              <a:rPr lang="ru-RU" sz="2000" b="1" kern="0" dirty="0" err="1" smtClean="0">
                <a:solidFill>
                  <a:srgbClr val="FFFFFF"/>
                </a:solidFill>
                <a:latin typeface="Arial"/>
              </a:rPr>
              <a:t>випромінювання</a:t>
            </a:r>
            <a:r>
              <a:rPr lang="ru-RU" sz="2000" b="1" kern="0" dirty="0" smtClean="0">
                <a:solidFill>
                  <a:srgbClr val="FFFFFF"/>
                </a:solidFill>
                <a:latin typeface="Arial"/>
              </a:rPr>
              <a:t>.</a:t>
            </a:r>
            <a:endParaRPr lang="ru-RU" sz="2000" b="1" kern="0" dirty="0" smtClean="0">
              <a:solidFill>
                <a:srgbClr val="FFFFFF"/>
              </a:solidFill>
              <a:latin typeface="Arial"/>
            </a:endParaRPr>
          </a:p>
        </p:txBody>
      </p:sp>
      <p:pic>
        <p:nvPicPr>
          <p:cNvPr id="7" name="Picture 2"/>
          <p:cNvPicPr>
            <a:picLocks noChangeAspect="1" noChangeArrowheads="1"/>
          </p:cNvPicPr>
          <p:nvPr/>
        </p:nvPicPr>
        <p:blipFill>
          <a:blip r:embed="rId3"/>
          <a:srcRect/>
          <a:stretch>
            <a:fillRect/>
          </a:stretch>
        </p:blipFill>
        <p:spPr bwMode="auto">
          <a:xfrm>
            <a:off x="0" y="2463800"/>
            <a:ext cx="5353050" cy="4394200"/>
          </a:xfrm>
          <a:prstGeom prst="rect">
            <a:avLst/>
          </a:prstGeom>
          <a:noFill/>
          <a:ln w="9525">
            <a:noFill/>
            <a:miter lim="800000"/>
            <a:headEnd/>
            <a:tailEnd/>
          </a:ln>
        </p:spPr>
      </p:pic>
      <p:sp>
        <p:nvSpPr>
          <p:cNvPr id="8" name="TextBox 7"/>
          <p:cNvSpPr txBox="1"/>
          <p:nvPr/>
        </p:nvSpPr>
        <p:spPr>
          <a:xfrm>
            <a:off x="5357818" y="2428868"/>
            <a:ext cx="3643338" cy="646331"/>
          </a:xfrm>
          <a:prstGeom prst="rect">
            <a:avLst/>
          </a:prstGeom>
          <a:noFill/>
        </p:spPr>
        <p:txBody>
          <a:bodyPr wrap="square" rtlCol="0">
            <a:spAutoFit/>
          </a:bodyPr>
          <a:lstStyle/>
          <a:p>
            <a:pPr>
              <a:defRPr/>
            </a:pPr>
            <a:r>
              <a:rPr lang="ru-RU" b="1" dirty="0" err="1" smtClean="0">
                <a:solidFill>
                  <a:srgbClr val="FFFF00"/>
                </a:solidFill>
              </a:rPr>
              <a:t>Петлі</a:t>
            </a:r>
            <a:r>
              <a:rPr lang="ru-RU" b="1" dirty="0" smtClean="0">
                <a:solidFill>
                  <a:srgbClr val="FFFF00"/>
                </a:solidFill>
              </a:rPr>
              <a:t> </a:t>
            </a:r>
            <a:r>
              <a:rPr lang="ru-RU" b="1" dirty="0" err="1" smtClean="0">
                <a:solidFill>
                  <a:srgbClr val="FFFF00"/>
                </a:solidFill>
              </a:rPr>
              <a:t>зіркових</a:t>
            </a:r>
            <a:r>
              <a:rPr lang="ru-RU" b="1" dirty="0" smtClean="0">
                <a:solidFill>
                  <a:srgbClr val="FFFF00"/>
                </a:solidFill>
              </a:rPr>
              <a:t> </a:t>
            </a:r>
            <a:r>
              <a:rPr lang="ru-RU" b="1" dirty="0" err="1" smtClean="0">
                <a:solidFill>
                  <a:srgbClr val="FFFF00"/>
                </a:solidFill>
              </a:rPr>
              <a:t>плям</a:t>
            </a:r>
            <a:r>
              <a:rPr lang="ru-RU" b="1" dirty="0" smtClean="0">
                <a:solidFill>
                  <a:srgbClr val="FFFF00"/>
                </a:solidFill>
              </a:rPr>
              <a:t> в </a:t>
            </a:r>
            <a:r>
              <a:rPr lang="ru-RU" b="1" dirty="0" err="1" smtClean="0">
                <a:solidFill>
                  <a:srgbClr val="FFFF00"/>
                </a:solidFill>
              </a:rPr>
              <a:t>ультрафіолеті</a:t>
            </a:r>
            <a:endParaRPr lang="ru-RU"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500298" y="500042"/>
            <a:ext cx="4214842" cy="769441"/>
          </a:xfrm>
          <a:prstGeom prst="rect">
            <a:avLst/>
          </a:prstGeom>
          <a:noFill/>
        </p:spPr>
        <p:txBody>
          <a:bodyPr wrap="square" rtlCol="0">
            <a:spAutoFit/>
          </a:bodyPr>
          <a:lstStyle/>
          <a:p>
            <a:pPr lvl="0" algn="ctr" fontAlgn="base">
              <a:spcBef>
                <a:spcPct val="0"/>
              </a:spcBef>
              <a:spcAft>
                <a:spcPct val="0"/>
              </a:spcAft>
              <a:defRPr/>
            </a:pPr>
            <a:r>
              <a:rPr lang="uk-UA" sz="4400" b="1" u="sng" dirty="0" smtClean="0">
                <a:solidFill>
                  <a:srgbClr val="FFFF00"/>
                </a:solidFill>
                <a:effectLst>
                  <a:outerShdw blurRad="38100" dist="38100" dir="2700000" algn="tl">
                    <a:srgbClr val="000000">
                      <a:alpha val="43137"/>
                    </a:srgbClr>
                  </a:outerShdw>
                </a:effectLst>
                <a:latin typeface="Arial" charset="0"/>
              </a:rPr>
              <a:t>Нові зірки</a:t>
            </a:r>
            <a:endParaRPr lang="ru-RU" sz="4400" dirty="0">
              <a:solidFill>
                <a:srgbClr val="FFFF00"/>
              </a:solidFill>
              <a:latin typeface="Arial" charset="0"/>
            </a:endParaRPr>
          </a:p>
        </p:txBody>
      </p:sp>
      <p:sp>
        <p:nvSpPr>
          <p:cNvPr id="6" name="TextBox 5"/>
          <p:cNvSpPr txBox="1"/>
          <p:nvPr/>
        </p:nvSpPr>
        <p:spPr>
          <a:xfrm>
            <a:off x="571472" y="1285860"/>
            <a:ext cx="8215370" cy="2308324"/>
          </a:xfrm>
          <a:prstGeom prst="rect">
            <a:avLst/>
          </a:prstGeom>
          <a:noFill/>
        </p:spPr>
        <p:txBody>
          <a:bodyPr wrap="square" rtlCol="0">
            <a:spAutoFit/>
          </a:bodyPr>
          <a:lstStyle/>
          <a:p>
            <a:r>
              <a:rPr lang="uk-UA" sz="2400" b="1" kern="0" dirty="0" smtClean="0">
                <a:solidFill>
                  <a:srgbClr val="FFFFFF"/>
                </a:solidFill>
                <a:latin typeface="Arial"/>
              </a:rPr>
              <a:t>Зорі спектральних класів О та В, які протягом кількох днів збільшують свою яскравість у сотні мільйонів разів, називають Новими. Інколи Нова випромінює майже стільки ж енергії, скільки виділяють разом усі зорі в галактиці — такі зорі мають назву Наднових.</a:t>
            </a:r>
            <a:endParaRPr lang="ru-RU" b="1" dirty="0"/>
          </a:p>
        </p:txBody>
      </p:sp>
      <p:sp>
        <p:nvSpPr>
          <p:cNvPr id="7" name="TextBox 6"/>
          <p:cNvSpPr txBox="1"/>
          <p:nvPr/>
        </p:nvSpPr>
        <p:spPr>
          <a:xfrm>
            <a:off x="2786050" y="3357562"/>
            <a:ext cx="4429156" cy="769441"/>
          </a:xfrm>
          <a:prstGeom prst="rect">
            <a:avLst/>
          </a:prstGeom>
          <a:noFill/>
        </p:spPr>
        <p:txBody>
          <a:bodyPr wrap="square" rtlCol="0">
            <a:spAutoFit/>
          </a:bodyPr>
          <a:lstStyle/>
          <a:p>
            <a:r>
              <a:rPr lang="uk-UA" sz="4400" b="1" u="sng" kern="0" dirty="0" smtClean="0">
                <a:solidFill>
                  <a:srgbClr val="FFFF00"/>
                </a:solidFill>
                <a:effectLst>
                  <a:outerShdw blurRad="38100" dist="38100" dir="2700000" algn="tl">
                    <a:srgbClr val="000000">
                      <a:alpha val="43137"/>
                    </a:srgbClr>
                  </a:outerShdw>
                </a:effectLst>
                <a:latin typeface="Arial"/>
                <a:ea typeface="+mj-ea"/>
                <a:cs typeface="+mj-cs"/>
              </a:rPr>
              <a:t>Наднові зірки</a:t>
            </a:r>
            <a:endParaRPr lang="ru-RU" dirty="0">
              <a:solidFill>
                <a:srgbClr val="FFFF00"/>
              </a:solidFill>
            </a:endParaRPr>
          </a:p>
        </p:txBody>
      </p:sp>
      <p:sp>
        <p:nvSpPr>
          <p:cNvPr id="8" name="TextBox 7"/>
          <p:cNvSpPr txBox="1"/>
          <p:nvPr/>
        </p:nvSpPr>
        <p:spPr>
          <a:xfrm>
            <a:off x="500034" y="4000504"/>
            <a:ext cx="8358246" cy="1938992"/>
          </a:xfrm>
          <a:prstGeom prst="rect">
            <a:avLst/>
          </a:prstGeom>
          <a:noFill/>
        </p:spPr>
        <p:txBody>
          <a:bodyPr wrap="square" rtlCol="0">
            <a:spAutoFit/>
          </a:bodyPr>
          <a:lstStyle/>
          <a:p>
            <a:pPr lvl="0" fontAlgn="base">
              <a:spcBef>
                <a:spcPct val="0"/>
              </a:spcBef>
              <a:spcAft>
                <a:spcPct val="0"/>
              </a:spcAft>
              <a:defRPr/>
            </a:pPr>
            <a:r>
              <a:rPr lang="ru-RU" sz="2400" b="1" u="sng" dirty="0" err="1" smtClean="0">
                <a:solidFill>
                  <a:srgbClr val="FFFFFF"/>
                </a:solidFill>
                <a:effectLst>
                  <a:outerShdw blurRad="38100" dist="38100" dir="2700000" algn="tl">
                    <a:srgbClr val="000000">
                      <a:alpha val="43137"/>
                    </a:srgbClr>
                  </a:outerShdw>
                </a:effectLst>
                <a:latin typeface="Arial" charset="0"/>
              </a:rPr>
              <a:t>Наднові</a:t>
            </a:r>
            <a:r>
              <a:rPr lang="ru-RU" sz="2400" b="1" u="sng" dirty="0" smtClean="0">
                <a:solidFill>
                  <a:srgbClr val="FFFFFF"/>
                </a:solidFill>
                <a:effectLst>
                  <a:outerShdw blurRad="38100" dist="38100" dir="2700000" algn="tl">
                    <a:srgbClr val="000000">
                      <a:alpha val="43137"/>
                    </a:srgbClr>
                  </a:outerShdw>
                </a:effectLst>
                <a:latin typeface="Arial" charset="0"/>
              </a:rPr>
              <a:t> - </a:t>
            </a:r>
            <a:r>
              <a:rPr lang="ru-RU" sz="2400" b="1" dirty="0" err="1" smtClean="0">
                <a:solidFill>
                  <a:srgbClr val="FFFFFF"/>
                </a:solidFill>
                <a:effectLst>
                  <a:outerShdw blurRad="38100" dist="38100" dir="2700000" algn="tl">
                    <a:srgbClr val="000000">
                      <a:alpha val="43137"/>
                    </a:srgbClr>
                  </a:outerShdw>
                </a:effectLst>
                <a:latin typeface="Arial" charset="0"/>
              </a:rPr>
              <a:t>зорі</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які</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завершують</a:t>
            </a:r>
            <a:r>
              <a:rPr lang="ru-RU" sz="2400" b="1" dirty="0" smtClean="0">
                <a:solidFill>
                  <a:srgbClr val="FFFFFF"/>
                </a:solidFill>
                <a:effectLst>
                  <a:outerShdw blurRad="38100" dist="38100" dir="2700000" algn="tl">
                    <a:srgbClr val="000000">
                      <a:alpha val="43137"/>
                    </a:srgbClr>
                  </a:outerShdw>
                </a:effectLst>
                <a:latin typeface="Arial" charset="0"/>
              </a:rPr>
              <a:t> свою </a:t>
            </a:r>
            <a:r>
              <a:rPr lang="ru-RU" sz="2400" b="1" dirty="0" err="1" smtClean="0">
                <a:solidFill>
                  <a:srgbClr val="FFFFFF"/>
                </a:solidFill>
                <a:effectLst>
                  <a:outerShdw blurRad="38100" dist="38100" dir="2700000" algn="tl">
                    <a:srgbClr val="000000">
                      <a:alpha val="43137"/>
                    </a:srgbClr>
                  </a:outerShdw>
                </a:effectLst>
                <a:latin typeface="Arial" charset="0"/>
              </a:rPr>
              <a:t>еволюцію</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катастрофічним</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вибухом</a:t>
            </a:r>
            <a:r>
              <a:rPr lang="ru-RU" sz="2400" b="1" dirty="0" smtClean="0">
                <a:solidFill>
                  <a:srgbClr val="FFFFFF"/>
                </a:solidFill>
                <a:effectLst>
                  <a:outerShdw blurRad="38100" dist="38100" dir="2700000" algn="tl">
                    <a:srgbClr val="000000">
                      <a:alpha val="43137"/>
                    </a:srgbClr>
                  </a:outerShdw>
                </a:effectLst>
                <a:latin typeface="Arial" charset="0"/>
              </a:rPr>
              <a:t>.</a:t>
            </a:r>
            <a:r>
              <a:rPr lang="ru-RU" sz="2400" b="1" u="sng" dirty="0" smtClean="0">
                <a:solidFill>
                  <a:srgbClr val="FFFFFF"/>
                </a:solidFill>
                <a:effectLst>
                  <a:outerShdw blurRad="38100" dist="38100" dir="2700000" algn="tl">
                    <a:srgbClr val="000000">
                      <a:alpha val="43137"/>
                    </a:srgbClr>
                  </a:outerShdw>
                </a:effectLst>
                <a:latin typeface="Arial" charset="0"/>
              </a:rPr>
              <a:t/>
            </a:r>
            <a:br>
              <a:rPr lang="ru-RU" sz="2400" b="1" u="sng" dirty="0" smtClean="0">
                <a:solidFill>
                  <a:srgbClr val="FFFFFF"/>
                </a:solidFill>
                <a:effectLst>
                  <a:outerShdw blurRad="38100" dist="38100" dir="2700000" algn="tl">
                    <a:srgbClr val="000000">
                      <a:alpha val="43137"/>
                    </a:srgbClr>
                  </a:outerShdw>
                </a:effectLst>
                <a:latin typeface="Arial" charset="0"/>
              </a:rPr>
            </a:br>
            <a:r>
              <a:rPr lang="ru-RU" sz="2400" b="1" u="sng" dirty="0" err="1" smtClean="0">
                <a:solidFill>
                  <a:srgbClr val="FFFFFF"/>
                </a:solidFill>
                <a:effectLst>
                  <a:outerShdw blurRad="38100" dist="38100" dir="2700000" algn="tl">
                    <a:srgbClr val="000000">
                      <a:alpha val="43137"/>
                    </a:srgbClr>
                  </a:outerShdw>
                </a:effectLst>
                <a:latin typeface="Arial" charset="0"/>
              </a:rPr>
              <a:t>Наднові</a:t>
            </a:r>
            <a:r>
              <a:rPr lang="ru-RU" sz="2400" b="1" u="sng" dirty="0" smtClean="0">
                <a:solidFill>
                  <a:srgbClr val="FFFFFF"/>
                </a:solidFill>
                <a:effectLst>
                  <a:outerShdw blurRad="38100" dist="38100" dir="2700000" algn="tl">
                    <a:srgbClr val="000000">
                      <a:alpha val="43137"/>
                    </a:srgbClr>
                  </a:outerShdw>
                </a:effectLst>
                <a:latin typeface="Arial" charset="0"/>
              </a:rPr>
              <a:t> </a:t>
            </a:r>
            <a:r>
              <a:rPr lang="ru-RU" sz="2400" b="1" u="sng" dirty="0" err="1" smtClean="0">
                <a:solidFill>
                  <a:srgbClr val="FFFFFF"/>
                </a:solidFill>
                <a:effectLst>
                  <a:outerShdw blurRad="38100" dist="38100" dir="2700000" algn="tl">
                    <a:srgbClr val="000000">
                      <a:alpha val="43137"/>
                    </a:srgbClr>
                  </a:outerShdw>
                </a:effectLst>
                <a:latin typeface="Arial" charset="0"/>
              </a:rPr>
              <a:t>зірки</a:t>
            </a:r>
            <a:r>
              <a:rPr lang="ru-RU" sz="2400" b="1" u="sng" dirty="0" smtClean="0">
                <a:solidFill>
                  <a:srgbClr val="FFFFFF"/>
                </a:solidFill>
                <a:effectLst>
                  <a:outerShdw blurRad="38100" dist="38100" dir="2700000" algn="tl">
                    <a:srgbClr val="000000">
                      <a:alpha val="43137"/>
                    </a:srgbClr>
                  </a:outerShdw>
                </a:effectLst>
                <a:latin typeface="Arial" charset="0"/>
              </a:rPr>
              <a:t> - </a:t>
            </a:r>
            <a:r>
              <a:rPr lang="ru-RU" sz="2400" b="1" dirty="0" err="1" smtClean="0">
                <a:solidFill>
                  <a:srgbClr val="FFFFFF"/>
                </a:solidFill>
                <a:effectLst>
                  <a:outerShdw blurRad="38100" dist="38100" dir="2700000" algn="tl">
                    <a:srgbClr val="000000">
                      <a:alpha val="43137"/>
                    </a:srgbClr>
                  </a:outerShdw>
                </a:effectLst>
                <a:latin typeface="Arial" charset="0"/>
              </a:rPr>
              <a:t>зірки</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блиск</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яких</a:t>
            </a:r>
            <a:r>
              <a:rPr lang="ru-RU" sz="2400" b="1" dirty="0" smtClean="0">
                <a:solidFill>
                  <a:srgbClr val="FFFFFF"/>
                </a:solidFill>
                <a:effectLst>
                  <a:outerShdw blurRad="38100" dist="38100" dir="2700000" algn="tl">
                    <a:srgbClr val="000000">
                      <a:alpha val="43137"/>
                    </a:srgbClr>
                  </a:outerShdw>
                </a:effectLst>
                <a:latin typeface="Arial" charset="0"/>
              </a:rPr>
              <a:t> при </a:t>
            </a:r>
            <a:r>
              <a:rPr lang="ru-RU" sz="2400" b="1" dirty="0" err="1" smtClean="0">
                <a:solidFill>
                  <a:srgbClr val="FFFFFF"/>
                </a:solidFill>
                <a:effectLst>
                  <a:outerShdw blurRad="38100" dist="38100" dir="2700000" algn="tl">
                    <a:srgbClr val="000000">
                      <a:alpha val="43137"/>
                    </a:srgbClr>
                  </a:outerShdw>
                </a:effectLst>
                <a:latin typeface="Arial" charset="0"/>
              </a:rPr>
              <a:t>спалаху</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збільшується</a:t>
            </a:r>
            <a:r>
              <a:rPr lang="ru-RU" sz="2400" b="1" dirty="0" smtClean="0">
                <a:solidFill>
                  <a:srgbClr val="FFFFFF"/>
                </a:solidFill>
                <a:effectLst>
                  <a:outerShdw blurRad="38100" dist="38100" dir="2700000" algn="tl">
                    <a:srgbClr val="000000">
                      <a:alpha val="43137"/>
                    </a:srgbClr>
                  </a:outerShdw>
                </a:effectLst>
                <a:latin typeface="Arial" charset="0"/>
              </a:rPr>
              <a:t> на десятки </a:t>
            </a:r>
            <a:r>
              <a:rPr lang="ru-RU" sz="2400" b="1" dirty="0" err="1" smtClean="0">
                <a:solidFill>
                  <a:srgbClr val="FFFFFF"/>
                </a:solidFill>
                <a:effectLst>
                  <a:outerShdw blurRad="38100" dist="38100" dir="2700000" algn="tl">
                    <a:srgbClr val="000000">
                      <a:alpha val="43137"/>
                    </a:srgbClr>
                  </a:outerShdw>
                </a:effectLst>
                <a:latin typeface="Arial" charset="0"/>
              </a:rPr>
              <a:t>зоряних</a:t>
            </a:r>
            <a:r>
              <a:rPr lang="ru-RU" sz="2400" b="1" dirty="0" smtClean="0">
                <a:solidFill>
                  <a:srgbClr val="FFFFFF"/>
                </a:solidFill>
                <a:effectLst>
                  <a:outerShdw blurRad="38100" dist="38100" dir="2700000" algn="tl">
                    <a:srgbClr val="000000">
                      <a:alpha val="43137"/>
                    </a:srgbClr>
                  </a:outerShdw>
                </a:effectLst>
                <a:latin typeface="Arial" charset="0"/>
              </a:rPr>
              <a:t> величин </a:t>
            </a:r>
            <a:r>
              <a:rPr lang="ru-RU" sz="2400" b="1" dirty="0" err="1" smtClean="0">
                <a:solidFill>
                  <a:srgbClr val="FFFFFF"/>
                </a:solidFill>
                <a:effectLst>
                  <a:outerShdw blurRad="38100" dist="38100" dir="2700000" algn="tl">
                    <a:srgbClr val="000000">
                      <a:alpha val="43137"/>
                    </a:srgbClr>
                  </a:outerShdw>
                </a:effectLst>
                <a:latin typeface="Arial" charset="0"/>
              </a:rPr>
              <a:t>протягом</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декількох</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доби</a:t>
            </a:r>
            <a:r>
              <a:rPr lang="ru-RU" sz="2400" b="1" dirty="0" smtClean="0">
                <a:solidFill>
                  <a:srgbClr val="FFFFFF"/>
                </a:solidFill>
                <a:effectLst>
                  <a:outerShdw blurRad="38100" dist="38100" dir="2700000" algn="tl">
                    <a:srgbClr val="000000">
                      <a:alpha val="43137"/>
                    </a:srgbClr>
                  </a:outerShdw>
                </a:effectLst>
                <a:latin typeface="Arial" charset="0"/>
              </a:rPr>
              <a:t>. </a:t>
            </a:r>
            <a:endParaRPr lang="ru-RU" sz="24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lstStyle/>
          <a:p>
            <a:endParaRPr lang="ru-RU"/>
          </a:p>
        </p:txBody>
      </p:sp>
      <p:sp>
        <p:nvSpPr>
          <p:cNvPr id="5" name="Заголовок 4"/>
          <p:cNvSpPr>
            <a:spLocks noGrp="1"/>
          </p:cNvSpPr>
          <p:nvPr>
            <p:ph type="title"/>
          </p:nvPr>
        </p:nvSpPr>
        <p:spPr/>
        <p:txBody>
          <a:bodyPr/>
          <a:lstStyle/>
          <a:p>
            <a:endParaRPr lang="ru-RU"/>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1071538" y="571480"/>
            <a:ext cx="6786610" cy="523220"/>
          </a:xfrm>
          <a:prstGeom prst="rect">
            <a:avLst/>
          </a:prstGeom>
          <a:noFill/>
        </p:spPr>
        <p:txBody>
          <a:bodyPr wrap="square" rtlCol="0">
            <a:spAutoFit/>
          </a:bodyPr>
          <a:lstStyle/>
          <a:p>
            <a:pPr algn="r"/>
            <a:r>
              <a:rPr lang="uk-UA" sz="2800" b="1" u="sng" dirty="0" smtClean="0"/>
              <a:t>Блиск зір</a:t>
            </a:r>
            <a:endParaRPr lang="ru-RU" sz="2800" dirty="0"/>
          </a:p>
        </p:txBody>
      </p:sp>
      <p:sp>
        <p:nvSpPr>
          <p:cNvPr id="8" name="TextBox 7"/>
          <p:cNvSpPr txBox="1"/>
          <p:nvPr/>
        </p:nvSpPr>
        <p:spPr>
          <a:xfrm>
            <a:off x="5000628" y="1142984"/>
            <a:ext cx="3214710" cy="2585323"/>
          </a:xfrm>
          <a:prstGeom prst="rect">
            <a:avLst/>
          </a:prstGeom>
          <a:noFill/>
        </p:spPr>
        <p:txBody>
          <a:bodyPr wrap="square" rtlCol="0">
            <a:spAutoFit/>
          </a:bodyPr>
          <a:lstStyle/>
          <a:p>
            <a:pPr>
              <a:defRPr/>
            </a:pPr>
            <a:r>
              <a:rPr lang="ru-RU" b="1" u="sng" dirty="0" err="1" smtClean="0">
                <a:solidFill>
                  <a:schemeClr val="tx2">
                    <a:lumMod val="75000"/>
                  </a:schemeClr>
                </a:solidFill>
                <a:effectLst>
                  <a:outerShdw blurRad="38100" dist="38100" dir="2700000" algn="tl">
                    <a:srgbClr val="000000">
                      <a:alpha val="43137"/>
                    </a:srgbClr>
                  </a:outerShdw>
                </a:effectLst>
              </a:rPr>
              <a:t>Блиск</a:t>
            </a:r>
            <a:r>
              <a:rPr lang="ru-RU" b="1" u="sng" dirty="0" smtClean="0">
                <a:solidFill>
                  <a:schemeClr val="tx2">
                    <a:lumMod val="75000"/>
                  </a:schemeClr>
                </a:solidFill>
                <a:effectLst>
                  <a:outerShdw blurRad="38100" dist="38100" dir="2700000" algn="tl">
                    <a:srgbClr val="000000">
                      <a:alpha val="43137"/>
                    </a:srgbClr>
                  </a:outerShdw>
                </a:effectLst>
              </a:rPr>
              <a:t> </a:t>
            </a:r>
            <a:r>
              <a:rPr lang="ru-RU" b="1" u="sng" dirty="0" err="1" smtClean="0">
                <a:solidFill>
                  <a:schemeClr val="tx2">
                    <a:lumMod val="75000"/>
                  </a:schemeClr>
                </a:solidFill>
                <a:effectLst>
                  <a:outerShdw blurRad="38100" dist="38100" dir="2700000" algn="tl">
                    <a:srgbClr val="000000">
                      <a:alpha val="43137"/>
                    </a:srgbClr>
                  </a:outerShdw>
                </a:effectLst>
              </a:rPr>
              <a:t>зірки</a:t>
            </a:r>
            <a:r>
              <a:rPr lang="ru-RU" b="1" dirty="0" smtClean="0">
                <a:solidFill>
                  <a:schemeClr val="tx2">
                    <a:lumMod val="75000"/>
                  </a:schemeClr>
                </a:solidFill>
                <a:effectLst>
                  <a:outerShdw blurRad="38100" dist="38100" dir="2700000" algn="tl">
                    <a:srgbClr val="000000">
                      <a:alpha val="43137"/>
                    </a:srgbClr>
                  </a:outerShdw>
                </a:effectLst>
              </a:rPr>
              <a:t> – </a:t>
            </a:r>
            <a:r>
              <a:rPr lang="ru-RU" b="1" dirty="0" err="1" smtClean="0">
                <a:solidFill>
                  <a:schemeClr val="tx2">
                    <a:lumMod val="75000"/>
                  </a:schemeClr>
                </a:solidFill>
                <a:effectLst>
                  <a:outerShdw blurRad="38100" dist="38100" dir="2700000" algn="tl">
                    <a:srgbClr val="000000">
                      <a:alpha val="43137"/>
                    </a:srgbClr>
                  </a:outerShdw>
                </a:effectLst>
              </a:rPr>
              <a:t>це</a:t>
            </a:r>
            <a:r>
              <a:rPr lang="ru-RU" b="1" dirty="0" smtClean="0">
                <a:solidFill>
                  <a:schemeClr val="tx2">
                    <a:lumMod val="75000"/>
                  </a:schemeClr>
                </a:solidFill>
                <a:effectLst>
                  <a:outerShdw blurRad="38100" dist="38100" dir="2700000" algn="tl">
                    <a:srgbClr val="000000">
                      <a:alpha val="43137"/>
                    </a:srgbClr>
                  </a:outerShdw>
                </a:effectLst>
              </a:rPr>
              <a:t> величина, </a:t>
            </a:r>
            <a:r>
              <a:rPr lang="ru-RU" b="1" dirty="0" err="1" smtClean="0">
                <a:solidFill>
                  <a:schemeClr val="tx2">
                    <a:lumMod val="75000"/>
                  </a:schemeClr>
                </a:solidFill>
                <a:effectLst>
                  <a:outerShdw blurRad="38100" dist="38100" dir="2700000" algn="tl">
                    <a:srgbClr val="000000">
                      <a:alpha val="43137"/>
                    </a:srgbClr>
                  </a:outerShdw>
                </a:effectLst>
              </a:rPr>
              <a:t>що</a:t>
            </a:r>
            <a:r>
              <a:rPr lang="ru-RU" b="1" dirty="0" smtClean="0">
                <a:solidFill>
                  <a:schemeClr val="tx2">
                    <a:lumMod val="75000"/>
                  </a:schemeClr>
                </a:solidFill>
                <a:effectLst>
                  <a:outerShdw blurRad="38100" dist="38100" dir="2700000" algn="tl">
                    <a:srgbClr val="000000">
                      <a:alpha val="43137"/>
                    </a:srgbClr>
                  </a:outerShdw>
                </a:effectLst>
              </a:rPr>
              <a:t> </a:t>
            </a:r>
            <a:r>
              <a:rPr lang="ru-RU" b="1" dirty="0" err="1" smtClean="0">
                <a:solidFill>
                  <a:schemeClr val="tx2">
                    <a:lumMod val="75000"/>
                  </a:schemeClr>
                </a:solidFill>
                <a:effectLst>
                  <a:outerShdw blurRad="38100" dist="38100" dir="2700000" algn="tl">
                    <a:srgbClr val="000000">
                      <a:alpha val="43137"/>
                    </a:srgbClr>
                  </a:outerShdw>
                </a:effectLst>
              </a:rPr>
              <a:t>характеризує</a:t>
            </a:r>
            <a:r>
              <a:rPr lang="ru-RU" b="1" dirty="0" smtClean="0">
                <a:solidFill>
                  <a:schemeClr val="tx2">
                    <a:lumMod val="75000"/>
                  </a:schemeClr>
                </a:solidFill>
                <a:effectLst>
                  <a:outerShdw blurRad="38100" dist="38100" dir="2700000" algn="tl">
                    <a:srgbClr val="000000">
                      <a:alpha val="43137"/>
                    </a:srgbClr>
                  </a:outerShdw>
                </a:effectLst>
              </a:rPr>
              <a:t> </a:t>
            </a:r>
            <a:r>
              <a:rPr lang="ru-RU" b="1" dirty="0" err="1" smtClean="0">
                <a:solidFill>
                  <a:schemeClr val="tx2">
                    <a:lumMod val="75000"/>
                  </a:schemeClr>
                </a:solidFill>
                <a:effectLst>
                  <a:outerShdw blurRad="38100" dist="38100" dir="2700000" algn="tl">
                    <a:srgbClr val="000000">
                      <a:alpha val="43137"/>
                    </a:srgbClr>
                  </a:outerShdw>
                </a:effectLst>
              </a:rPr>
              <a:t>освітленість</a:t>
            </a:r>
            <a:r>
              <a:rPr lang="ru-RU" b="1" dirty="0" smtClean="0">
                <a:solidFill>
                  <a:schemeClr val="tx2">
                    <a:lumMod val="75000"/>
                  </a:schemeClr>
                </a:solidFill>
                <a:effectLst>
                  <a:outerShdw blurRad="38100" dist="38100" dir="2700000" algn="tl">
                    <a:srgbClr val="000000">
                      <a:alpha val="43137"/>
                    </a:srgbClr>
                  </a:outerShdw>
                </a:effectLst>
              </a:rPr>
              <a:t>, яка </a:t>
            </a:r>
            <a:r>
              <a:rPr lang="ru-RU" b="1" dirty="0" err="1" smtClean="0">
                <a:solidFill>
                  <a:schemeClr val="tx2">
                    <a:lumMod val="75000"/>
                  </a:schemeClr>
                </a:solidFill>
                <a:effectLst>
                  <a:outerShdw blurRad="38100" dist="38100" dir="2700000" algn="tl">
                    <a:srgbClr val="000000">
                      <a:alpha val="43137"/>
                    </a:srgbClr>
                  </a:outerShdw>
                </a:effectLst>
              </a:rPr>
              <a:t>створюється</a:t>
            </a:r>
            <a:r>
              <a:rPr lang="ru-RU" b="1" dirty="0" smtClean="0">
                <a:solidFill>
                  <a:schemeClr val="tx2">
                    <a:lumMod val="75000"/>
                  </a:schemeClr>
                </a:solidFill>
                <a:effectLst>
                  <a:outerShdw blurRad="38100" dist="38100" dir="2700000" algn="tl">
                    <a:srgbClr val="000000">
                      <a:alpha val="43137"/>
                    </a:srgbClr>
                  </a:outerShdw>
                </a:effectLst>
              </a:rPr>
              <a:t> </a:t>
            </a:r>
            <a:r>
              <a:rPr lang="ru-RU" b="1" dirty="0" err="1" smtClean="0">
                <a:solidFill>
                  <a:schemeClr val="tx2">
                    <a:lumMod val="75000"/>
                  </a:schemeClr>
                </a:solidFill>
                <a:effectLst>
                  <a:outerShdw blurRad="38100" dist="38100" dir="2700000" algn="tl">
                    <a:srgbClr val="000000">
                      <a:alpha val="43137"/>
                    </a:srgbClr>
                  </a:outerShdw>
                </a:effectLst>
              </a:rPr>
              <a:t>зіркою</a:t>
            </a:r>
            <a:r>
              <a:rPr lang="ru-RU" b="1" dirty="0" smtClean="0">
                <a:solidFill>
                  <a:schemeClr val="tx2">
                    <a:lumMod val="75000"/>
                  </a:schemeClr>
                </a:solidFill>
                <a:effectLst>
                  <a:outerShdw blurRad="38100" dist="38100" dir="2700000" algn="tl">
                    <a:srgbClr val="000000">
                      <a:alpha val="43137"/>
                    </a:srgbClr>
                  </a:outerShdw>
                </a:effectLst>
              </a:rPr>
              <a:t> на </a:t>
            </a:r>
            <a:r>
              <a:rPr lang="ru-RU" b="1" dirty="0" err="1" smtClean="0">
                <a:solidFill>
                  <a:schemeClr val="tx2">
                    <a:lumMod val="75000"/>
                  </a:schemeClr>
                </a:solidFill>
                <a:effectLst>
                  <a:outerShdw blurRad="38100" dist="38100" dir="2700000" algn="tl">
                    <a:srgbClr val="000000">
                      <a:alpha val="43137"/>
                    </a:srgbClr>
                  </a:outerShdw>
                </a:effectLst>
              </a:rPr>
              <a:t>плоскості</a:t>
            </a:r>
            <a:r>
              <a:rPr lang="ru-RU" b="1" dirty="0" smtClean="0">
                <a:solidFill>
                  <a:schemeClr val="tx2">
                    <a:lumMod val="75000"/>
                  </a:schemeClr>
                </a:solidFill>
                <a:effectLst>
                  <a:outerShdw blurRad="38100" dist="38100" dir="2700000" algn="tl">
                    <a:srgbClr val="000000">
                      <a:alpha val="43137"/>
                    </a:srgbClr>
                  </a:outerShdw>
                </a:effectLst>
              </a:rPr>
              <a:t>, </a:t>
            </a:r>
            <a:r>
              <a:rPr lang="ru-RU" b="1" dirty="0" err="1" smtClean="0">
                <a:solidFill>
                  <a:schemeClr val="tx2">
                    <a:lumMod val="75000"/>
                  </a:schemeClr>
                </a:solidFill>
                <a:effectLst>
                  <a:outerShdw blurRad="38100" dist="38100" dir="2700000" algn="tl">
                    <a:srgbClr val="000000">
                      <a:alpha val="43137"/>
                    </a:srgbClr>
                  </a:outerShdw>
                </a:effectLst>
              </a:rPr>
              <a:t>перпендикулярній</a:t>
            </a:r>
            <a:r>
              <a:rPr lang="ru-RU" b="1" dirty="0" smtClean="0">
                <a:solidFill>
                  <a:schemeClr val="tx2">
                    <a:lumMod val="75000"/>
                  </a:schemeClr>
                </a:solidFill>
                <a:effectLst>
                  <a:outerShdw blurRad="38100" dist="38100" dir="2700000" algn="tl">
                    <a:srgbClr val="000000">
                      <a:alpha val="43137"/>
                    </a:srgbClr>
                  </a:outerShdw>
                </a:effectLst>
              </a:rPr>
              <a:t> </a:t>
            </a:r>
            <a:r>
              <a:rPr lang="ru-RU" b="1" dirty="0" err="1" smtClean="0">
                <a:solidFill>
                  <a:schemeClr val="tx2">
                    <a:lumMod val="75000"/>
                  </a:schemeClr>
                </a:solidFill>
                <a:effectLst>
                  <a:outerShdw blurRad="38100" dist="38100" dir="2700000" algn="tl">
                    <a:srgbClr val="000000">
                      <a:alpha val="43137"/>
                    </a:srgbClr>
                  </a:outerShdw>
                </a:effectLst>
              </a:rPr>
              <a:t>падаючим</a:t>
            </a:r>
            <a:r>
              <a:rPr lang="ru-RU" b="1" dirty="0" smtClean="0">
                <a:solidFill>
                  <a:schemeClr val="tx2">
                    <a:lumMod val="75000"/>
                  </a:schemeClr>
                </a:solidFill>
                <a:effectLst>
                  <a:outerShdw blurRad="38100" dist="38100" dir="2700000" algn="tl">
                    <a:srgbClr val="000000">
                      <a:alpha val="43137"/>
                    </a:srgbClr>
                  </a:outerShdw>
                </a:effectLst>
              </a:rPr>
              <a:t> </a:t>
            </a:r>
            <a:r>
              <a:rPr lang="ru-RU" b="1" dirty="0" err="1" smtClean="0">
                <a:solidFill>
                  <a:schemeClr val="tx2">
                    <a:lumMod val="75000"/>
                  </a:schemeClr>
                </a:solidFill>
                <a:effectLst>
                  <a:outerShdw blurRad="38100" dist="38100" dir="2700000" algn="tl">
                    <a:srgbClr val="000000">
                      <a:alpha val="43137"/>
                    </a:srgbClr>
                  </a:outerShdw>
                </a:effectLst>
              </a:rPr>
              <a:t>променям</a:t>
            </a:r>
            <a:r>
              <a:rPr lang="ru-RU" b="1" dirty="0" smtClean="0">
                <a:solidFill>
                  <a:schemeClr val="tx2">
                    <a:lumMod val="75000"/>
                  </a:schemeClr>
                </a:solidFill>
                <a:effectLst>
                  <a:outerShdw blurRad="38100" dist="38100" dir="2700000" algn="tl">
                    <a:srgbClr val="000000">
                      <a:alpha val="43137"/>
                    </a:srgbClr>
                  </a:outerShdw>
                </a:effectLst>
              </a:rPr>
              <a:t>. </a:t>
            </a:r>
            <a:r>
              <a:rPr lang="ru-RU" b="1" dirty="0" err="1" smtClean="0">
                <a:solidFill>
                  <a:schemeClr val="tx2">
                    <a:lumMod val="75000"/>
                  </a:schemeClr>
                </a:solidFill>
                <a:effectLst>
                  <a:outerShdw blurRad="38100" dist="38100" dir="2700000" algn="tl">
                    <a:srgbClr val="000000">
                      <a:alpha val="43137"/>
                    </a:srgbClr>
                  </a:outerShdw>
                </a:effectLst>
              </a:rPr>
              <a:t>Одиницею</a:t>
            </a:r>
            <a:r>
              <a:rPr lang="ru-RU" b="1" dirty="0" smtClean="0">
                <a:solidFill>
                  <a:schemeClr val="tx2">
                    <a:lumMod val="75000"/>
                  </a:schemeClr>
                </a:solidFill>
                <a:effectLst>
                  <a:outerShdw blurRad="38100" dist="38100" dir="2700000" algn="tl">
                    <a:srgbClr val="000000">
                      <a:alpha val="43137"/>
                    </a:srgbClr>
                  </a:outerShdw>
                </a:effectLst>
              </a:rPr>
              <a:t> </a:t>
            </a:r>
            <a:r>
              <a:rPr lang="ru-RU" b="1" dirty="0" err="1" smtClean="0">
                <a:solidFill>
                  <a:schemeClr val="tx2">
                    <a:lumMod val="75000"/>
                  </a:schemeClr>
                </a:solidFill>
                <a:effectLst>
                  <a:outerShdw blurRad="38100" dist="38100" dir="2700000" algn="tl">
                    <a:srgbClr val="000000">
                      <a:alpha val="43137"/>
                    </a:srgbClr>
                  </a:outerShdw>
                </a:effectLst>
              </a:rPr>
              <a:t>виміру</a:t>
            </a:r>
            <a:r>
              <a:rPr lang="ru-RU" b="1" dirty="0" smtClean="0">
                <a:solidFill>
                  <a:schemeClr val="tx2">
                    <a:lumMod val="75000"/>
                  </a:schemeClr>
                </a:solidFill>
                <a:effectLst>
                  <a:outerShdw blurRad="38100" dist="38100" dir="2700000" algn="tl">
                    <a:srgbClr val="000000">
                      <a:alpha val="43137"/>
                    </a:srgbClr>
                  </a:outerShdw>
                </a:effectLst>
              </a:rPr>
              <a:t> Б. </a:t>
            </a:r>
            <a:r>
              <a:rPr lang="ru-RU" b="1" dirty="0" err="1" smtClean="0">
                <a:solidFill>
                  <a:schemeClr val="tx2">
                    <a:lumMod val="75000"/>
                  </a:schemeClr>
                </a:solidFill>
                <a:effectLst>
                  <a:outerShdw blurRad="38100" dist="38100" dir="2700000" algn="tl">
                    <a:srgbClr val="000000">
                      <a:alpha val="43137"/>
                    </a:srgbClr>
                  </a:outerShdw>
                </a:effectLst>
              </a:rPr>
              <a:t>з</a:t>
            </a:r>
            <a:r>
              <a:rPr lang="ru-RU" b="1" dirty="0" smtClean="0">
                <a:solidFill>
                  <a:schemeClr val="tx2">
                    <a:lumMod val="75000"/>
                  </a:schemeClr>
                </a:solidFill>
                <a:effectLst>
                  <a:outerShdw blurRad="38100" dist="38100" dir="2700000" algn="tl">
                    <a:srgbClr val="000000">
                      <a:alpha val="43137"/>
                    </a:srgbClr>
                  </a:outerShdw>
                </a:effectLst>
              </a:rPr>
              <a:t>. служить </a:t>
            </a:r>
            <a:r>
              <a:rPr lang="ru-RU" b="1" dirty="0" err="1" smtClean="0">
                <a:solidFill>
                  <a:schemeClr val="tx2">
                    <a:lumMod val="75000"/>
                  </a:schemeClr>
                </a:solidFill>
                <a:effectLst>
                  <a:outerShdw blurRad="38100" dist="38100" dir="2700000" algn="tl">
                    <a:srgbClr val="000000">
                      <a:alpha val="43137"/>
                    </a:srgbClr>
                  </a:outerShdw>
                </a:effectLst>
              </a:rPr>
              <a:t>зоряна</a:t>
            </a:r>
            <a:r>
              <a:rPr lang="ru-RU" b="1" dirty="0" smtClean="0">
                <a:solidFill>
                  <a:schemeClr val="tx2">
                    <a:lumMod val="75000"/>
                  </a:schemeClr>
                </a:solidFill>
                <a:effectLst>
                  <a:outerShdw blurRad="38100" dist="38100" dir="2700000" algn="tl">
                    <a:srgbClr val="000000">
                      <a:alpha val="43137"/>
                    </a:srgbClr>
                  </a:outerShdw>
                </a:effectLst>
              </a:rPr>
              <a:t> величина. </a:t>
            </a:r>
            <a:endParaRPr lang="ru-RU" b="1" dirty="0">
              <a:solidFill>
                <a:schemeClr val="tx2">
                  <a:lumMod val="75000"/>
                </a:schemeClr>
              </a:solidFill>
              <a:effectLst>
                <a:outerShdw blurRad="38100" dist="38100" dir="2700000" algn="tl">
                  <a:srgbClr val="000000">
                    <a:alpha val="43137"/>
                  </a:srgbClr>
                </a:outerShdw>
              </a:effectLst>
            </a:endParaRPr>
          </a:p>
        </p:txBody>
      </p:sp>
      <p:pic>
        <p:nvPicPr>
          <p:cNvPr id="9" name="Picture 7" descr="HR-diag-no-text-4"/>
          <p:cNvPicPr>
            <a:picLocks noChangeAspect="1" noChangeArrowheads="1"/>
          </p:cNvPicPr>
          <p:nvPr/>
        </p:nvPicPr>
        <p:blipFill>
          <a:blip r:embed="rId3"/>
          <a:srcRect/>
          <a:stretch>
            <a:fillRect/>
          </a:stretch>
        </p:blipFill>
        <p:spPr>
          <a:xfrm>
            <a:off x="357158" y="1917700"/>
            <a:ext cx="4324351" cy="4940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1643042" y="500042"/>
            <a:ext cx="6286544" cy="1200329"/>
          </a:xfrm>
          <a:prstGeom prst="rect">
            <a:avLst/>
          </a:prstGeom>
          <a:noFill/>
        </p:spPr>
        <p:txBody>
          <a:bodyPr wrap="square" rtlCol="0">
            <a:spAutoFit/>
          </a:bodyPr>
          <a:lstStyle/>
          <a:p>
            <a:pPr algn="ctr"/>
            <a:r>
              <a:rPr lang="ru-RU" sz="3600" b="1" u="sng" dirty="0" smtClean="0">
                <a:solidFill>
                  <a:srgbClr val="FF0000"/>
                </a:solidFill>
                <a:effectLst>
                  <a:outerShdw blurRad="38100" dist="38100" dir="2700000" algn="tl">
                    <a:srgbClr val="000000">
                      <a:alpha val="43137"/>
                    </a:srgbClr>
                  </a:outerShdw>
                </a:effectLst>
              </a:rPr>
              <a:t>КОЛІР </a:t>
            </a:r>
            <a:r>
              <a:rPr lang="ru-RU" sz="3600" b="1" u="sng" dirty="0" smtClean="0">
                <a:solidFill>
                  <a:srgbClr val="FF0000"/>
                </a:solidFill>
                <a:effectLst>
                  <a:outerShdw blurRad="38100" dist="38100" dir="2700000" algn="tl">
                    <a:srgbClr val="000000">
                      <a:alpha val="43137"/>
                    </a:srgbClr>
                  </a:outerShdw>
                </a:effectLst>
              </a:rPr>
              <a:t> ТА  ТЕМПЕРАТУРА </a:t>
            </a:r>
            <a:r>
              <a:rPr lang="ru-RU" sz="3600" b="1" u="sng" dirty="0" smtClean="0">
                <a:solidFill>
                  <a:srgbClr val="FF0000"/>
                </a:solidFill>
                <a:effectLst>
                  <a:outerShdw blurRad="38100" dist="38100" dir="2700000" algn="tl">
                    <a:srgbClr val="000000">
                      <a:alpha val="43137"/>
                    </a:srgbClr>
                  </a:outerShdw>
                </a:effectLst>
              </a:rPr>
              <a:t>ЗІР</a:t>
            </a:r>
            <a:endParaRPr lang="ru-RU" sz="3600" dirty="0">
              <a:solidFill>
                <a:srgbClr val="FF0000"/>
              </a:solidFill>
            </a:endParaRPr>
          </a:p>
        </p:txBody>
      </p:sp>
      <p:pic>
        <p:nvPicPr>
          <p:cNvPr id="7" name="Picture 4"/>
          <p:cNvPicPr>
            <a:picLocks noChangeAspect="1" noChangeArrowheads="1"/>
          </p:cNvPicPr>
          <p:nvPr/>
        </p:nvPicPr>
        <p:blipFill>
          <a:blip r:embed="rId3"/>
          <a:srcRect/>
          <a:stretch>
            <a:fillRect/>
          </a:stretch>
        </p:blipFill>
        <p:spPr bwMode="auto">
          <a:xfrm>
            <a:off x="611188" y="1916113"/>
            <a:ext cx="8318500"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357290" y="357166"/>
            <a:ext cx="5500726" cy="369332"/>
          </a:xfrm>
          <a:prstGeom prst="rect">
            <a:avLst/>
          </a:prstGeom>
          <a:noFill/>
        </p:spPr>
        <p:txBody>
          <a:bodyPr wrap="square" rtlCol="0">
            <a:spAutoFit/>
          </a:bodyPr>
          <a:lstStyle/>
          <a:p>
            <a:endParaRPr lang="ru-RU" dirty="0"/>
          </a:p>
        </p:txBody>
      </p:sp>
      <p:sp>
        <p:nvSpPr>
          <p:cNvPr id="6" name="TextBox 5"/>
          <p:cNvSpPr txBox="1"/>
          <p:nvPr/>
        </p:nvSpPr>
        <p:spPr>
          <a:xfrm>
            <a:off x="0" y="142852"/>
            <a:ext cx="9144000" cy="1569660"/>
          </a:xfrm>
          <a:prstGeom prst="rect">
            <a:avLst/>
          </a:prstGeom>
          <a:noFill/>
        </p:spPr>
        <p:txBody>
          <a:bodyPr wrap="square" rtlCol="0">
            <a:spAutoFit/>
          </a:bodyPr>
          <a:lstStyle/>
          <a:p>
            <a:pPr algn="ctr"/>
            <a:r>
              <a:rPr lang="ru-RU" sz="4800" b="1" u="sng" dirty="0" err="1" smtClean="0">
                <a:effectLst>
                  <a:outerShdw blurRad="38100" dist="38100" dir="2700000" algn="tl">
                    <a:srgbClr val="000000">
                      <a:alpha val="43137"/>
                    </a:srgbClr>
                  </a:outerShdw>
                </a:effectLst>
              </a:rPr>
              <a:t>Найяскравіша</a:t>
            </a:r>
            <a:r>
              <a:rPr lang="ru-RU" sz="4800" b="1" u="sng" dirty="0" smtClean="0">
                <a:effectLst>
                  <a:outerShdw blurRad="38100" dist="38100" dir="2700000" algn="tl">
                    <a:srgbClr val="000000">
                      <a:alpha val="43137"/>
                    </a:srgbClr>
                  </a:outerShdw>
                </a:effectLst>
              </a:rPr>
              <a:t> зоря </a:t>
            </a:r>
            <a:r>
              <a:rPr lang="ru-RU" sz="4800" b="1" u="sng" dirty="0" err="1" smtClean="0">
                <a:effectLst>
                  <a:outerShdw blurRad="38100" dist="38100" dir="2700000" algn="tl">
                    <a:srgbClr val="000000">
                      <a:alpha val="43137"/>
                    </a:srgbClr>
                  </a:outerShdw>
                </a:effectLst>
              </a:rPr>
              <a:t>північної</a:t>
            </a:r>
            <a:r>
              <a:rPr lang="ru-RU" sz="4800" b="1" u="sng" dirty="0" smtClean="0">
                <a:effectLst>
                  <a:outerShdw blurRad="38100" dist="38100" dir="2700000" algn="tl">
                    <a:srgbClr val="000000">
                      <a:alpha val="43137"/>
                    </a:srgbClr>
                  </a:outerShdw>
                </a:effectLst>
              </a:rPr>
              <a:t> </a:t>
            </a:r>
            <a:r>
              <a:rPr lang="ru-RU" sz="4800" b="1" u="sng" dirty="0" err="1" smtClean="0">
                <a:effectLst>
                  <a:outerShdw blurRad="38100" dist="38100" dir="2700000" algn="tl">
                    <a:srgbClr val="000000">
                      <a:alpha val="43137"/>
                    </a:srgbClr>
                  </a:outerShdw>
                </a:effectLst>
              </a:rPr>
              <a:t>півкулі</a:t>
            </a:r>
            <a:r>
              <a:rPr lang="ru-RU" sz="4800" b="1" u="sng" dirty="0" smtClean="0">
                <a:effectLst>
                  <a:outerShdw blurRad="38100" dist="38100" dir="2700000" algn="tl">
                    <a:srgbClr val="000000">
                      <a:alpha val="43137"/>
                    </a:srgbClr>
                  </a:outerShdw>
                </a:effectLst>
              </a:rPr>
              <a:t> неба</a:t>
            </a:r>
            <a:endParaRPr lang="ru-RU" sz="4800" dirty="0"/>
          </a:p>
        </p:txBody>
      </p:sp>
      <p:pic>
        <p:nvPicPr>
          <p:cNvPr id="7" name="Picture 2"/>
          <p:cNvPicPr>
            <a:picLocks noChangeAspect="1" noChangeArrowheads="1"/>
          </p:cNvPicPr>
          <p:nvPr/>
        </p:nvPicPr>
        <p:blipFill>
          <a:blip r:embed="rId3"/>
          <a:srcRect/>
          <a:stretch>
            <a:fillRect/>
          </a:stretch>
        </p:blipFill>
        <p:spPr bwMode="auto">
          <a:xfrm>
            <a:off x="2143108" y="1714488"/>
            <a:ext cx="5016500" cy="4062412"/>
          </a:xfrm>
          <a:prstGeom prst="rect">
            <a:avLst/>
          </a:prstGeom>
          <a:noFill/>
          <a:ln w="9525">
            <a:noFill/>
            <a:miter lim="800000"/>
            <a:headEnd/>
            <a:tailEnd/>
          </a:ln>
        </p:spPr>
      </p:pic>
      <p:sp>
        <p:nvSpPr>
          <p:cNvPr id="8" name="TextBox 7"/>
          <p:cNvSpPr txBox="1"/>
          <p:nvPr/>
        </p:nvSpPr>
        <p:spPr>
          <a:xfrm>
            <a:off x="2214546" y="5842337"/>
            <a:ext cx="5000660" cy="1015663"/>
          </a:xfrm>
          <a:prstGeom prst="rect">
            <a:avLst/>
          </a:prstGeom>
          <a:noFill/>
        </p:spPr>
        <p:txBody>
          <a:bodyPr wrap="square" rtlCol="0">
            <a:spAutoFit/>
          </a:bodyPr>
          <a:lstStyle/>
          <a:p>
            <a:pPr algn="ctr"/>
            <a:r>
              <a:rPr lang="uk-UA" sz="6000" dirty="0" smtClean="0">
                <a:latin typeface="+mj-lt"/>
              </a:rPr>
              <a:t>СІРІУС</a:t>
            </a:r>
            <a:endParaRPr lang="ru-RU" sz="6000" dirty="0" smtClean="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ctrTitle"/>
          </p:nvPr>
        </p:nvSpPr>
        <p:spPr/>
        <p:txBody>
          <a:bodyPr/>
          <a:lstStyle/>
          <a:p>
            <a:endParaRPr lang="ru-RU" dirty="0"/>
          </a:p>
        </p:txBody>
      </p:sp>
      <p:pic>
        <p:nvPicPr>
          <p:cNvPr id="4" name="Рисунок 3" descr="images (1).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571604" y="357166"/>
            <a:ext cx="5857916" cy="584775"/>
          </a:xfrm>
          <a:prstGeom prst="rect">
            <a:avLst/>
          </a:prstGeom>
          <a:noFill/>
        </p:spPr>
        <p:txBody>
          <a:bodyPr wrap="square" rtlCol="0">
            <a:spAutoFit/>
          </a:bodyPr>
          <a:lstStyle/>
          <a:p>
            <a:pPr algn="ctr">
              <a:defRPr/>
            </a:pPr>
            <a:r>
              <a:rPr lang="ru-RU" sz="3200" b="1" u="sng" dirty="0" err="1" smtClean="0">
                <a:effectLst>
                  <a:outerShdw blurRad="38100" dist="38100" dir="2700000" algn="tl">
                    <a:srgbClr val="000000">
                      <a:alpha val="43137"/>
                    </a:srgbClr>
                  </a:outerShdw>
                </a:effectLst>
              </a:rPr>
              <a:t>Визначення</a:t>
            </a:r>
            <a:r>
              <a:rPr lang="ru-RU" sz="3200" b="1" u="sng" dirty="0" smtClean="0">
                <a:effectLst>
                  <a:outerShdw blurRad="38100" dist="38100" dir="2700000" algn="tl">
                    <a:srgbClr val="000000">
                      <a:alpha val="43137"/>
                    </a:srgbClr>
                  </a:outerShdw>
                </a:effectLst>
              </a:rPr>
              <a:t> </a:t>
            </a:r>
            <a:r>
              <a:rPr lang="ru-RU" sz="3200" b="1" u="sng" dirty="0" err="1" smtClean="0">
                <a:effectLst>
                  <a:outerShdw blurRad="38100" dist="38100" dir="2700000" algn="tl">
                    <a:srgbClr val="000000">
                      <a:alpha val="43137"/>
                    </a:srgbClr>
                  </a:outerShdw>
                </a:effectLst>
              </a:rPr>
              <a:t>відстані</a:t>
            </a:r>
            <a:r>
              <a:rPr lang="ru-RU" sz="3200" b="1" u="sng" dirty="0" smtClean="0">
                <a:effectLst>
                  <a:outerShdw blurRad="38100" dist="38100" dir="2700000" algn="tl">
                    <a:srgbClr val="000000">
                      <a:alpha val="43137"/>
                    </a:srgbClr>
                  </a:outerShdw>
                </a:effectLst>
              </a:rPr>
              <a:t> до </a:t>
            </a:r>
            <a:r>
              <a:rPr lang="ru-RU" sz="3200" b="1" u="sng" dirty="0" err="1" smtClean="0">
                <a:effectLst>
                  <a:outerShdw blurRad="38100" dist="38100" dir="2700000" algn="tl">
                    <a:srgbClr val="000000">
                      <a:alpha val="43137"/>
                    </a:srgbClr>
                  </a:outerShdw>
                </a:effectLst>
              </a:rPr>
              <a:t>зір</a:t>
            </a:r>
            <a:endParaRPr lang="ru-RU" sz="3200" u="sng" dirty="0"/>
          </a:p>
        </p:txBody>
      </p:sp>
      <p:pic>
        <p:nvPicPr>
          <p:cNvPr id="6" name="Picture 3"/>
          <p:cNvPicPr>
            <a:picLocks noChangeAspect="1" noChangeArrowheads="1"/>
          </p:cNvPicPr>
          <p:nvPr/>
        </p:nvPicPr>
        <p:blipFill>
          <a:blip r:embed="rId3"/>
          <a:srcRect/>
          <a:stretch>
            <a:fillRect/>
          </a:stretch>
        </p:blipFill>
        <p:spPr bwMode="auto">
          <a:xfrm>
            <a:off x="323850" y="1412875"/>
            <a:ext cx="2303463" cy="5268913"/>
          </a:xfrm>
          <a:prstGeom prst="rect">
            <a:avLst/>
          </a:prstGeom>
          <a:noFill/>
          <a:ln w="9525">
            <a:noFill/>
            <a:miter lim="800000"/>
            <a:headEnd/>
            <a:tailEnd/>
          </a:ln>
        </p:spPr>
      </p:pic>
      <p:pic>
        <p:nvPicPr>
          <p:cNvPr id="7" name="Picture 4"/>
          <p:cNvPicPr>
            <a:picLocks noChangeAspect="1" noChangeArrowheads="1"/>
          </p:cNvPicPr>
          <p:nvPr/>
        </p:nvPicPr>
        <p:blipFill>
          <a:blip r:embed="rId4"/>
          <a:srcRect/>
          <a:stretch>
            <a:fillRect/>
          </a:stretch>
        </p:blipFill>
        <p:spPr bwMode="auto">
          <a:xfrm>
            <a:off x="4427538" y="1700213"/>
            <a:ext cx="3860800" cy="1223962"/>
          </a:xfrm>
          <a:prstGeom prst="rect">
            <a:avLst/>
          </a:prstGeom>
          <a:noFill/>
          <a:ln w="9525">
            <a:noFill/>
            <a:miter lim="800000"/>
            <a:headEnd/>
            <a:tailEnd/>
          </a:ln>
        </p:spPr>
      </p:pic>
      <p:pic>
        <p:nvPicPr>
          <p:cNvPr id="8" name="Picture 5"/>
          <p:cNvPicPr>
            <a:picLocks noChangeAspect="1" noChangeArrowheads="1"/>
          </p:cNvPicPr>
          <p:nvPr/>
        </p:nvPicPr>
        <p:blipFill>
          <a:blip r:embed="rId5"/>
          <a:srcRect/>
          <a:stretch>
            <a:fillRect/>
          </a:stretch>
        </p:blipFill>
        <p:spPr bwMode="auto">
          <a:xfrm>
            <a:off x="2682875" y="2997200"/>
            <a:ext cx="6062663" cy="1079500"/>
          </a:xfrm>
          <a:prstGeom prst="rect">
            <a:avLst/>
          </a:prstGeom>
          <a:noFill/>
          <a:ln w="9525">
            <a:noFill/>
            <a:miter lim="800000"/>
            <a:headEnd/>
            <a:tailEnd/>
          </a:ln>
        </p:spPr>
      </p:pic>
      <p:sp>
        <p:nvSpPr>
          <p:cNvPr id="9" name="TextBox 8"/>
          <p:cNvSpPr txBox="1"/>
          <p:nvPr/>
        </p:nvSpPr>
        <p:spPr>
          <a:xfrm>
            <a:off x="2786050" y="4143380"/>
            <a:ext cx="5929354" cy="1938992"/>
          </a:xfrm>
          <a:prstGeom prst="rect">
            <a:avLst/>
          </a:prstGeom>
          <a:noFill/>
        </p:spPr>
        <p:txBody>
          <a:bodyPr wrap="square" rtlCol="0">
            <a:spAutoFit/>
          </a:bodyPr>
          <a:lstStyle/>
          <a:p>
            <a:pPr lvl="0" fontAlgn="base">
              <a:spcBef>
                <a:spcPct val="0"/>
              </a:spcBef>
              <a:spcAft>
                <a:spcPct val="0"/>
              </a:spcAft>
              <a:defRPr/>
            </a:pPr>
            <a:r>
              <a:rPr lang="ru-RU" sz="2400" b="1" dirty="0" err="1" smtClean="0">
                <a:solidFill>
                  <a:srgbClr val="FFFFFF"/>
                </a:solidFill>
                <a:effectLst>
                  <a:outerShdw blurRad="38100" dist="38100" dir="2700000" algn="tl">
                    <a:srgbClr val="000000">
                      <a:alpha val="43137"/>
                    </a:srgbClr>
                  </a:outerShdw>
                </a:effectLst>
                <a:latin typeface="Arial" charset="0"/>
              </a:rPr>
              <a:t>Відстань</a:t>
            </a:r>
            <a:r>
              <a:rPr lang="ru-RU" sz="2400" b="1" dirty="0" smtClean="0">
                <a:solidFill>
                  <a:srgbClr val="FFFFFF"/>
                </a:solidFill>
                <a:effectLst>
                  <a:outerShdw blurRad="38100" dist="38100" dir="2700000" algn="tl">
                    <a:srgbClr val="000000">
                      <a:alpha val="43137"/>
                    </a:srgbClr>
                  </a:outerShdw>
                </a:effectLst>
                <a:latin typeface="Arial" charset="0"/>
              </a:rPr>
              <a:t> до </a:t>
            </a:r>
            <a:r>
              <a:rPr lang="ru-RU" sz="2400" b="1" dirty="0" err="1" smtClean="0">
                <a:solidFill>
                  <a:srgbClr val="FFFFFF"/>
                </a:solidFill>
                <a:effectLst>
                  <a:outerShdw blurRad="38100" dist="38100" dir="2700000" algn="tl">
                    <a:srgbClr val="000000">
                      <a:alpha val="43137"/>
                    </a:srgbClr>
                  </a:outerShdw>
                </a:effectLst>
                <a:latin typeface="Arial" charset="0"/>
              </a:rPr>
              <a:t>зір</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вимірюють</a:t>
            </a:r>
            <a:r>
              <a:rPr lang="ru-RU" sz="2400" b="1" dirty="0" smtClean="0">
                <a:solidFill>
                  <a:srgbClr val="FFFFFF"/>
                </a:solidFill>
                <a:effectLst>
                  <a:outerShdw blurRad="38100" dist="38100" dir="2700000" algn="tl">
                    <a:srgbClr val="000000">
                      <a:alpha val="43137"/>
                    </a:srgbClr>
                  </a:outerShdw>
                </a:effectLst>
                <a:latin typeface="Arial" charset="0"/>
              </a:rPr>
              <a:t> у </a:t>
            </a:r>
            <a:r>
              <a:rPr lang="ru-RU" sz="2400" b="1" dirty="0" err="1" smtClean="0">
                <a:solidFill>
                  <a:srgbClr val="FFFFFF"/>
                </a:solidFill>
                <a:effectLst>
                  <a:outerShdw blurRad="38100" dist="38100" dir="2700000" algn="tl">
                    <a:srgbClr val="000000">
                      <a:alpha val="43137"/>
                    </a:srgbClr>
                  </a:outerShdw>
                </a:effectLst>
                <a:latin typeface="Arial" charset="0"/>
              </a:rPr>
              <a:t>світлових</a:t>
            </a:r>
            <a:r>
              <a:rPr lang="ru-RU" sz="2400" b="1" dirty="0" smtClean="0">
                <a:solidFill>
                  <a:srgbClr val="FFFFFF"/>
                </a:solidFill>
                <a:effectLst>
                  <a:outerShdw blurRad="38100" dist="38100" dir="2700000" algn="tl">
                    <a:srgbClr val="000000">
                      <a:alpha val="43137"/>
                    </a:srgbClr>
                  </a:outerShdw>
                </a:effectLst>
                <a:latin typeface="Arial" charset="0"/>
              </a:rPr>
              <a:t> роках , </a:t>
            </a:r>
            <a:r>
              <a:rPr lang="ru-RU" sz="2400" b="1" dirty="0" err="1" smtClean="0">
                <a:solidFill>
                  <a:srgbClr val="FFFFFF"/>
                </a:solidFill>
                <a:effectLst>
                  <a:outerShdw blurRad="38100" dist="38100" dir="2700000" algn="tl">
                    <a:srgbClr val="000000">
                      <a:alpha val="43137"/>
                    </a:srgbClr>
                  </a:outerShdw>
                </a:effectLst>
                <a:latin typeface="Arial" charset="0"/>
              </a:rPr>
              <a:t>але</a:t>
            </a:r>
            <a:r>
              <a:rPr lang="ru-RU" sz="2400" b="1" dirty="0" smtClean="0">
                <a:solidFill>
                  <a:srgbClr val="FFFFFF"/>
                </a:solidFill>
                <a:effectLst>
                  <a:outerShdw blurRad="38100" dist="38100" dir="2700000" algn="tl">
                    <a:srgbClr val="000000">
                      <a:alpha val="43137"/>
                    </a:srgbClr>
                  </a:outerShdw>
                </a:effectLst>
                <a:latin typeface="Arial" charset="0"/>
              </a:rPr>
              <a:t> в </a:t>
            </a:r>
            <a:r>
              <a:rPr lang="ru-RU" sz="2400" b="1" dirty="0" err="1" smtClean="0">
                <a:solidFill>
                  <a:srgbClr val="FFFFFF"/>
                </a:solidFill>
                <a:effectLst>
                  <a:outerShdw blurRad="38100" dist="38100" dir="2700000" algn="tl">
                    <a:srgbClr val="000000">
                      <a:alpha val="43137"/>
                    </a:srgbClr>
                  </a:outerShdw>
                </a:effectLst>
                <a:latin typeface="Arial" charset="0"/>
              </a:rPr>
              <a:t>астрономії</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ще</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використовують</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одиницю</a:t>
            </a:r>
            <a:r>
              <a:rPr lang="ru-RU" sz="2400" b="1" dirty="0" smtClean="0">
                <a:solidFill>
                  <a:srgbClr val="FFFFFF"/>
                </a:solidFill>
                <a:effectLst>
                  <a:outerShdw blurRad="38100" dist="38100" dir="2700000" algn="tl">
                    <a:srgbClr val="000000">
                      <a:alpha val="43137"/>
                    </a:srgbClr>
                  </a:outerShdw>
                </a:effectLst>
                <a:latin typeface="Arial" charset="0"/>
              </a:rPr>
              <a:t> парсек  — </a:t>
            </a:r>
            <a:r>
              <a:rPr lang="ru-RU" sz="2400" b="1" dirty="0" err="1" smtClean="0">
                <a:solidFill>
                  <a:srgbClr val="FFFFFF"/>
                </a:solidFill>
                <a:effectLst>
                  <a:outerShdw blurRad="38100" dist="38100" dir="2700000" algn="tl">
                    <a:srgbClr val="000000">
                      <a:alpha val="43137"/>
                    </a:srgbClr>
                  </a:outerShdw>
                </a:effectLst>
                <a:latin typeface="Arial" charset="0"/>
              </a:rPr>
              <a:t>відстань</a:t>
            </a:r>
            <a:r>
              <a:rPr lang="ru-RU" sz="2400" b="1" dirty="0" smtClean="0">
                <a:solidFill>
                  <a:srgbClr val="FFFFFF"/>
                </a:solidFill>
                <a:effectLst>
                  <a:outerShdw blurRad="38100" dist="38100" dir="2700000" algn="tl">
                    <a:srgbClr val="000000">
                      <a:alpha val="43137"/>
                    </a:srgbClr>
                  </a:outerShdw>
                </a:effectLst>
                <a:latin typeface="Arial" charset="0"/>
              </a:rPr>
              <a:t>, для </a:t>
            </a:r>
            <a:r>
              <a:rPr lang="ru-RU" sz="2400" b="1" dirty="0" err="1" smtClean="0">
                <a:solidFill>
                  <a:srgbClr val="FFFFFF"/>
                </a:solidFill>
                <a:effectLst>
                  <a:outerShdw blurRad="38100" dist="38100" dir="2700000" algn="tl">
                    <a:srgbClr val="000000">
                      <a:alpha val="43137"/>
                    </a:srgbClr>
                  </a:outerShdw>
                </a:effectLst>
                <a:latin typeface="Arial" charset="0"/>
              </a:rPr>
              <a:t>якої</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річний</a:t>
            </a:r>
            <a:r>
              <a:rPr lang="ru-RU" sz="2400" b="1" dirty="0" smtClean="0">
                <a:solidFill>
                  <a:srgbClr val="FFFFFF"/>
                </a:solidFill>
                <a:effectLst>
                  <a:outerShdw blurRad="38100" dist="38100" dir="2700000" algn="tl">
                    <a:srgbClr val="000000">
                      <a:alpha val="43137"/>
                    </a:srgbClr>
                  </a:outerShdw>
                </a:effectLst>
                <a:latin typeface="Arial" charset="0"/>
              </a:rPr>
              <a:t> </a:t>
            </a:r>
            <a:r>
              <a:rPr lang="ru-RU" sz="2400" b="1" dirty="0" err="1" smtClean="0">
                <a:solidFill>
                  <a:srgbClr val="FFFFFF"/>
                </a:solidFill>
                <a:effectLst>
                  <a:outerShdw blurRad="38100" dist="38100" dir="2700000" algn="tl">
                    <a:srgbClr val="000000">
                      <a:alpha val="43137"/>
                    </a:srgbClr>
                  </a:outerShdw>
                </a:effectLst>
                <a:latin typeface="Arial" charset="0"/>
              </a:rPr>
              <a:t>паралакс</a:t>
            </a:r>
            <a:r>
              <a:rPr lang="ru-RU" sz="2400" b="1" dirty="0" smtClean="0">
                <a:solidFill>
                  <a:srgbClr val="FFFFFF"/>
                </a:solidFill>
                <a:effectLst>
                  <a:outerShdw blurRad="38100" dist="38100" dir="2700000" algn="tl">
                    <a:srgbClr val="000000">
                      <a:alpha val="43137"/>
                    </a:srgbClr>
                  </a:outerShdw>
                </a:effectLst>
                <a:latin typeface="Arial" charset="0"/>
              </a:rPr>
              <a:t>  </a:t>
            </a:r>
            <a:r>
              <a:rPr lang="en-US" sz="2400" b="1" dirty="0" smtClean="0">
                <a:solidFill>
                  <a:srgbClr val="FFFFFF"/>
                </a:solidFill>
                <a:effectLst>
                  <a:outerShdw blurRad="38100" dist="38100" dir="2700000" algn="tl">
                    <a:srgbClr val="000000">
                      <a:alpha val="43137"/>
                    </a:srgbClr>
                  </a:outerShdw>
                </a:effectLst>
                <a:latin typeface="Arial" charset="0"/>
              </a:rPr>
              <a:t>p=1</a:t>
            </a:r>
            <a:r>
              <a:rPr lang="ru-RU" sz="2400" b="1" dirty="0" smtClean="0">
                <a:solidFill>
                  <a:srgbClr val="FFFFFF"/>
                </a:solidFill>
                <a:effectLst>
                  <a:outerShdw blurRad="38100" dist="38100" dir="2700000" algn="tl">
                    <a:srgbClr val="000000">
                      <a:alpha val="43137"/>
                    </a:srgbClr>
                  </a:outerShdw>
                </a:effectLst>
                <a:latin typeface="Arial" charset="0"/>
              </a:rPr>
              <a:t>.</a:t>
            </a:r>
            <a:endParaRPr lang="ru-RU" sz="2400" b="1" dirty="0">
              <a:solidFill>
                <a:srgbClr val="FFFFFF"/>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395536" y="188640"/>
            <a:ext cx="4464496" cy="6166920"/>
          </a:xfrm>
        </p:spPr>
        <p:txBody>
          <a:bodyPr>
            <a:normAutofit fontScale="92500"/>
          </a:bodyPr>
          <a:lstStyle/>
          <a:p>
            <a:r>
              <a:rPr lang="uk-UA" sz="3200" dirty="0" smtClean="0">
                <a:solidFill>
                  <a:srgbClr val="FFFF00"/>
                </a:solidFill>
              </a:rPr>
              <a:t>Подвійна зоря — система з двох </a:t>
            </a:r>
            <a:r>
              <a:rPr lang="uk-UA" sz="3200" dirty="0" err="1" smtClean="0">
                <a:solidFill>
                  <a:srgbClr val="FFFF00"/>
                </a:solidFill>
              </a:rPr>
              <a:t>гравітаційно</a:t>
            </a:r>
            <a:r>
              <a:rPr lang="uk-UA" sz="3200" dirty="0" smtClean="0">
                <a:solidFill>
                  <a:srgbClr val="FFFF00"/>
                </a:solidFill>
              </a:rPr>
              <a:t> пов'язані зір, які звертаються навколо спільного центру мас по екліптичних орбітах. Інколи трапляються системи із трьох і більше зірок; у тому загальному разі система називається кратною зіркою.</a:t>
            </a:r>
          </a:p>
          <a:p>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827584" y="1340768"/>
            <a:ext cx="7488832" cy="369332"/>
          </a:xfrm>
          <a:prstGeom prst="rect">
            <a:avLst/>
          </a:prstGeom>
        </p:spPr>
        <p:txBody>
          <a:bodyPr wrap="square">
            <a:spAutoFit/>
          </a:bodyPr>
          <a:lstStyle/>
          <a:p>
            <a:pPr indent="457200" algn="just"/>
            <a:endParaRPr lang="uk-UA" dirty="0" smtClean="0">
              <a:solidFill>
                <a:srgbClr val="FFFF00"/>
              </a:solidFill>
            </a:endParaRPr>
          </a:p>
        </p:txBody>
      </p:sp>
      <p:pic>
        <p:nvPicPr>
          <p:cNvPr id="5" name="Picture 12" descr="Doublesystar"/>
          <p:cNvPicPr>
            <a:picLocks noChangeAspect="1" noChangeArrowheads="1" noCrop="1"/>
          </p:cNvPicPr>
          <p:nvPr/>
        </p:nvPicPr>
        <p:blipFill>
          <a:blip r:embed="rId3" cstate="print"/>
          <a:srcRect/>
          <a:stretch>
            <a:fillRect/>
          </a:stretch>
        </p:blipFill>
        <p:spPr bwMode="auto">
          <a:xfrm>
            <a:off x="4644008" y="404664"/>
            <a:ext cx="3744912" cy="3121025"/>
          </a:xfrm>
          <a:prstGeom prst="rect">
            <a:avLst/>
          </a:prstGeom>
          <a:noFill/>
        </p:spPr>
      </p:pic>
      <p:pic>
        <p:nvPicPr>
          <p:cNvPr id="6" name="Picture 13" descr="Eclipsing_binary_star_animation_2"/>
          <p:cNvPicPr>
            <a:picLocks noChangeAspect="1" noChangeArrowheads="1" noCrop="1"/>
          </p:cNvPicPr>
          <p:nvPr/>
        </p:nvPicPr>
        <p:blipFill>
          <a:blip r:embed="rId4" cstate="print"/>
          <a:srcRect/>
          <a:stretch>
            <a:fillRect/>
          </a:stretch>
        </p:blipFill>
        <p:spPr bwMode="auto">
          <a:xfrm>
            <a:off x="4644008" y="3573016"/>
            <a:ext cx="3744416" cy="31321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395536" y="188640"/>
            <a:ext cx="4464496" cy="6166920"/>
          </a:xfrm>
        </p:spPr>
        <p:txBody>
          <a:bodyPr>
            <a:normAutofit fontScale="92500"/>
          </a:bodyPr>
          <a:lstStyle/>
          <a:p>
            <a:r>
              <a:rPr lang="uk-UA" sz="3200" dirty="0" smtClean="0">
                <a:solidFill>
                  <a:srgbClr val="FFFF00"/>
                </a:solidFill>
              </a:rPr>
              <a:t>Подвійна зоря — система з двох </a:t>
            </a:r>
            <a:r>
              <a:rPr lang="uk-UA" sz="3200" dirty="0" err="1" smtClean="0">
                <a:solidFill>
                  <a:srgbClr val="FFFF00"/>
                </a:solidFill>
              </a:rPr>
              <a:t>гравітаційно</a:t>
            </a:r>
            <a:r>
              <a:rPr lang="uk-UA" sz="3200" dirty="0" smtClean="0">
                <a:solidFill>
                  <a:srgbClr val="FFFF00"/>
                </a:solidFill>
              </a:rPr>
              <a:t> пов'язані зір, які звертаються навколо спільного центру мас по екліптичних орбітах. Інколи трапляються системи із трьох і більше зірок; у тому загальному разі система називається кратною зіркою.</a:t>
            </a:r>
          </a:p>
          <a:p>
            <a:endParaRPr lang="ru-RU" dirty="0"/>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827584" y="1340768"/>
            <a:ext cx="7488832" cy="369332"/>
          </a:xfrm>
          <a:prstGeom prst="rect">
            <a:avLst/>
          </a:prstGeom>
        </p:spPr>
        <p:txBody>
          <a:bodyPr wrap="square">
            <a:spAutoFit/>
          </a:bodyPr>
          <a:lstStyle/>
          <a:p>
            <a:pPr indent="457200" algn="just"/>
            <a:endParaRPr lang="uk-UA" dirty="0" smtClean="0">
              <a:solidFill>
                <a:srgbClr val="FFFF00"/>
              </a:solidFill>
            </a:endParaRPr>
          </a:p>
        </p:txBody>
      </p:sp>
      <p:pic>
        <p:nvPicPr>
          <p:cNvPr id="5" name="Picture 12" descr="Doublesystar"/>
          <p:cNvPicPr>
            <a:picLocks noChangeAspect="1" noChangeArrowheads="1" noCrop="1"/>
          </p:cNvPicPr>
          <p:nvPr/>
        </p:nvPicPr>
        <p:blipFill>
          <a:blip r:embed="rId3" cstate="print"/>
          <a:srcRect/>
          <a:stretch>
            <a:fillRect/>
          </a:stretch>
        </p:blipFill>
        <p:spPr bwMode="auto">
          <a:xfrm>
            <a:off x="4644008" y="404664"/>
            <a:ext cx="3744912" cy="3121025"/>
          </a:xfrm>
          <a:prstGeom prst="rect">
            <a:avLst/>
          </a:prstGeom>
          <a:noFill/>
        </p:spPr>
      </p:pic>
      <p:pic>
        <p:nvPicPr>
          <p:cNvPr id="6" name="Picture 13" descr="Eclipsing_binary_star_animation_2"/>
          <p:cNvPicPr>
            <a:picLocks noChangeAspect="1" noChangeArrowheads="1" noCrop="1"/>
          </p:cNvPicPr>
          <p:nvPr/>
        </p:nvPicPr>
        <p:blipFill>
          <a:blip r:embed="rId4" cstate="print"/>
          <a:srcRect/>
          <a:stretch>
            <a:fillRect/>
          </a:stretch>
        </p:blipFill>
        <p:spPr bwMode="auto">
          <a:xfrm>
            <a:off x="4644008" y="3573016"/>
            <a:ext cx="3744416" cy="31321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images (1).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idx="1"/>
          </p:nvPr>
        </p:nvSpPr>
        <p:spPr>
          <a:xfrm>
            <a:off x="827584" y="404664"/>
            <a:ext cx="7772400" cy="5950896"/>
          </a:xfrm>
        </p:spPr>
        <p:txBody>
          <a:bodyPr/>
          <a:lstStyle/>
          <a:p>
            <a:r>
              <a:rPr lang="uk-UA" dirty="0" smtClean="0">
                <a:solidFill>
                  <a:srgbClr val="FFFF00"/>
                </a:solidFill>
              </a:rPr>
              <a:t>Види подвійних зірок та їх спостереження</a:t>
            </a:r>
            <a:endParaRPr lang="ru-RU" dirty="0">
              <a:solidFill>
                <a:srgbClr val="FFFF00"/>
              </a:solidFill>
            </a:endParaRPr>
          </a:p>
        </p:txBody>
      </p:sp>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1115616" y="1916832"/>
            <a:ext cx="5742384" cy="3970318"/>
          </a:xfrm>
          <a:prstGeom prst="rect">
            <a:avLst/>
          </a:prstGeom>
        </p:spPr>
        <p:txBody>
          <a:bodyPr wrap="square">
            <a:spAutoFit/>
          </a:bodyPr>
          <a:lstStyle/>
          <a:p>
            <a:pPr lvl="1" algn="just">
              <a:buFont typeface="Wingdings" pitchFamily="2" charset="2"/>
              <a:buChar char="v"/>
            </a:pPr>
            <a:r>
              <a:rPr lang="uk-UA" sz="3600" dirty="0" smtClean="0">
                <a:solidFill>
                  <a:schemeClr val="bg1"/>
                </a:solidFill>
                <a:hlinkClick r:id="rId3" action="ppaction://hlinksldjump"/>
              </a:rPr>
              <a:t> Візуально-подвійні зорі</a:t>
            </a:r>
            <a:endParaRPr lang="uk-UA" sz="3600" dirty="0" smtClean="0">
              <a:solidFill>
                <a:schemeClr val="bg1"/>
              </a:solidFill>
            </a:endParaRPr>
          </a:p>
          <a:p>
            <a:pPr algn="r">
              <a:buFont typeface="Wingdings" pitchFamily="2" charset="2"/>
              <a:buChar char="v"/>
            </a:pPr>
            <a:r>
              <a:rPr lang="uk-UA" sz="3600" dirty="0" smtClean="0">
                <a:solidFill>
                  <a:schemeClr val="bg1"/>
                </a:solidFill>
                <a:hlinkClick r:id="" action="ppaction://noaction"/>
              </a:rPr>
              <a:t>Затемнювано-подвійні зорі</a:t>
            </a:r>
            <a:endParaRPr lang="uk-UA" sz="3600" dirty="0" smtClean="0">
              <a:solidFill>
                <a:schemeClr val="bg1"/>
              </a:solidFill>
            </a:endParaRPr>
          </a:p>
          <a:p>
            <a:pPr algn="r">
              <a:buFont typeface="Wingdings" pitchFamily="2" charset="2"/>
              <a:buChar char="v"/>
            </a:pPr>
            <a:r>
              <a:rPr lang="uk-UA" sz="3600" dirty="0" smtClean="0">
                <a:solidFill>
                  <a:schemeClr val="bg1"/>
                </a:solidFill>
                <a:hlinkClick r:id="" action="ppaction://noaction"/>
              </a:rPr>
              <a:t>Спектрально-подвійні зорі</a:t>
            </a:r>
            <a:endParaRPr lang="uk-UA" sz="3600" dirty="0" smtClean="0">
              <a:solidFill>
                <a:schemeClr val="bg1"/>
              </a:solidFill>
            </a:endParaRPr>
          </a:p>
          <a:p>
            <a:pPr algn="r">
              <a:buFont typeface="Wingdings" pitchFamily="2" charset="2"/>
              <a:buChar char="v"/>
            </a:pPr>
            <a:r>
              <a:rPr lang="uk-UA" sz="3600" dirty="0" smtClean="0">
                <a:solidFill>
                  <a:schemeClr val="bg1"/>
                </a:solidFill>
                <a:hlinkClick r:id="" action="ppaction://noaction"/>
              </a:rPr>
              <a:t>Оптично подвійні зорі</a:t>
            </a:r>
            <a:endParaRPr lang="uk-UA" sz="3600" dirty="0" smtClean="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108</TotalTime>
  <Words>842</Words>
  <Application>Microsoft Office PowerPoint</Application>
  <PresentationFormat>Экран (4:3)</PresentationFormat>
  <Paragraphs>57</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Бумажная</vt:lpstr>
      <vt:lpstr>Зорі та їх класифікація. Подвійні зорі. Фізичні змінні зорі</vt:lpstr>
      <vt:lpstr>Слайд 2</vt:lpstr>
      <vt:lpstr>Слайд 3</vt:lpstr>
      <vt:lpstr>Слайд 4</vt:lpstr>
      <vt:lpstr>Слайд 5</vt:lpstr>
      <vt:lpstr>Слайд 6</vt:lpstr>
      <vt:lpstr>Слайд 7</vt:lpstr>
      <vt:lpstr>Слайд 8</vt:lpstr>
      <vt:lpstr>Слайд 9</vt:lpstr>
      <vt:lpstr>Візуально-подвійні зорі</vt:lpstr>
      <vt:lpstr>Затемнювано-подвійні зорі</vt:lpstr>
      <vt:lpstr>Спектрально-подвійні зорі</vt:lpstr>
      <vt:lpstr>Оптично подвійні зорі</vt:lpstr>
      <vt:lpstr>Гравітаційна взаємодія між компонентами</vt:lpstr>
      <vt:lpstr>Компоненти подвійних зір</vt:lpstr>
      <vt:lpstr>Слайд 16</vt:lpstr>
      <vt:lpstr>Визначення маси подвійних та поодиноких зір </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Алина</cp:lastModifiedBy>
  <cp:revision>13</cp:revision>
  <dcterms:created xsi:type="dcterms:W3CDTF">2014-11-10T16:49:25Z</dcterms:created>
  <dcterms:modified xsi:type="dcterms:W3CDTF">2014-11-11T01:53:29Z</dcterms:modified>
</cp:coreProperties>
</file>