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3ED662"/>
    <a:srgbClr val="D60093"/>
    <a:srgbClr val="EA0000"/>
    <a:srgbClr val="0000CC"/>
    <a:srgbClr val="04C4BF"/>
    <a:srgbClr val="79E392"/>
    <a:srgbClr val="33AF5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05.11.2013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е\учёба\фізика\перша та друга космічні швидкості\wpapers_ru_Солнечная-сис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268760"/>
            <a:ext cx="4386064" cy="266429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 та друга ко</a:t>
            </a:r>
            <a:r>
              <a:rPr lang="uk-UA" sz="6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смічні швидкості</a:t>
            </a:r>
            <a:endParaRPr lang="ru-RU" sz="6000" b="1" dirty="0">
              <a:ln/>
              <a:solidFill>
                <a:schemeClr val="accent3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5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е\учёба\фізика\перша та друга космічні швидкості\1256900755_space-art-wallpapers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6660232" y="980728"/>
                <a:ext cx="2304256" cy="3672408"/>
              </a:xfrm>
              <a:solidFill>
                <a:srgbClr val="000000">
                  <a:alpha val="10196"/>
                </a:srgbClr>
              </a:solidFill>
            </p:spPr>
            <p:txBody>
              <a:bodyPr>
                <a:normAutofit fontScale="90000"/>
              </a:bodyPr>
              <a:lstStyle/>
              <a:p>
                <a: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m — маса тіла, M — маса планети, </a:t>
                </a:r>
                <a:b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R — радіус планети, </a:t>
                </a:r>
                <a:b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: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G — гравітаційна стала, </a:t>
                </a:r>
                <a:r>
                  <a:rPr lang="uk-UA" sz="2400" b="1" dirty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/>
                </a:r>
                <a:br>
                  <a:rPr lang="uk-UA" sz="2400" b="1" dirty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solidFill>
                              <a:srgbClr val="3ED66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sz="2400" b="1" i="1" smtClean="0">
                            <a:solidFill>
                              <a:srgbClr val="3ED66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3ED66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400" b="1" dirty="0" smtClean="0">
                    <a:solidFill>
                      <a:srgbClr val="3ED66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— друга космічна швидкість</a:t>
                </a:r>
                <a:endParaRPr lang="uk-UA" sz="2400" b="1" dirty="0">
                  <a:solidFill>
                    <a:srgbClr val="3ED6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660232" y="980728"/>
                <a:ext cx="2304256" cy="3672408"/>
              </a:xfrm>
              <a:blipFill rotWithShape="1">
                <a:blip r:embed="rId3"/>
                <a:stretch>
                  <a:fillRect l="-3704" t="-4153" b="-41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476672"/>
                <a:ext cx="6264696" cy="6120680"/>
              </a:xfrm>
              <a:solidFill>
                <a:srgbClr val="000000">
                  <a:alpha val="20000"/>
                </a:srgbClr>
              </a:solidFill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uk-UA" sz="26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Розв’язуючи відносно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600" b="1" i="1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sz="2600" b="1" i="1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𝝑</m:t>
                        </m:r>
                      </m:e>
                      <m:sub>
                        <m:r>
                          <a:rPr lang="uk-UA" sz="2600" b="1" i="1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uk-UA" sz="2600" b="1" i="0" smtClean="0">
                        <a:solidFill>
                          <a:srgbClr val="05E0DB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</m:oMath>
                </a14:m>
                <a:r>
                  <a:rPr lang="en-US" sz="26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6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отримаємо</a:t>
                </a:r>
                <a:r>
                  <a:rPr lang="en-US" sz="4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sz="4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39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sz="3900" b="1" i="1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𝝑</m:t>
                          </m:r>
                        </m:e>
                        <m:sub>
                          <m:r>
                            <a:rPr lang="uk-UA" sz="39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uk-UA" sz="39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uk-UA" sz="39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uk-UA" sz="39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39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𝑮</m:t>
                          </m:r>
                          <m:f>
                            <m:fPr>
                              <m:ctrlPr>
                                <a:rPr lang="uk-UA" sz="39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9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</m:num>
                            <m:den>
                              <m:r>
                                <a:rPr lang="en-US" sz="3900" b="1" i="1" smtClean="0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𝑹</m:t>
                              </m:r>
                            </m:den>
                          </m:f>
                        </m:e>
                      </m:rad>
                      <m:r>
                        <a:rPr lang="uk-UA" sz="3900" b="1" i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uk-UA" sz="26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Між першою і другою космічними швидкостями існує просте співвідношення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endParaRPr lang="en-US" sz="5200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𝝑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solidFill>
                                <a:srgbClr val="FF006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800" b="1" i="1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𝝑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0066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sz="26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Друга космічна швидкість </a:t>
                </a:r>
                <a:r>
                  <a:rPr lang="uk-UA" sz="2600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залежить тільки від маси планети и не залежить від маси тіла, яке покидає її.</a:t>
                </a:r>
              </a:p>
              <a:p>
                <a:pPr marL="0" indent="0">
                  <a:buNone/>
                </a:pPr>
                <a:endParaRPr lang="en-US" sz="26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uk-UA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476672"/>
                <a:ext cx="6264696" cy="6120680"/>
              </a:xfrm>
              <a:blipFill rotWithShape="1">
                <a:blip r:embed="rId4"/>
                <a:stretch>
                  <a:fillRect l="-1654" t="-2789" r="-97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0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е\учёба\фізика\перша та друга космічні швидкості\Space_Sunset_view_from_space_2560-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7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  <a:solidFill>
            <a:srgbClr val="000000">
              <a:alpha val="10196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Землі друга космічна швидкість дорівнює 11,2 км/с.</a:t>
            </a:r>
          </a:p>
          <a:p>
            <a:pPr marL="0" indent="0">
              <a:buNone/>
            </a:pPr>
            <a:endParaRPr lang="uk-UA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значення швидкості більше 7,9 км/с, але менше 11,2 км/с, орбіта </a:t>
            </a:r>
            <a:r>
              <a:rPr lang="uk-UA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упутника Землі є еліптичною. Розвинувши швидкість 11,2 км/с, тіло почне рухатися по параболі і більше не повернеться до Землі.</a:t>
            </a:r>
            <a:endParaRPr lang="uk-UA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21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е\учёба\фізика\электричний струм у газах\post-814522-1341334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836712"/>
            <a:ext cx="4608512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Презентацію підготувала </a:t>
            </a:r>
            <a:b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10 класу Чебанова Маргарита</a:t>
            </a:r>
          </a:p>
          <a:p>
            <a:pPr marL="0" indent="0">
              <a:buNone/>
            </a:pPr>
            <a:endParaRPr lang="uk-U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D:\Мое\обложки\266994_9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-3448"/>
            <a:ext cx="3890460" cy="38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Мое\YtlCzJ6a15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6616"/>
            <a:ext cx="3828999" cy="327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4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Мое\учёба\фізика\перша та друга космічні швидкості\lovely-earth-hd-from-space-p-anomaly-warz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30" y="0"/>
            <a:ext cx="91657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  <a:solidFill>
            <a:srgbClr val="000000">
              <a:alpha val="14902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uk-UA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Штучний супутник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об'єкт поміщений на орбіту Землі чи іншого небесного тіла зусиллям людини. Але для того, щоб будь яке тіло стало супутником , йому потрібно надати певної швидкості.  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35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е\учёба\фізика\перша та друга космічні швидкості\015_Space_bestw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79208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3"/>
                </a:solidFill>
                <a:latin typeface="+mn-lt"/>
              </a:rPr>
              <a:t>Космічні швидкості</a:t>
            </a:r>
            <a:endParaRPr lang="uk-UA" b="1" dirty="0">
              <a:ln/>
              <a:solidFill>
                <a:schemeClr val="accent3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12776"/>
                <a:ext cx="7543800" cy="4896544"/>
              </a:xfrm>
              <a:solidFill>
                <a:srgbClr val="000000">
                  <a:alpha val="14902"/>
                </a:srgb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Космічна швидкість (перша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друга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третя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і четверта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це мінімальна швидкість, при якій тіло у вільному русі з поверхні небесного тіла зможе:</a:t>
                </a:r>
              </a:p>
              <a:p>
                <a:pPr marL="0" indent="0">
                  <a:buNone/>
                </a:pPr>
                <a:endParaRPr lang="uk-UA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(кругова швидкість) - стати супутником небесного тіла (тобто обертатися по круговій орбіті навколо нього);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sz="2300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uk-UA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параболічна 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швидкість) </a:t>
                </a:r>
                <a:r>
                  <a:rPr lang="uk-UA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подолати гравітаційне 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поле </a:t>
                </a:r>
                <a:r>
                  <a:rPr lang="uk-UA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небесного тіла і піти 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 </a:t>
                </a:r>
                <a:r>
                  <a:rPr lang="uk-UA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нескінченність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3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:r>
                  <a:rPr lang="uk-UA" sz="23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покинути зоряну систему, подолавши тяжіння зірки;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uk-UA" b="1" i="1" dirty="0">
                            <a:solidFill>
                              <a:srgbClr val="05E0DB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покинути галактику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uk-UA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12776"/>
                <a:ext cx="7543800" cy="4896544"/>
              </a:xfrm>
              <a:blipFill rotWithShape="1">
                <a:blip r:embed="rId3"/>
                <a:stretch>
                  <a:fillRect l="-1292" r="-2181" b="-19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48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е\учёба\фізика\перша та друга космічні швидкості\wall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7200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Adobe Fan Heiti Std B" pitchFamily="34" charset="-128"/>
              </a:rPr>
              <a:t>Перша космічна швидкість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  <a:ea typeface="Adobe Fan Heiti Std B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62000" y="1772816"/>
            <a:ext cx="7543800" cy="4392488"/>
          </a:xfrm>
          <a:solidFill>
            <a:srgbClr val="000000">
              <a:alpha val="14902"/>
            </a:srgb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космічна швидкість (кругова швидкість) </a:t>
            </a:r>
            <a:r>
              <a:rPr lang="uk-UA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це мінімальна швидкість, яку необхідно надати тілу на поверхні планети, щоб вивести його на геоцентричну орбіту (нехтуючи обертанням та опором повітря</a:t>
            </a:r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Іншими словами, це швидкість, з якою треба кинути камінь горизонтально, щоб він більше </a:t>
            </a:r>
            <a:r>
              <a:rPr lang="uk-UA" sz="28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 не впав на поверхню.</a:t>
            </a:r>
            <a:endParaRPr lang="uk-UA" sz="2800" b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23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Мое\учёба\фізика\перша та друга космічні швидкості\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</a:rPr>
              <a:t>Обчислення</a:t>
            </a:r>
            <a:endParaRPr lang="uk-UA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24744"/>
            <a:ext cx="7842448" cy="5328592"/>
          </a:xfrm>
          <a:solidFill>
            <a:srgbClr val="000000">
              <a:alpha val="14902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5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інерціальній системі відліку </a:t>
            </a: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об'єкт, що рухається по круговій орбіті навколо Землі буде діяти тільки </a:t>
            </a:r>
            <a:r>
              <a:rPr lang="uk-UA" sz="25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сила </a:t>
            </a: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25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тяжіння Землі.</a:t>
            </a: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цьому рух об'єкта не буде </a:t>
            </a:r>
            <a:r>
              <a:rPr lang="uk-UA" sz="2500" b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 рівномірним, ні рівноприскореним</a:t>
            </a: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 тому, що швидкість і прискорення величини векторні і в даному випадку </a:t>
            </a:r>
            <a:r>
              <a:rPr lang="uk-UA" sz="25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uk-UA" sz="25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задовольняють умови рівномірного / рівноприскореного руху, бо вектор швидкості буде постійно спрямований по дотичній до поверхні Землі, а вектор прискорення - перпендикулярно йому до центру Землі, і під час руху по орбіті ці вектора постійно змінюватимуть свій напрямок.</a:t>
            </a:r>
            <a:endParaRPr lang="uk-UA" sz="25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06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е\учёба\фізика\перша та друга космічні швидкості\HD.at.ua-Space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60648"/>
                <a:ext cx="8064896" cy="64087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Часто для зручності обчислення першої космічної швидкості переходять до розгляду цього руху в </a:t>
                </a:r>
                <a:r>
                  <a:rPr lang="uk-UA" b="1" i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неінерціальній </a:t>
                </a:r>
                <a:r>
                  <a:rPr lang="uk-UA" b="1" i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системі відліку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 відносно Землі. У цьому випадку об'єкт на орбіті буде знаходитися в стані спокою, так як на нього будуть діяти вже дві сили: </a:t>
                </a:r>
                <a:r>
                  <a:rPr lang="uk-UA" b="1" i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відцентрова сила і сила тяжіння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Відповідно, для обчислення першої космічної швидкості необхідно розглянути рівність цих 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сил. </a:t>
                </a:r>
                <a:endParaRPr lang="uk-UA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uk-UA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uk-UA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uk-UA" b="1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 </a:t>
                </a:r>
                <a:r>
                  <a:rPr lang="en-US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 —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маса снаряду, </a:t>
                </a:r>
                <a:r>
                  <a:rPr lang="en-US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 —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маса планети, </a:t>
                </a:r>
                <a:r>
                  <a:rPr lang="en-US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 —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гравітаційна стала (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6,67259 • 10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−11 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м³• кг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−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1• с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−2</a:t>
                </a:r>
                <a:r>
                  <a:rPr lang="uk-UA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dirty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𝝑</m:t>
                        </m:r>
                      </m:e>
                      <m:sub>
                        <m:r>
                          <a:rPr lang="ru-RU" sz="3200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—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перша космічна швидкість, </a:t>
                </a:r>
                <a:r>
                  <a:rPr lang="en-US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 — </a:t>
                </a:r>
                <a:r>
                  <a:rPr lang="uk-UA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радіус планети.</a:t>
                </a:r>
                <a:endParaRPr lang="uk-UA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uk-UA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60648"/>
                <a:ext cx="8064896" cy="6408712"/>
              </a:xfrm>
              <a:blipFill rotWithShape="1">
                <a:blip r:embed="rId3"/>
                <a:stretch>
                  <a:fillRect l="-1285" r="-2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Мое\учёба\фізика\перша та друга космічні швидкості\965b83d1534586553be94d2ec3e04a6c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259349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612050" y="3852820"/>
            <a:ext cx="978408" cy="484632"/>
          </a:xfrm>
          <a:prstGeom prst="rightArrow">
            <a:avLst>
              <a:gd name="adj1" fmla="val 46149"/>
              <a:gd name="adj2" fmla="val 96207"/>
            </a:avLst>
          </a:prstGeom>
          <a:gradFill>
            <a:gsLst>
              <a:gs pos="0">
                <a:srgbClr val="FF0066"/>
              </a:gs>
              <a:gs pos="26000">
                <a:srgbClr val="FF0066"/>
              </a:gs>
              <a:gs pos="74000">
                <a:schemeClr val="tx2">
                  <a:lumMod val="50000"/>
                </a:schemeClr>
              </a:gs>
              <a:gs pos="100000">
                <a:srgbClr val="002060"/>
              </a:gs>
            </a:gsLst>
            <a:lin ang="5400000" scaled="0"/>
          </a:gradFill>
          <a:ln>
            <a:solidFill>
              <a:srgbClr val="FF0066"/>
            </a:solidFill>
          </a:ln>
          <a:scene3d>
            <a:camera prst="orthographicFront"/>
            <a:lightRig rig="glow" dir="tl">
              <a:rot lat="0" lon="0" rev="5400000"/>
            </a:lightRig>
          </a:scene3d>
          <a:sp3d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D:\Мое\учёба\фізика\перша та друга космічні швидкості\rubase_1_133144029_81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20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37136"/>
            <a:ext cx="2376264" cy="111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5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е\учёба\фізика\перша та друга космічні швидкості\188234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332656"/>
                <a:ext cx="7543800" cy="5832648"/>
              </a:xfrm>
              <a:solidFill>
                <a:srgbClr val="000000">
                  <a:alpha val="10196"/>
                </a:srgb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Підставляючи чисельні значення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(для Землі, M = 5,97•1024 кг, R = 6 378 000 м), отримаємо</a:t>
                </a:r>
                <a:br>
                  <a:rPr lang="uk-UA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US" sz="2800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uk-UA" sz="4000" b="1" i="1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𝝑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uk-UA" sz="40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ru-RU" sz="40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ru-RU" sz="40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𝟗</m:t>
                      </m:r>
                      <m:f>
                        <m:fPr>
                          <m:ctrlPr>
                            <a:rPr lang="ru-RU" sz="40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км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r>
                  <a:rPr lang="en-US" sz="40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/>
                </a:r>
                <a:br>
                  <a:rPr lang="en-US" sz="40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</a:br>
                <a:r>
                  <a:rPr lang="uk-UA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Першу космічну швидкість можна визначити через прискорення вільного падіння — оскільки </a:t>
                </a:r>
                <a14:m>
                  <m:oMath xmlns:m="http://schemas.openxmlformats.org/officeDocument/2006/math">
                    <m:r>
                      <a:rPr lang="uk-UA" sz="3200" b="1" i="1" dirty="0" smtClean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𝒈</m:t>
                    </m:r>
                    <m:r>
                      <a:rPr lang="uk-UA" sz="3200" b="1" i="1" dirty="0" smtClean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= </m:t>
                    </m:r>
                    <m:f>
                      <m:fPr>
                        <m:ctrlPr>
                          <a:rPr lang="en-US" sz="3200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𝑮𝑴</m:t>
                        </m:r>
                      </m:num>
                      <m:den>
                        <m:sSup>
                          <m:sSupPr>
                            <m:ctrlPr>
                              <a:rPr lang="en-US" sz="3200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200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𝑹</m:t>
                            </m:r>
                          </m:e>
                          <m:sup>
                            <m:r>
                              <a:rPr lang="en-US" sz="3200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uk-UA" sz="2800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/>
                  </a:rPr>
                  <a:t>, то</a:t>
                </a:r>
                <a:r>
                  <a:rPr lang="en-US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/>
                </a:r>
                <a:br>
                  <a:rPr lang="en-US" b="1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endParaRPr lang="en-US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𝒈𝑹</m:t>
                          </m:r>
                          <m:r>
                            <a:rPr lang="en-US" sz="3600" b="1" i="1">
                              <a:solidFill>
                                <a:schemeClr val="accent6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uk-UA" b="1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332656"/>
                <a:ext cx="7543800" cy="5832648"/>
              </a:xfrm>
              <a:blipFill rotWithShape="1">
                <a:blip r:embed="rId3"/>
                <a:stretch>
                  <a:fillRect l="-1777" r="-12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Мое\учёба\фізика\перша та друга космічні швидкості\Grumpy-Cat-обои-космос-котэ-496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64896" cy="100811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b="1" i="1" dirty="0" smtClean="0">
                <a:ln/>
                <a:solidFill>
                  <a:schemeClr val="accent3"/>
                </a:solidFill>
                <a:latin typeface="+mn-lt"/>
              </a:rPr>
              <a:t>Друга космічна швидкість</a:t>
            </a:r>
            <a:endParaRPr lang="uk-UA" sz="4800" b="1" i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824536" cy="3960439"/>
          </a:xfrm>
          <a:solidFill>
            <a:srgbClr val="000000">
              <a:alpha val="10196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космічна швидкість (параболічна швидкість, </a:t>
            </a:r>
            <a:r>
              <a:rPr lang="uk-UA" b="1" i="1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швидкість</a:t>
            </a:r>
            <a:r>
              <a:rPr lang="uk-UA" b="1" i="1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звільнення, швидкість втечі</a:t>
            </a:r>
            <a:r>
              <a:rPr lang="uk-UA" b="1" i="1" dirty="0" smtClean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b="1" dirty="0" smtClean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b="1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мінімальна швидкість, яку необхідно надати тілу на поверхні планети (або іншого масивного небесного тіла), щоб воно </a:t>
            </a:r>
            <a:r>
              <a:rPr lang="uk-UA" b="1" u="sng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вийшло за межі гравітаційної дії цієї планети</a:t>
            </a:r>
            <a:r>
              <a:rPr lang="uk-UA" b="1" dirty="0">
                <a:solidFill>
                  <a:srgbClr val="3ED6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86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е\учёба\фізика\перша та друга космічні швидкості\1256900731_space-art-wallpaper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88640"/>
            <a:ext cx="6408712" cy="8640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Виведення формули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00100" y="1124744"/>
            <a:ext cx="7543800" cy="5040560"/>
          </a:xfrm>
          <a:solidFill>
            <a:srgbClr val="000000">
              <a:alpha val="10196"/>
            </a:srgb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отримання формули другої космічної швидкості зручно спростити задачу – спитати, яку швидкість отримає тіло на поверхні планети, якщо буде падати на нього з нескінченості. Зрозуміло, що це буде саме тою швидкістю, яку треба надати тілу на поверхні планети, щоби вивести його за межі її гравітаційного впливу.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збереження енергії</a:t>
            </a:r>
            <a:r>
              <a:rPr lang="uk-UA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зліва стоять кінетична і потенціальна енергії на поверхні планети, а справа – те саме, але на безмежності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uk-UA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099" name="Picture 3" descr="D:\Мое\учёба\фізика\перша та друга космічні швидкості\965b83d1534586553be94d2ec3e04a6c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1" y="3861048"/>
            <a:ext cx="276447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9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</TotalTime>
  <Words>620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Перша  та друга космічні швидкості</vt:lpstr>
      <vt:lpstr>Презентация PowerPoint</vt:lpstr>
      <vt:lpstr>Космічні швидкості</vt:lpstr>
      <vt:lpstr>Перша космічна швидкість</vt:lpstr>
      <vt:lpstr>Обчислення</vt:lpstr>
      <vt:lpstr>Презентация PowerPoint</vt:lpstr>
      <vt:lpstr>Презентация PowerPoint</vt:lpstr>
      <vt:lpstr>Друга космічна швидкість</vt:lpstr>
      <vt:lpstr>Виведення формули</vt:lpstr>
      <vt:lpstr>m — маса тіла, M — маса планети,  R — радіус планети,  G — гравітаційна стала,  ϑ_2— друга космічна швидкість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Рита</dc:creator>
  <cp:lastModifiedBy>Рита</cp:lastModifiedBy>
  <cp:revision>40</cp:revision>
  <dcterms:created xsi:type="dcterms:W3CDTF">2013-11-04T17:16:15Z</dcterms:created>
  <dcterms:modified xsi:type="dcterms:W3CDTF">2013-11-05T20:23:07Z</dcterms:modified>
  <cp:contentStatus/>
</cp:coreProperties>
</file>