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70" autoAdjust="0"/>
  </p:normalViewPr>
  <p:slideViewPr>
    <p:cSldViewPr>
      <p:cViewPr varScale="1">
        <p:scale>
          <a:sx n="76" d="100"/>
          <a:sy n="76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9D392-848F-4935-B9D4-4772914B727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FD7C5-3E9C-4D05-9873-FE280FED13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898815-7BAB-41B0-81DF-3B8D7CD31DEE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EA0F6D-AC6C-496F-8889-23AC6DFE1BAD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571480"/>
            <a:ext cx="885831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Наслідки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опромінення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людини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6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Вплив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радіації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6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організм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186" y="4826675"/>
            <a:ext cx="3393814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Підготувала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учениця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класу</a:t>
            </a:r>
          </a:p>
          <a:p>
            <a:pPr algn="ctr"/>
            <a:r>
              <a:rPr lang="uk-U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Лемак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Андріана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286256"/>
            <a:ext cx="2447925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</a:t>
            </a:r>
            <a:r>
              <a:rPr lang="ru-RU" dirty="0" err="1" smtClean="0"/>
              <a:t>гостра</a:t>
            </a:r>
            <a:r>
              <a:rPr lang="ru-RU" dirty="0" smtClean="0"/>
              <a:t> та </a:t>
            </a:r>
            <a:r>
              <a:rPr lang="ru-RU" dirty="0" err="1" smtClean="0"/>
              <a:t>хронічна</a:t>
            </a:r>
            <a:r>
              <a:rPr lang="ru-RU" dirty="0" smtClean="0"/>
              <a:t> </a:t>
            </a:r>
            <a:r>
              <a:rPr lang="ru-RU" dirty="0" err="1" smtClean="0"/>
              <a:t>променева</a:t>
            </a:r>
            <a:r>
              <a:rPr lang="ru-RU" dirty="0" smtClean="0"/>
              <a:t> хвороба;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гостра</a:t>
            </a:r>
            <a:r>
              <a:rPr lang="ru-RU" dirty="0" smtClean="0"/>
              <a:t> та </a:t>
            </a:r>
            <a:r>
              <a:rPr lang="ru-RU" dirty="0" err="1" smtClean="0"/>
              <a:t>хронічна</a:t>
            </a:r>
            <a:r>
              <a:rPr lang="ru-RU" dirty="0" smtClean="0"/>
              <a:t> </a:t>
            </a:r>
            <a:r>
              <a:rPr lang="ru-RU" dirty="0" err="1" smtClean="0"/>
              <a:t>променева</a:t>
            </a:r>
            <a:r>
              <a:rPr lang="ru-RU" dirty="0" smtClean="0"/>
              <a:t> хвороба;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локальне</a:t>
            </a:r>
            <a:r>
              <a:rPr lang="ru-RU" dirty="0" smtClean="0"/>
              <a:t> </a:t>
            </a:r>
            <a:r>
              <a:rPr lang="ru-RU" dirty="0" err="1" smtClean="0"/>
              <a:t>променеве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лейкемія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5) лейкоз;</a:t>
            </a:r>
          </a:p>
          <a:p>
            <a:r>
              <a:rPr lang="ru-RU" dirty="0" smtClean="0"/>
              <a:t>6) рак </a:t>
            </a:r>
            <a:r>
              <a:rPr lang="ru-RU" dirty="0" err="1" smtClean="0"/>
              <a:t>легенів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7) рак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8) рак </a:t>
            </a:r>
            <a:r>
              <a:rPr lang="ru-RU" dirty="0" err="1" smtClean="0"/>
              <a:t>шлунку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9) рак </a:t>
            </a:r>
            <a:r>
              <a:rPr lang="ru-RU" dirty="0" err="1" smtClean="0"/>
              <a:t>печінки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10) рак </a:t>
            </a:r>
            <a:r>
              <a:rPr lang="ru-RU" dirty="0" err="1" smtClean="0"/>
              <a:t>молочної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11) рак </a:t>
            </a:r>
            <a:r>
              <a:rPr lang="ru-RU" dirty="0" err="1" smtClean="0"/>
              <a:t>шкіри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12)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ракові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тканин;</a:t>
            </a:r>
          </a:p>
          <a:p>
            <a:r>
              <a:rPr lang="ru-RU" dirty="0" smtClean="0"/>
              <a:t>13) </a:t>
            </a:r>
            <a:r>
              <a:rPr lang="ru-RU" dirty="0" err="1" smtClean="0"/>
              <a:t>злоякісні</a:t>
            </a:r>
            <a:r>
              <a:rPr lang="ru-RU" dirty="0" smtClean="0"/>
              <a:t> </a:t>
            </a:r>
            <a:r>
              <a:rPr lang="ru-RU" dirty="0" err="1" smtClean="0"/>
              <a:t>лімфоми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14) </a:t>
            </a:r>
            <a:r>
              <a:rPr lang="ru-RU" dirty="0" err="1" smtClean="0"/>
              <a:t>злоякісні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15) </a:t>
            </a:r>
            <a:r>
              <a:rPr lang="ru-RU" dirty="0" err="1" smtClean="0"/>
              <a:t>злоякісні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 </a:t>
            </a:r>
            <a:r>
              <a:rPr lang="ru-RU" dirty="0" err="1" smtClean="0"/>
              <a:t>кісток</a:t>
            </a:r>
            <a:r>
              <a:rPr lang="ru-RU" dirty="0" smtClean="0"/>
              <a:t> та </a:t>
            </a:r>
            <a:r>
              <a:rPr lang="ru-RU" dirty="0" err="1" smtClean="0"/>
              <a:t>суглобних</a:t>
            </a:r>
            <a:r>
              <a:rPr lang="ru-RU" dirty="0" smtClean="0"/>
              <a:t> </a:t>
            </a:r>
            <a:r>
              <a:rPr lang="ru-RU" dirty="0" err="1" smtClean="0"/>
              <a:t>хрящів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16) </a:t>
            </a:r>
            <a:r>
              <a:rPr lang="ru-RU" dirty="0" err="1" smtClean="0"/>
              <a:t>мієломна</a:t>
            </a:r>
            <a:r>
              <a:rPr lang="ru-RU" dirty="0" smtClean="0"/>
              <a:t> хвороба;</a:t>
            </a:r>
          </a:p>
          <a:p>
            <a:r>
              <a:rPr lang="ru-RU" dirty="0" smtClean="0"/>
              <a:t>17) </a:t>
            </a:r>
            <a:r>
              <a:rPr lang="ru-RU" dirty="0" err="1" smtClean="0"/>
              <a:t>апластична</a:t>
            </a:r>
            <a:r>
              <a:rPr lang="ru-RU" dirty="0" smtClean="0"/>
              <a:t> </a:t>
            </a:r>
            <a:r>
              <a:rPr lang="ru-RU" dirty="0" err="1" smtClean="0"/>
              <a:t>анемія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18) </a:t>
            </a:r>
            <a:r>
              <a:rPr lang="ru-RU" dirty="0" err="1" smtClean="0"/>
              <a:t>ерітромієлодісплазія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19)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онкологічні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564360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радіонукліди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затримання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в органах та тканинах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, </a:t>
            </a:r>
            <a:r>
              <a:rPr lang="ru-RU" dirty="0" err="1" smtClean="0"/>
              <a:t>викликане</a:t>
            </a:r>
            <a:r>
              <a:rPr lang="ru-RU" dirty="0" smtClean="0"/>
              <a:t> </a:t>
            </a:r>
            <a:r>
              <a:rPr lang="ru-RU" dirty="0" err="1" smtClean="0"/>
              <a:t>радіонуклідами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надійшли</a:t>
            </a:r>
            <a:r>
              <a:rPr lang="ru-RU" dirty="0" smtClean="0"/>
              <a:t> до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їжею</a:t>
            </a:r>
            <a:r>
              <a:rPr lang="ru-RU" dirty="0" smtClean="0"/>
              <a:t>, водою, </a:t>
            </a:r>
            <a:r>
              <a:rPr lang="ru-RU" dirty="0" err="1" smtClean="0"/>
              <a:t>атмосферним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через </a:t>
            </a:r>
            <a:r>
              <a:rPr lang="ru-RU" dirty="0" err="1" smtClean="0"/>
              <a:t>пошкоджену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. Доза </a:t>
            </a:r>
            <a:r>
              <a:rPr lang="ru-RU" dirty="0" err="1" smtClean="0"/>
              <a:t>внутрішнього</a:t>
            </a:r>
            <a:r>
              <a:rPr lang="ru-RU" dirty="0" smtClean="0"/>
              <a:t> та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умов </a:t>
            </a:r>
            <a:r>
              <a:rPr lang="ru-RU" dirty="0" err="1" smtClean="0"/>
              <a:t>радіоактивного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екосистеми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у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, </a:t>
            </a:r>
            <a:r>
              <a:rPr lang="ru-RU" dirty="0" err="1" smtClean="0"/>
              <a:t>притому</a:t>
            </a:r>
            <a:r>
              <a:rPr lang="ru-RU" dirty="0" smtClean="0"/>
              <a:t> </a:t>
            </a:r>
            <a:r>
              <a:rPr lang="ru-RU" dirty="0" err="1" smtClean="0"/>
              <a:t>вищим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як </a:t>
            </a:r>
            <a:r>
              <a:rPr lang="ru-RU" dirty="0" err="1" smtClean="0"/>
              <a:t>внутрішнє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786842" cy="5357850"/>
          </a:xfrm>
        </p:spPr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екосистеми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 за </a:t>
            </a:r>
            <a:r>
              <a:rPr lang="ru-RU" dirty="0" err="1" smtClean="0"/>
              <a:t>еволюційно-звичний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внутрішню</a:t>
            </a:r>
            <a:r>
              <a:rPr lang="ru-RU" dirty="0" smtClean="0"/>
              <a:t> структуру та </a:t>
            </a:r>
            <a:r>
              <a:rPr lang="ru-RU" dirty="0" err="1" smtClean="0"/>
              <a:t>взаємовідносини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сусідніми</a:t>
            </a:r>
            <a:r>
              <a:rPr lang="ru-RU" dirty="0" smtClean="0"/>
              <a:t> </a:t>
            </a:r>
            <a:r>
              <a:rPr lang="ru-RU" dirty="0" err="1" smtClean="0"/>
              <a:t>екосистемами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найменші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, </a:t>
            </a:r>
            <a:r>
              <a:rPr lang="ru-RU" dirty="0" err="1" smtClean="0"/>
              <a:t>динаміку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igh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18.ht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89785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8026_html_12a60b8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3" y="0"/>
            <a:ext cx="653539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0"/>
            <a:ext cx="4643470" cy="6873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86478"/>
          </a:xfrm>
        </p:spPr>
        <p:txBody>
          <a:bodyPr/>
          <a:lstStyle/>
          <a:p>
            <a:pPr fontAlgn="base"/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 err="1" smtClean="0"/>
              <a:t>Соматичне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Генетичне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525963"/>
          </a:xfrm>
        </p:spPr>
        <p:txBody>
          <a:bodyPr/>
          <a:lstStyle/>
          <a:p>
            <a:pPr fontAlgn="base"/>
            <a:r>
              <a:rPr lang="ru-RU" dirty="0" smtClean="0"/>
              <a:t>На самому початку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ефектів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 err="1" smtClean="0"/>
              <a:t>Променева</a:t>
            </a:r>
            <a:r>
              <a:rPr lang="ru-RU" dirty="0" smtClean="0"/>
              <a:t> хвороба.</a:t>
            </a:r>
          </a:p>
          <a:p>
            <a:pPr fontAlgn="base"/>
            <a:r>
              <a:rPr lang="ru-RU" dirty="0" err="1" smtClean="0"/>
              <a:t>Лейкози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Локальні</a:t>
            </a:r>
            <a:r>
              <a:rPr lang="ru-RU" dirty="0" smtClean="0"/>
              <a:t> </a:t>
            </a:r>
            <a:r>
              <a:rPr lang="ru-RU" dirty="0" err="1" smtClean="0"/>
              <a:t>променеві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571480"/>
            <a:ext cx="878687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Протягом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останніх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100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років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людство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навчилося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використовувати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радіонукліди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різною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метою: в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медицині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для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виробництва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енергії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створення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ядерної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зброї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зумовило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збільшення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дози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опромінення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як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окремих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людей, так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населення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планети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цілому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При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цьому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індивідуальні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дози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отримані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людьми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різних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техногенних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джерел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радіації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надто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відрізняються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більшості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випадків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дози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незначними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проте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іноді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опромінення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штучних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джерел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бува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тисячі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разів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інтенсивніше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ніж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рахунок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природних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1504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Випромінювання</a:t>
            </a:r>
            <a:r>
              <a:rPr lang="ru-RU" dirty="0" smtClean="0"/>
              <a:t>, </a:t>
            </a:r>
            <a:r>
              <a:rPr lang="ru-RU" dirty="0" err="1" smtClean="0"/>
              <a:t>впливаючи</a:t>
            </a:r>
            <a:r>
              <a:rPr lang="ru-RU" dirty="0" smtClean="0"/>
              <a:t> на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небезпечно</a:t>
            </a:r>
            <a:r>
              <a:rPr lang="ru-RU" dirty="0" smtClean="0"/>
              <a:t> у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бета-випромінювання</a:t>
            </a:r>
            <a:r>
              <a:rPr lang="ru-RU" dirty="0" smtClean="0"/>
              <a:t>, так як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сильним</a:t>
            </a:r>
            <a:r>
              <a:rPr lang="ru-RU" dirty="0" smtClean="0"/>
              <a:t> </a:t>
            </a:r>
            <a:r>
              <a:rPr lang="ru-RU" dirty="0" err="1" smtClean="0"/>
              <a:t>проникаючим</a:t>
            </a:r>
            <a:r>
              <a:rPr lang="ru-RU" dirty="0" smtClean="0"/>
              <a:t> </a:t>
            </a:r>
            <a:r>
              <a:rPr lang="ru-RU" dirty="0" err="1" smtClean="0"/>
              <a:t>властивістю</a:t>
            </a:r>
            <a:r>
              <a:rPr lang="ru-RU" dirty="0" smtClean="0"/>
              <a:t>. </a:t>
            </a:r>
            <a:r>
              <a:rPr lang="ru-RU" dirty="0" err="1" smtClean="0"/>
              <a:t>Альфа-частинки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щільність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сильно </a:t>
            </a:r>
            <a:r>
              <a:rPr lang="ru-RU" dirty="0" err="1" smtClean="0"/>
              <a:t>руйнують</a:t>
            </a:r>
            <a:r>
              <a:rPr lang="ru-RU" dirty="0" smtClean="0"/>
              <a:t> </a:t>
            </a:r>
            <a:r>
              <a:rPr lang="ru-RU" dirty="0" err="1" smtClean="0"/>
              <a:t>слизову</a:t>
            </a:r>
            <a:r>
              <a:rPr lang="ru-RU" dirty="0" smtClean="0"/>
              <a:t> </a:t>
            </a:r>
            <a:r>
              <a:rPr lang="ru-RU" dirty="0" err="1" smtClean="0"/>
              <a:t>оболонку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свою </a:t>
            </a:r>
            <a:r>
              <a:rPr lang="ru-RU" dirty="0" err="1" smtClean="0"/>
              <a:t>цілісність</a:t>
            </a:r>
            <a:r>
              <a:rPr lang="ru-RU" dirty="0" smtClean="0"/>
              <a:t>,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іонізація</a:t>
            </a:r>
            <a:r>
              <a:rPr lang="ru-RU" dirty="0" smtClean="0"/>
              <a:t>, 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причиною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257800"/>
          </a:xfrm>
        </p:spPr>
        <p:txBody>
          <a:bodyPr/>
          <a:lstStyle/>
          <a:p>
            <a:pPr fontAlgn="base"/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по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причин:</a:t>
            </a:r>
          </a:p>
          <a:p>
            <a:pPr fontAlgn="base"/>
            <a:r>
              <a:rPr lang="ru-RU" dirty="0" err="1" smtClean="0"/>
              <a:t>Вдихання</a:t>
            </a:r>
            <a:r>
              <a:rPr lang="ru-RU" dirty="0" smtClean="0"/>
              <a:t> </a:t>
            </a:r>
            <a:r>
              <a:rPr lang="ru-RU" dirty="0" err="1" smtClean="0"/>
              <a:t>забрудненого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зараженої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відкриті</a:t>
            </a:r>
            <a:r>
              <a:rPr lang="ru-RU" dirty="0" smtClean="0"/>
              <a:t> рани.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50072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err="1" smtClean="0"/>
              <a:t>Зараження</a:t>
            </a:r>
            <a:r>
              <a:rPr lang="ru-RU" dirty="0" smtClean="0"/>
              <a:t> через </a:t>
            </a:r>
            <a:r>
              <a:rPr lang="ru-RU" dirty="0" err="1" smtClean="0"/>
              <a:t>вдихання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радіоактивні</a:t>
            </a:r>
            <a:r>
              <a:rPr lang="ru-RU" dirty="0" smtClean="0"/>
              <a:t> </a:t>
            </a:r>
            <a:r>
              <a:rPr lang="ru-RU" dirty="0" err="1" smtClean="0"/>
              <a:t>ізотопи</a:t>
            </a:r>
            <a:r>
              <a:rPr lang="ru-RU" dirty="0" smtClean="0"/>
              <a:t>,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небезпечно</a:t>
            </a:r>
            <a:r>
              <a:rPr lang="ru-RU" dirty="0" smtClean="0"/>
              <a:t>, так як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вентилювання</a:t>
            </a:r>
            <a:r>
              <a:rPr lang="ru-RU" dirty="0" smtClean="0"/>
              <a:t> </a:t>
            </a:r>
            <a:r>
              <a:rPr lang="ru-RU" dirty="0" err="1" smtClean="0"/>
              <a:t>легенів</a:t>
            </a:r>
            <a:r>
              <a:rPr lang="ru-RU" dirty="0" smtClean="0"/>
              <a:t> вони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розносяться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у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потрапляють</a:t>
            </a:r>
            <a:r>
              <a:rPr lang="ru-RU" dirty="0" smtClean="0"/>
              <a:t> в кров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, то </a:t>
            </a:r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скорочується</a:t>
            </a:r>
            <a:r>
              <a:rPr lang="ru-RU" dirty="0" smtClean="0"/>
              <a:t> через 15-20 </a:t>
            </a:r>
            <a:r>
              <a:rPr lang="ru-RU" dirty="0" err="1" smtClean="0"/>
              <a:t>діб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ізотопів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На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іонізація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променевої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радіація</a:t>
            </a:r>
            <a:r>
              <a:rPr lang="ru-RU" dirty="0" smtClean="0"/>
              <a:t> </a:t>
            </a:r>
            <a:r>
              <a:rPr lang="ru-RU" dirty="0" err="1" smtClean="0"/>
              <a:t>провокує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за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,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води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</a:p>
          <a:p>
            <a:pPr fontAlgn="base"/>
            <a:r>
              <a:rPr lang="ru-RU" dirty="0" smtClean="0"/>
              <a:t>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Після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відкриття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явища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радіоактивності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упродовж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багатьох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років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головним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індикатором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впливу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людину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як 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основний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об'єкт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радіоекологічних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досліджень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вважалося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почервоніння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шкіри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До 50-х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років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ХХ ст.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єдиним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чинником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безпосереднього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впливу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радіації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організм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людини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вважали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пряме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радіаційне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ураження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шкіри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кісного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мозку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центральної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нервової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шлункового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тракту у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гострої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променевої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хвороби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64940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Однак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одним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найбільших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ефектів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опромінення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всього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живого 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планеті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у тому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людину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виявилося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руйнування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молекул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білка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утворення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нових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нехарактерних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організмам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молекул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сильної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радіації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організм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людини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тілі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встигають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створюватися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антитіла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необхідні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боротьби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чужими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білковими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утвореннями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розвивається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захворювання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яке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називається</a:t>
            </a: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лейкоз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або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лейкемія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–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пухлинне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ураження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крові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Іншим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небезпечним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наслідком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опромінення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людини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час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отримання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малих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доз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радіації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рак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–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злоякісне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новоутворення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організмі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Найпоширенішими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видами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ракових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хвороб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рак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молочної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щитовидної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залоз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Рак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інших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органів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тканин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опроміненого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населення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трапляється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значно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рідше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Навіть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найменша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доза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збільшує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імовірність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захворювання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раком, а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будь-яка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додаткова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доза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опромінення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суттєво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збільшує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таку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вірогідність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892971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Найстрашнішим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майбутнього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людства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вважається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свідчення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того,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радіаційні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порушення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генні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хромосомні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геномні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мутації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передаються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спадково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протягом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багатьох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наступних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поколінь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Близько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10%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новонароджених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мають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всілякі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генетичні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дефекти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різною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мірою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спричинені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впливом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радіоактивного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випромінювання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Опромінення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прискорює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старіння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людини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отже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зменшує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тривалість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643998" cy="607223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Перелік</a:t>
            </a:r>
            <a:r>
              <a:rPr lang="ru-RU" b="1" dirty="0" smtClean="0"/>
              <a:t> </a:t>
            </a:r>
            <a:r>
              <a:rPr lang="ru-RU" b="1" dirty="0" err="1" smtClean="0"/>
              <a:t>наслідків</a:t>
            </a:r>
            <a:r>
              <a:rPr lang="ru-RU" b="1" dirty="0" smtClean="0"/>
              <a:t> </a:t>
            </a:r>
            <a:r>
              <a:rPr lang="ru-RU" b="1" dirty="0" err="1" smtClean="0"/>
              <a:t>дії</a:t>
            </a:r>
            <a:r>
              <a:rPr lang="ru-RU" b="1" dirty="0" smtClean="0"/>
              <a:t> </a:t>
            </a:r>
            <a:r>
              <a:rPr lang="ru-RU" b="1" dirty="0" err="1" smtClean="0"/>
              <a:t>іонізуючого</a:t>
            </a:r>
            <a:r>
              <a:rPr lang="ru-RU" b="1" dirty="0" smtClean="0"/>
              <a:t> </a:t>
            </a:r>
            <a:r>
              <a:rPr lang="ru-RU" b="1" dirty="0" err="1" smtClean="0"/>
              <a:t>випромінювання</a:t>
            </a:r>
            <a:r>
              <a:rPr lang="ru-RU" b="1" dirty="0" smtClean="0"/>
              <a:t> на </a:t>
            </a:r>
            <a:r>
              <a:rPr lang="ru-RU" b="1" dirty="0" err="1" smtClean="0"/>
              <a:t>людину</a:t>
            </a:r>
            <a:r>
              <a:rPr lang="ru-RU" dirty="0" smtClean="0"/>
              <a:t> 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(Яблоков, 2002):</a:t>
            </a:r>
          </a:p>
          <a:p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гострою</a:t>
            </a:r>
            <a:r>
              <a:rPr lang="ru-RU" dirty="0" smtClean="0"/>
              <a:t> </a:t>
            </a:r>
            <a:r>
              <a:rPr lang="ru-RU" dirty="0" err="1" smtClean="0"/>
              <a:t>променевою</a:t>
            </a:r>
            <a:r>
              <a:rPr lang="ru-RU" dirty="0" smtClean="0"/>
              <a:t> хворобою;</a:t>
            </a:r>
          </a:p>
          <a:p>
            <a:r>
              <a:rPr lang="ru-RU" dirty="0" err="1" smtClean="0"/>
              <a:t>розвиток</a:t>
            </a:r>
            <a:r>
              <a:rPr lang="ru-RU" dirty="0" smtClean="0"/>
              <a:t> лейкозу, </a:t>
            </a:r>
            <a:r>
              <a:rPr lang="ru-RU" dirty="0" err="1" smtClean="0"/>
              <a:t>лейкемії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пухлинних</a:t>
            </a:r>
            <a:r>
              <a:rPr lang="ru-RU" dirty="0" smtClean="0"/>
              <a:t> хвороб </a:t>
            </a:r>
            <a:r>
              <a:rPr lang="ru-RU" dirty="0" err="1" smtClean="0"/>
              <a:t>крові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злоякісних</a:t>
            </a:r>
            <a:r>
              <a:rPr lang="ru-RU" dirty="0" smtClean="0"/>
              <a:t> </a:t>
            </a:r>
            <a:r>
              <a:rPr lang="ru-RU" dirty="0" err="1" smtClean="0"/>
              <a:t>новоутворень</a:t>
            </a:r>
            <a:r>
              <a:rPr lang="ru-RU" dirty="0" smtClean="0"/>
              <a:t> (</a:t>
            </a:r>
            <a:r>
              <a:rPr lang="ru-RU" dirty="0" err="1" smtClean="0"/>
              <a:t>раків</a:t>
            </a:r>
            <a:r>
              <a:rPr lang="ru-RU" dirty="0" smtClean="0"/>
              <a:t>)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коду (</a:t>
            </a:r>
            <a:r>
              <a:rPr lang="ru-RU" dirty="0" err="1" smtClean="0"/>
              <a:t>мутаційні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кровоносних</a:t>
            </a:r>
            <a:r>
              <a:rPr lang="ru-RU" dirty="0" smtClean="0"/>
              <a:t> та </a:t>
            </a:r>
            <a:r>
              <a:rPr lang="ru-RU" dirty="0" err="1" smtClean="0"/>
              <a:t>лімфатичних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, </a:t>
            </a:r>
            <a:r>
              <a:rPr lang="ru-RU" dirty="0" err="1" smtClean="0"/>
              <a:t>помутніння</a:t>
            </a:r>
            <a:r>
              <a:rPr lang="ru-RU" dirty="0" smtClean="0"/>
              <a:t> </a:t>
            </a:r>
            <a:r>
              <a:rPr lang="ru-RU" dirty="0" err="1" smtClean="0"/>
              <a:t>кришталика</a:t>
            </a:r>
            <a:r>
              <a:rPr lang="ru-RU" dirty="0" smtClean="0"/>
              <a:t> ока,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катаракти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та </a:t>
            </a:r>
            <a:r>
              <a:rPr lang="ru-RU" dirty="0" err="1" smtClean="0"/>
              <a:t>ендокринної</a:t>
            </a:r>
            <a:r>
              <a:rPr lang="ru-RU" dirty="0" smtClean="0"/>
              <a:t> </a:t>
            </a:r>
            <a:r>
              <a:rPr lang="ru-RU" dirty="0" err="1" smtClean="0"/>
              <a:t>рівноваги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тимчасової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постійної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та </a:t>
            </a:r>
            <a:r>
              <a:rPr lang="ru-RU" dirty="0" err="1" smtClean="0"/>
              <a:t>імпотенції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імунодефіциту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до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та </a:t>
            </a:r>
            <a:r>
              <a:rPr lang="ru-RU" dirty="0" err="1" smtClean="0"/>
              <a:t>розумового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14353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Доказам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радіацією</a:t>
            </a:r>
            <a:r>
              <a:rPr lang="ru-RU" dirty="0" smtClean="0"/>
              <a:t>, </a:t>
            </a:r>
            <a:r>
              <a:rPr lang="ru-RU" dirty="0" err="1" smtClean="0"/>
              <a:t>присвячені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публікації</a:t>
            </a:r>
            <a:r>
              <a:rPr lang="ru-RU" dirty="0" smtClean="0"/>
              <a:t> (Бочков, 1976; Гродзинский, 2000; Москалев, 1991; </a:t>
            </a:r>
            <a:r>
              <a:rPr lang="ru-RU" dirty="0" err="1" smtClean="0"/>
              <a:t>Шубик</a:t>
            </a:r>
            <a:r>
              <a:rPr lang="ru-RU" dirty="0" smtClean="0"/>
              <a:t>, 1977; Яблоков, 2001 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Матеріал</a:t>
            </a:r>
            <a:r>
              <a:rPr lang="ru-RU" dirty="0" smtClean="0"/>
              <a:t> для такого </a:t>
            </a:r>
            <a:r>
              <a:rPr lang="ru-RU" dirty="0" err="1" smtClean="0"/>
              <a:t>переліку</a:t>
            </a:r>
            <a:r>
              <a:rPr lang="ru-RU" dirty="0" smtClean="0"/>
              <a:t> </a:t>
            </a:r>
            <a:r>
              <a:rPr lang="ru-RU" dirty="0" err="1" smtClean="0"/>
              <a:t>зібраний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радіаційних</a:t>
            </a:r>
            <a:r>
              <a:rPr lang="ru-RU" dirty="0" smtClean="0"/>
              <a:t> </a:t>
            </a:r>
            <a:r>
              <a:rPr lang="ru-RU" dirty="0" err="1" smtClean="0"/>
              <a:t>аварій</a:t>
            </a:r>
            <a:r>
              <a:rPr lang="ru-RU" dirty="0" smtClean="0"/>
              <a:t> (особливо на </a:t>
            </a:r>
            <a:r>
              <a:rPr lang="ru-RU" dirty="0" err="1" smtClean="0"/>
              <a:t>Чорнобильській</a:t>
            </a:r>
            <a:r>
              <a:rPr lang="ru-RU" dirty="0" smtClean="0"/>
              <a:t> АЕС), </a:t>
            </a:r>
            <a:r>
              <a:rPr lang="ru-RU" dirty="0" err="1" smtClean="0"/>
              <a:t>атомних</a:t>
            </a:r>
            <a:r>
              <a:rPr lang="ru-RU" dirty="0" smtClean="0"/>
              <a:t> </a:t>
            </a:r>
            <a:r>
              <a:rPr lang="ru-RU" dirty="0" err="1" smtClean="0"/>
              <a:t>бомбардувань</a:t>
            </a:r>
            <a:r>
              <a:rPr lang="ru-RU" dirty="0" smtClean="0"/>
              <a:t> </a:t>
            </a:r>
            <a:r>
              <a:rPr lang="ru-RU" dirty="0" err="1" smtClean="0"/>
              <a:t>Хіросіми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Нагасакі</a:t>
            </a:r>
            <a:r>
              <a:rPr lang="ru-RU" dirty="0" smtClean="0"/>
              <a:t> у 1945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та </a:t>
            </a:r>
            <a:r>
              <a:rPr lang="ru-RU" dirty="0" err="1" smtClean="0"/>
              <a:t>випробування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ядерних</a:t>
            </a:r>
            <a:r>
              <a:rPr lang="ru-RU" dirty="0" smtClean="0"/>
              <a:t> бомб,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рентгенодіагностики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рентгенотерапії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4786346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</a:t>
            </a:r>
            <a:r>
              <a:rPr lang="ru-RU" dirty="0" err="1" smtClean="0"/>
              <a:t>переконливих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, </a:t>
            </a:r>
            <a:r>
              <a:rPr lang="ru-RU" dirty="0" err="1" smtClean="0"/>
              <a:t>отриманих</a:t>
            </a:r>
            <a:r>
              <a:rPr lang="ru-RU" dirty="0" smtClean="0"/>
              <a:t> за результатами </a:t>
            </a:r>
            <a:r>
              <a:rPr lang="ru-RU" dirty="0" err="1" smtClean="0"/>
              <a:t>проведених</a:t>
            </a:r>
            <a:r>
              <a:rPr lang="ru-RU" dirty="0" smtClean="0"/>
              <a:t> </a:t>
            </a:r>
            <a:r>
              <a:rPr lang="ru-RU" dirty="0" err="1" smtClean="0"/>
              <a:t>радіоекологічних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владними</a:t>
            </a:r>
            <a:r>
              <a:rPr lang="ru-RU" dirty="0" smtClean="0"/>
              <a:t> структурами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працівниками-атомниками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радіацією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більшого</a:t>
            </a:r>
            <a:r>
              <a:rPr lang="ru-RU" dirty="0" smtClean="0"/>
              <a:t> кола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Наведемо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офіційних</a:t>
            </a:r>
            <a:r>
              <a:rPr lang="ru-RU" dirty="0" smtClean="0"/>
              <a:t> </a:t>
            </a:r>
            <a:r>
              <a:rPr lang="ru-RU" dirty="0" err="1" smtClean="0"/>
              <a:t>переліків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складений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американських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</TotalTime>
  <Words>836</Words>
  <Application>Microsoft Office PowerPoint</Application>
  <PresentationFormat>Экран (4:3)</PresentationFormat>
  <Paragraphs>60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2014-02-10T14:46:46Z</dcterms:created>
  <dcterms:modified xsi:type="dcterms:W3CDTF">2014-02-10T15:33:45Z</dcterms:modified>
</cp:coreProperties>
</file>