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FF"/>
    <a:srgbClr val="FFFFFF"/>
    <a:srgbClr val="CC6600"/>
    <a:srgbClr val="00CC99"/>
    <a:srgbClr val="FFFF66"/>
    <a:srgbClr val="CCFF33"/>
    <a:srgbClr val="FF7C80"/>
    <a:srgbClr val="7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FD520F-7FFB-450F-86BC-B4075DB3E3DB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7A0F53-43E1-4561-8ADD-A9D651D669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15370" cy="1257296"/>
          </a:xfrm>
          <a:ln w="762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uk-UA" sz="6600" b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ХАРЧОВІ ДОБАВКИ</a:t>
            </a:r>
            <a:endParaRPr lang="ru-RU" sz="6600" b="1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6072206"/>
            <a:ext cx="1857388" cy="642942"/>
          </a:xfrm>
        </p:spPr>
        <p:txBody>
          <a:bodyPr anchor="b">
            <a:noAutofit/>
          </a:bodyPr>
          <a:lstStyle/>
          <a:p>
            <a:pPr algn="l">
              <a:lnSpc>
                <a:spcPct val="50000"/>
              </a:lnSpc>
            </a:pPr>
            <a:r>
              <a:rPr lang="uk-UA" sz="900" smtClean="0">
                <a:latin typeface="Century Gothic" pitchFamily="34" charset="0"/>
              </a:rPr>
              <a:t>ПІДГОТУВАЛА </a:t>
            </a:r>
          </a:p>
          <a:p>
            <a:pPr algn="l">
              <a:lnSpc>
                <a:spcPct val="50000"/>
              </a:lnSpc>
            </a:pPr>
            <a:r>
              <a:rPr lang="uk-UA" sz="900" smtClean="0">
                <a:latin typeface="Century Gothic" pitchFamily="34" charset="0"/>
              </a:rPr>
              <a:t>СОКОЛОВСЬКА АЛЬОНА</a:t>
            </a:r>
          </a:p>
          <a:p>
            <a:pPr algn="l">
              <a:lnSpc>
                <a:spcPct val="50000"/>
              </a:lnSpc>
            </a:pPr>
            <a:r>
              <a:rPr lang="uk-UA" sz="900" smtClean="0">
                <a:latin typeface="Century Gothic" pitchFamily="34" charset="0"/>
              </a:rPr>
              <a:t>УЧЕНИЦЯ 8</a:t>
            </a:r>
            <a:r>
              <a:rPr lang="uk-UA" sz="900" baseline="30000" smtClean="0">
                <a:latin typeface="Century Gothic" pitchFamily="34" charset="0"/>
              </a:rPr>
              <a:t>А</a:t>
            </a:r>
            <a:r>
              <a:rPr lang="uk-UA" sz="900" smtClean="0">
                <a:latin typeface="Century Gothic" pitchFamily="34" charset="0"/>
              </a:rPr>
              <a:t> КЛАСУ</a:t>
            </a:r>
          </a:p>
          <a:p>
            <a:pPr algn="l">
              <a:lnSpc>
                <a:spcPct val="50000"/>
              </a:lnSpc>
            </a:pPr>
            <a:r>
              <a:rPr lang="uk-UA" sz="900" smtClean="0">
                <a:latin typeface="Century Gothic" pitchFamily="34" charset="0"/>
              </a:rPr>
              <a:t>КНЗ ХЕЛ</a:t>
            </a:r>
            <a:endParaRPr lang="ru-RU" sz="9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7967">
            <a:off x="381527" y="305921"/>
            <a:ext cx="3000396" cy="883258"/>
          </a:xfrm>
          <a:ln w="762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ЩО ТАКЕ</a:t>
            </a:r>
            <a:endParaRPr lang="ru-RU" sz="4800" b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69251">
            <a:off x="3714744" y="428604"/>
            <a:ext cx="4572032" cy="646331"/>
          </a:xfrm>
          <a:prstGeom prst="rect">
            <a:avLst/>
          </a:prstGeom>
          <a:ln w="762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ХАРЧОВІ ДОБАВКИ</a:t>
            </a:r>
            <a:endParaRPr lang="ru-RU" sz="3600" b="1">
              <a:solidFill>
                <a:schemeClr val="accent2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4429156" cy="1323439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Це речовини, які додають в їжу з технологічних міркувань – щоб подовжити її строк придатності, змінити колір чи смак, і т.д.</a:t>
            </a:r>
            <a:endParaRPr lang="ru-RU" sz="2000" b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286124"/>
            <a:ext cx="3786214" cy="1200329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Деякі добавки були відомі людям ще у сиві давнину (як-от оцет чи сіль), а деякі були пізніше зроблені штучно.</a:t>
            </a:r>
            <a:endParaRPr lang="ru-RU" b="1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714884"/>
            <a:ext cx="3286148" cy="646331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Нині відомо близько 3 000 різних харчових добавок.</a:t>
            </a:r>
            <a:endParaRPr lang="ru-RU" b="1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Рисунок 9" descr="79914213_863b09c392a5c0bb60e2472f02c.jpg"/>
          <p:cNvPicPr>
            <a:picLocks noChangeAspect="1"/>
          </p:cNvPicPr>
          <p:nvPr/>
        </p:nvPicPr>
        <p:blipFill>
          <a:blip r:embed="rId2"/>
          <a:srcRect b="5155"/>
          <a:stretch>
            <a:fillRect/>
          </a:stretch>
        </p:blipFill>
        <p:spPr>
          <a:xfrm rot="21316498">
            <a:off x="2629448" y="5084425"/>
            <a:ext cx="2095755" cy="1487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9945">
            <a:off x="5239512" y="1573980"/>
            <a:ext cx="22428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trana-suplementi-mann-03.jpg"/>
          <p:cNvPicPr>
            <a:picLocks noChangeAspect="1"/>
          </p:cNvPicPr>
          <p:nvPr/>
        </p:nvPicPr>
        <p:blipFill>
          <a:blip r:embed="rId4"/>
          <a:srcRect b="1380"/>
          <a:stretch>
            <a:fillRect/>
          </a:stretch>
        </p:blipFill>
        <p:spPr>
          <a:xfrm rot="153564">
            <a:off x="5184805" y="4144155"/>
            <a:ext cx="3277219" cy="192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643050"/>
            <a:ext cx="1714512" cy="523220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mtClean="0">
                <a:solidFill>
                  <a:schemeClr val="accent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Кислоти</a:t>
            </a:r>
            <a:endParaRPr lang="ru-RU" sz="2800" b="1">
              <a:solidFill>
                <a:schemeClr val="accent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 descr="188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0239">
            <a:off x="3256230" y="1669571"/>
            <a:ext cx="1690690" cy="1224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6922">
            <a:off x="236498" y="340418"/>
            <a:ext cx="4929222" cy="990600"/>
          </a:xfr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ВИДИ ХАРЧОВИХ</a:t>
            </a:r>
            <a:endParaRPr lang="ru-RU" b="1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483571">
            <a:off x="5539462" y="425828"/>
            <a:ext cx="3071834" cy="769441"/>
          </a:xfrm>
          <a:prstGeom prst="rect">
            <a:avLst/>
          </a:prstGeom>
          <a:ln w="762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ДОБАВОК</a:t>
            </a:r>
            <a:endParaRPr lang="ru-RU" sz="4400" b="1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214818"/>
            <a:ext cx="3045112" cy="523220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mtClean="0">
                <a:solidFill>
                  <a:schemeClr val="accent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Антиоксиданти</a:t>
            </a:r>
            <a:endParaRPr lang="ru-RU" sz="2800" b="1">
              <a:solidFill>
                <a:schemeClr val="accent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571876"/>
            <a:ext cx="1928826" cy="523220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mtClean="0">
                <a:solidFill>
                  <a:schemeClr val="accent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Барвники</a:t>
            </a:r>
            <a:endParaRPr lang="ru-RU" sz="2800" b="1"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285992"/>
            <a:ext cx="2500330" cy="523220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mtClean="0">
                <a:solidFill>
                  <a:schemeClr val="accent4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Емульгатори</a:t>
            </a:r>
            <a:endParaRPr lang="ru-RU" sz="2800" b="1">
              <a:solidFill>
                <a:schemeClr val="accent4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 descr="ar000707_l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30">
            <a:off x="5480907" y="1323932"/>
            <a:ext cx="1311978" cy="1747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14282" y="2928934"/>
            <a:ext cx="2643206" cy="523220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mtClean="0">
                <a:solidFill>
                  <a:schemeClr val="accent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Консерванти</a:t>
            </a:r>
            <a:endParaRPr lang="ru-RU" sz="2800" b="1">
              <a:solidFill>
                <a:schemeClr val="accent3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Рисунок 14" descr="11854205-135298795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8615">
            <a:off x="7225287" y="1563065"/>
            <a:ext cx="152115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14282" y="4857760"/>
            <a:ext cx="2857520" cy="523220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smtClean="0">
                <a:solidFill>
                  <a:schemeClr val="accent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Стабілізатори</a:t>
            </a:r>
            <a:endParaRPr lang="ru-RU" sz="2800" b="1">
              <a:solidFill>
                <a:schemeClr val="accent6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Рисунок 8" descr="1-8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35255">
            <a:off x="3862080" y="3080339"/>
            <a:ext cx="172275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739">
            <a:off x="6040202" y="3263093"/>
            <a:ext cx="17335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candies-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84502">
            <a:off x="3788509" y="4888145"/>
            <a:ext cx="1905013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14282" y="5500702"/>
            <a:ext cx="2857520" cy="52322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Наповнювачі</a:t>
            </a:r>
            <a:endParaRPr lang="ru-RU" sz="2800" b="1">
              <a:solidFill>
                <a:schemeClr val="accent6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" name="Рисунок 18" descr="1354608093Glukoz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246367">
            <a:off x="6345916" y="4929198"/>
            <a:ext cx="1714488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solidFill>
            <a:srgbClr val="C00000"/>
          </a:solidFill>
          <a:ln w="76200">
            <a:solidFill>
              <a:srgbClr val="76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uk-UA" sz="5200" b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Шкідливі харчові добавки</a:t>
            </a:r>
            <a:endParaRPr lang="ru-RU" sz="5200" b="1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294218">
            <a:off x="383082" y="1367640"/>
            <a:ext cx="3482516" cy="73866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smtClean="0">
                <a:solidFill>
                  <a:schemeClr val="tx2">
                    <a:lumMod val="75000"/>
                  </a:schemeClr>
                </a:solidFill>
              </a:rPr>
              <a:t>Цифровий код з індексом Е з'явився у1953 році. </a:t>
            </a:r>
            <a:r>
              <a:rPr lang="uk-UA" sz="1400" b="1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uk-UA" sz="1400" b="1" smtClean="0">
                <a:solidFill>
                  <a:schemeClr val="tx2">
                    <a:lumMod val="75000"/>
                  </a:schemeClr>
                </a:solidFill>
              </a:rPr>
              <a:t>уква позначає, що в продукті є харчова добавка.</a:t>
            </a:r>
            <a:endParaRPr lang="ru-RU" sz="1400" b="1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357430"/>
          <a:ext cx="8429684" cy="36735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57552"/>
                <a:gridCol w="6572132"/>
              </a:tblGrid>
              <a:tr h="433348"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Е100</a:t>
                      </a:r>
                      <a:r>
                        <a:rPr lang="uk-UA" sz="2000" b="1" baseline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– Е182</a:t>
                      </a:r>
                      <a:endParaRPr lang="ru-RU" sz="2000" b="1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Барвники (підсилюють колір продукту)</a:t>
                      </a:r>
                      <a:endParaRPr lang="ru-RU" b="1" i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348"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Е200 – Е299</a:t>
                      </a:r>
                      <a:endParaRPr lang="ru-RU" sz="2000" b="1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Консерванти (подовжують</a:t>
                      </a:r>
                      <a:r>
                        <a:rPr lang="uk-UA" b="1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термін придатності)</a:t>
                      </a:r>
                      <a:endParaRPr lang="ru-RU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348"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Е300 – Е399</a:t>
                      </a:r>
                      <a:endParaRPr lang="ru-RU" sz="2000" b="1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Антиокислювачі,</a:t>
                      </a:r>
                      <a:r>
                        <a:rPr lang="uk-UA" b="1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uk-UA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що за дією схожі з консервантами</a:t>
                      </a:r>
                      <a:endParaRPr lang="ru-RU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348"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Е400 – Е499</a:t>
                      </a:r>
                      <a:endParaRPr lang="ru-RU" sz="2000" b="1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Стабілізатори (зберігають</a:t>
                      </a:r>
                      <a:r>
                        <a:rPr lang="uk-UA" b="1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консистенцію)</a:t>
                      </a:r>
                      <a:endParaRPr lang="ru-RU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348"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Е500 – Е599</a:t>
                      </a:r>
                      <a:endParaRPr lang="ru-RU" sz="2000" b="1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Емульгатори</a:t>
                      </a:r>
                      <a:r>
                        <a:rPr lang="uk-UA" b="1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(підтримують однорідну суміш </a:t>
                      </a:r>
                      <a:r>
                        <a:rPr lang="uk-UA" b="1" baseline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незмішуваних</a:t>
                      </a:r>
                      <a:r>
                        <a:rPr lang="uk-UA" b="1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речовин, наприклад, води та масла)</a:t>
                      </a:r>
                      <a:endParaRPr lang="ru-RU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348"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Е600 – Е699</a:t>
                      </a:r>
                      <a:endParaRPr lang="ru-RU" sz="2000" b="1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Ароматизатори</a:t>
                      </a:r>
                      <a:r>
                        <a:rPr lang="uk-UA" b="1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(підсилювачі смаку й запаху)</a:t>
                      </a:r>
                      <a:endParaRPr lang="ru-RU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348"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Е700 – Е799</a:t>
                      </a:r>
                      <a:endParaRPr lang="ru-RU" sz="2000" b="1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/>
                        </a:rPr>
                        <a:t>Антибіотики</a:t>
                      </a:r>
                      <a:endParaRPr lang="ru-RU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348"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Е900 – Е999</a:t>
                      </a:r>
                      <a:endParaRPr lang="ru-RU" sz="2000" b="1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Піногасники</a:t>
                      </a:r>
                      <a:r>
                        <a:rPr lang="uk-UA" b="1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(зменшують утворення піни)</a:t>
                      </a:r>
                      <a:endParaRPr lang="ru-RU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42852"/>
            <a:ext cx="8858312" cy="1000132"/>
          </a:xfrm>
          <a:prstGeom prst="rect">
            <a:avLst/>
          </a:prstGeom>
          <a:solidFill>
            <a:srgbClr val="C00000"/>
          </a:solidFill>
          <a:ln w="76200" cap="flat" cmpd="sng" algn="ctr">
            <a:solidFill>
              <a:srgbClr val="7600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Шкідливі харчові добавки</a:t>
            </a:r>
            <a:endParaRPr kumimoji="0" lang="ru-RU" sz="5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66828">
            <a:off x="372107" y="1189141"/>
            <a:ext cx="5497596" cy="4647426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Найнебезпечнішими з них вважаються: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Е102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uk-UA" b="1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тартразин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(лимонно-жовтий барвник)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Е110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так званий </a:t>
            </a:r>
            <a:r>
              <a:rPr lang="uk-UA" b="1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“сонячний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b="1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захід”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(яскраво-жовтий)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Е120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кошеніль (малиновий барвник)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Е123 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– темно-червоний барвник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Е124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червоний барвник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Е129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також червоний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Е131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темно-синій барвник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Е151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чорний барвник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Е211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uk-UA" b="1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бензоат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натрію (</a:t>
            </a:r>
            <a:r>
              <a:rPr lang="en-US" b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Sodium </a:t>
            </a:r>
            <a:r>
              <a:rPr lang="en-US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Benzoate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Е240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формальдегід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Е510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хлорид амонію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Е513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сірчана кислота</a:t>
            </a:r>
          </a:p>
          <a:p>
            <a:r>
              <a:rPr lang="uk-UA" sz="2000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Е527</a:t>
            </a:r>
            <a:r>
              <a:rPr lang="uk-UA" b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– гідроксид амонію</a:t>
            </a:r>
          </a:p>
        </p:txBody>
      </p:sp>
      <p:sp>
        <p:nvSpPr>
          <p:cNvPr id="7" name="TextBox 6"/>
          <p:cNvSpPr txBox="1"/>
          <p:nvPr/>
        </p:nvSpPr>
        <p:spPr>
          <a:xfrm rot="21365511">
            <a:off x="730062" y="5827849"/>
            <a:ext cx="5429288" cy="646331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Більшість з цих речовин можуть викликати рак або мають статус </a:t>
            </a:r>
            <a:r>
              <a:rPr lang="uk-UA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“дуже</a:t>
            </a:r>
            <a:r>
              <a:rPr lang="uk-UA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небезпечні”</a:t>
            </a:r>
            <a:r>
              <a:rPr lang="uk-UA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 descr="3_Dobavki.jpg"/>
          <p:cNvPicPr>
            <a:picLocks noChangeAspect="1"/>
          </p:cNvPicPr>
          <p:nvPr/>
        </p:nvPicPr>
        <p:blipFill>
          <a:blip r:embed="rId2"/>
          <a:srcRect l="1923" t="1562" r="1923" b="3125"/>
          <a:stretch>
            <a:fillRect/>
          </a:stretch>
        </p:blipFill>
        <p:spPr>
          <a:xfrm rot="21348570">
            <a:off x="5371240" y="2185317"/>
            <a:ext cx="3199549" cy="2439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aa6fc48f958219a68ee1cc7068c0373d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7200">
            <a:off x="6597929" y="4674649"/>
            <a:ext cx="2119725" cy="158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ln w="762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ОКРЕМО ПРО ДЕЯКІ ДОБАВКИ</a:t>
            </a:r>
            <a:endParaRPr lang="ru-RU" sz="46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500174"/>
            <a:ext cx="5000660" cy="2062103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Харчова добавка Е102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за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своєю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природою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є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кам'яновугільним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дьогтем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відноситься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до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промислових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відходів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Її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додають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желе, 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соки, мармеладки,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желейні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цукерки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бісквітні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рулети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морозиво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йогурти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Ця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добавка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може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спровокувати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напад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бронхіальної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астми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мігрень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свербіж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шкіри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погіршення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зору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В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Україні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Е102 дозволена до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використання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uk-UA" sz="1600" b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3714752"/>
            <a:ext cx="5000660" cy="2554545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Хіноліновий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жовтий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барвник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Е104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надає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продукту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жовто-зелене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забарвлення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за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своєю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природою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є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небезпечною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синтетичною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речовиною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Він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буває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двох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видів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розчинний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у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воді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й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розчинний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у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спирті</a:t>
            </a:r>
            <a:r>
              <a:rPr lang="en-US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Добавку Е104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можна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знайти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харчовій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продукції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випускається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Росією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й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Україною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У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Японії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Норвегії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Австралії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США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хіноліновий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жовтий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барвник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оголошений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поза законом.</a:t>
            </a:r>
          </a:p>
        </p:txBody>
      </p:sp>
      <p:pic>
        <p:nvPicPr>
          <p:cNvPr id="7" name="Рисунок 6" descr="600x60013231167226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7325">
            <a:off x="5426617" y="1494424"/>
            <a:ext cx="3413768" cy="181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76551997_large_1161108515_jar2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9120">
            <a:off x="853178" y="3771015"/>
            <a:ext cx="2566984" cy="189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9136">
            <a:off x="349614" y="5194966"/>
            <a:ext cx="1143161" cy="1391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643050"/>
            <a:ext cx="4786346" cy="1323439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Харчова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добавка 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Е129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є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кондитерських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виробах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солодких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газованих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водах, соусах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червоного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кольору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Добавка </a:t>
            </a:r>
            <a:r>
              <a:rPr lang="ru-RU" sz="1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може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викликати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алергію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рак. </a:t>
            </a:r>
            <a:r>
              <a:rPr lang="ru-RU" sz="1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Заборонена 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 9 державах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Європи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ln w="762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ОКРЕМО ПРО ДЕЯКІ ДОБАВКИ</a:t>
            </a:r>
            <a:endParaRPr lang="ru-RU" sz="46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143248"/>
            <a:ext cx="4929222" cy="2062103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accent1"/>
                </a:solidFill>
              </a:rPr>
              <a:t>Харчова</a:t>
            </a:r>
            <a:r>
              <a:rPr lang="ru-RU" sz="1600" b="1" dirty="0">
                <a:solidFill>
                  <a:schemeClr val="accent1"/>
                </a:solidFill>
              </a:rPr>
              <a:t> добавка Е-211 – </a:t>
            </a:r>
            <a:r>
              <a:rPr lang="ru-RU" sz="1600" b="1" dirty="0" err="1">
                <a:solidFill>
                  <a:schemeClr val="accent1"/>
                </a:solidFill>
              </a:rPr>
              <a:t>це</a:t>
            </a:r>
            <a:r>
              <a:rPr lang="ru-RU" sz="1600" b="1" dirty="0">
                <a:solidFill>
                  <a:schemeClr val="accent1"/>
                </a:solidFill>
              </a:rPr>
              <a:t> консервант </a:t>
            </a:r>
            <a:r>
              <a:rPr lang="ru-RU" sz="1600" b="1" dirty="0" err="1">
                <a:solidFill>
                  <a:schemeClr val="accent1"/>
                </a:solidFill>
              </a:rPr>
              <a:t>із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властивостями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антибіотика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і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підсилювача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кольору</a:t>
            </a:r>
            <a:r>
              <a:rPr lang="ru-RU" sz="1600" b="1" dirty="0">
                <a:solidFill>
                  <a:schemeClr val="accent1"/>
                </a:solidFill>
              </a:rPr>
              <a:t>. </a:t>
            </a:r>
            <a:r>
              <a:rPr lang="ru-RU" sz="1600" b="1" dirty="0" err="1">
                <a:solidFill>
                  <a:schemeClr val="accent1"/>
                </a:solidFill>
              </a:rPr>
              <a:t>Міститься</a:t>
            </a:r>
            <a:r>
              <a:rPr lang="ru-RU" sz="1600" b="1" dirty="0">
                <a:solidFill>
                  <a:schemeClr val="accent1"/>
                </a:solidFill>
              </a:rPr>
              <a:t> в </a:t>
            </a:r>
            <a:r>
              <a:rPr lang="ru-RU" sz="1600" b="1" dirty="0" err="1">
                <a:solidFill>
                  <a:schemeClr val="accent1"/>
                </a:solidFill>
              </a:rPr>
              <a:t>солодкій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газованій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воді</a:t>
            </a:r>
            <a:r>
              <a:rPr lang="ru-RU" sz="1600" b="1" dirty="0">
                <a:solidFill>
                  <a:schemeClr val="accent1"/>
                </a:solidFill>
              </a:rPr>
              <a:t>, соусах для барбекю, </a:t>
            </a:r>
            <a:r>
              <a:rPr lang="ru-RU" sz="1600" b="1" dirty="0" err="1">
                <a:solidFill>
                  <a:schemeClr val="accent1"/>
                </a:solidFill>
              </a:rPr>
              <a:t>пасті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рибній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морській</a:t>
            </a:r>
            <a:r>
              <a:rPr lang="ru-RU" sz="1600" b="1" dirty="0">
                <a:solidFill>
                  <a:schemeClr val="accent1"/>
                </a:solidFill>
              </a:rPr>
              <a:t>, </a:t>
            </a:r>
            <a:r>
              <a:rPr lang="ru-RU" sz="1600" b="1" dirty="0" err="1">
                <a:solidFill>
                  <a:schemeClr val="accent1"/>
                </a:solidFill>
              </a:rPr>
              <a:t>лососевій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олії</a:t>
            </a:r>
            <a:r>
              <a:rPr lang="ru-RU" sz="1600" b="1" dirty="0">
                <a:solidFill>
                  <a:schemeClr val="accent1"/>
                </a:solidFill>
              </a:rPr>
              <a:t>, морепродуктах у </a:t>
            </a:r>
            <a:r>
              <a:rPr lang="ru-RU" sz="1600" b="1" dirty="0" err="1">
                <a:solidFill>
                  <a:schemeClr val="accent1"/>
                </a:solidFill>
              </a:rPr>
              <a:t>розсолі</a:t>
            </a:r>
            <a:r>
              <a:rPr lang="ru-RU" sz="1600" b="1" dirty="0">
                <a:solidFill>
                  <a:schemeClr val="accent1"/>
                </a:solidFill>
              </a:rPr>
              <a:t>, </a:t>
            </a:r>
            <a:r>
              <a:rPr lang="ru-RU" sz="1600" b="1" dirty="0" err="1">
                <a:solidFill>
                  <a:schemeClr val="accent1"/>
                </a:solidFill>
              </a:rPr>
              <a:t>соєвих</a:t>
            </a:r>
            <a:r>
              <a:rPr lang="ru-RU" sz="1600" b="1" dirty="0">
                <a:solidFill>
                  <a:schemeClr val="accent1"/>
                </a:solidFill>
              </a:rPr>
              <a:t> соусах, </a:t>
            </a:r>
            <a:r>
              <a:rPr lang="ru-RU" sz="1600" b="1" dirty="0" err="1">
                <a:solidFill>
                  <a:schemeClr val="accent1"/>
                </a:solidFill>
              </a:rPr>
              <a:t>солодощах</a:t>
            </a:r>
            <a:r>
              <a:rPr lang="ru-RU" sz="1600" b="1" dirty="0">
                <a:solidFill>
                  <a:schemeClr val="accent1"/>
                </a:solidFill>
              </a:rPr>
              <a:t>, </a:t>
            </a:r>
            <a:r>
              <a:rPr lang="ru-RU" sz="1600" b="1" dirty="0" err="1">
                <a:solidFill>
                  <a:schemeClr val="accent1"/>
                </a:solidFill>
              </a:rPr>
              <a:t>морозиві</a:t>
            </a:r>
            <a:r>
              <a:rPr lang="ru-RU" sz="1600" b="1" dirty="0">
                <a:solidFill>
                  <a:schemeClr val="accent1"/>
                </a:solidFill>
              </a:rPr>
              <a:t>. </a:t>
            </a:r>
            <a:r>
              <a:rPr lang="ru-RU" sz="1600" b="1" dirty="0" err="1">
                <a:solidFill>
                  <a:schemeClr val="accent1"/>
                </a:solidFill>
              </a:rPr>
              <a:t>Провокує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розвиток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алергій</a:t>
            </a:r>
            <a:r>
              <a:rPr lang="ru-RU" sz="1600" b="1" dirty="0">
                <a:solidFill>
                  <a:schemeClr val="accent1"/>
                </a:solidFill>
              </a:rPr>
              <a:t>, особливо </a:t>
            </a:r>
            <a:r>
              <a:rPr lang="ru-RU" sz="1600" b="1" dirty="0" err="1">
                <a:solidFill>
                  <a:schemeClr val="accent1"/>
                </a:solidFill>
              </a:rPr>
              <a:t>якщо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потрапляє</a:t>
            </a:r>
            <a:r>
              <a:rPr lang="ru-RU" sz="1600" b="1" dirty="0">
                <a:solidFill>
                  <a:schemeClr val="accent1"/>
                </a:solidFill>
              </a:rPr>
              <a:t> в </a:t>
            </a:r>
            <a:r>
              <a:rPr lang="ru-RU" sz="1600" b="1" dirty="0" err="1">
                <a:solidFill>
                  <a:schemeClr val="accent1"/>
                </a:solidFill>
              </a:rPr>
              <a:t>організм</a:t>
            </a:r>
            <a:r>
              <a:rPr lang="ru-RU" sz="1600" b="1" dirty="0">
                <a:solidFill>
                  <a:schemeClr val="accent1"/>
                </a:solidFill>
              </a:rPr>
              <a:t> у </a:t>
            </a:r>
            <a:r>
              <a:rPr lang="ru-RU" sz="1600" b="1" dirty="0" err="1">
                <a:solidFill>
                  <a:schemeClr val="accent1"/>
                </a:solidFill>
              </a:rPr>
              <a:t>поєднанні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з</a:t>
            </a:r>
            <a:r>
              <a:rPr lang="ru-RU" sz="1600" b="1" dirty="0">
                <a:solidFill>
                  <a:schemeClr val="accent1"/>
                </a:solidFill>
              </a:rPr>
              <a:t> Е-102.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5357826"/>
            <a:ext cx="5500726" cy="1323439"/>
          </a:xfrm>
          <a:prstGeom prst="rect">
            <a:avLst/>
          </a:prstGeom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Харчова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добавка Е-122  –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червоно-коричневого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кольору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Міститься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кондитерських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виробах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солодких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газованих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водах, соусах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цього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кольору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Є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надто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небезпечна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для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астматиків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а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також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може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викликати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висипи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шкірі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sz="16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алергію</a:t>
            </a:r>
            <a:r>
              <a:rPr lang="ru-RU" sz="1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9995">
            <a:off x="5383503" y="1382984"/>
            <a:ext cx="2013797" cy="2013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10812999823401279528212505_p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999">
            <a:off x="7196730" y="2677750"/>
            <a:ext cx="1452560" cy="217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0_a848b_f260de62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5143512"/>
            <a:ext cx="2707779" cy="19360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21238150">
            <a:off x="1714480" y="3857628"/>
            <a:ext cx="5643601" cy="857256"/>
          </a:xfrm>
          <a:ln w="762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ДЯКУЮ ЗА УВАГУ!</a:t>
            </a:r>
            <a:endParaRPr lang="ru-RU" sz="4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500174"/>
            <a:ext cx="7772400" cy="1143008"/>
          </a:xfr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Якщо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упаковці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побачили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небезпечне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або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потенційно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небезпечне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"Е" - не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беріть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продукт,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побережіть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своє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здоров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'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я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 та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здоров'я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Ваших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близьких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воно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Вам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всім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ще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знадобиться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129</TotalTime>
  <Words>505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ХАРЧОВІ ДОБАВКИ</vt:lpstr>
      <vt:lpstr>ЩО ТАКЕ</vt:lpstr>
      <vt:lpstr>ВИДИ ХАРЧОВИХ</vt:lpstr>
      <vt:lpstr>Шкідливі харчові добавки</vt:lpstr>
      <vt:lpstr>Слайд 5</vt:lpstr>
      <vt:lpstr>ОКРЕМО ПРО ДЕЯКІ ДОБАВКИ</vt:lpstr>
      <vt:lpstr>ОКРЕМО ПРО ДЕЯКІ ДОБАВКИ</vt:lpstr>
      <vt:lpstr>Якщо на упаковці Ви побачили небезпечне або потенційно небезпечне "Е" - не беріть продукт, побережіть своє здоров'я та здоров'я Ваших близьких, воно Вам всім ще знадобиться!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ХАРЧОВІ ДОБАВКИ</dc:title>
  <dc:creator>sokolovskie</dc:creator>
  <cp:lastModifiedBy>sokolovskie</cp:lastModifiedBy>
  <cp:revision>13</cp:revision>
  <dcterms:created xsi:type="dcterms:W3CDTF">2014-05-22T18:41:05Z</dcterms:created>
  <dcterms:modified xsi:type="dcterms:W3CDTF">2014-05-22T20:50:14Z</dcterms:modified>
</cp:coreProperties>
</file>