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A24CD3-204F-4468-8EE4-28A6668D006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065231" y="1400176"/>
            <a:ext cx="7175351" cy="3108918"/>
          </a:xfrm>
        </p:spPr>
        <p:txBody>
          <a:bodyPr/>
          <a:lstStyle/>
          <a:p>
            <a:pPr marL="182880" indent="0">
              <a:buNone/>
            </a:pPr>
            <a:r>
              <a:rPr lang="ru-RU" sz="6000" b="1" dirty="0" err="1" smtClean="0">
                <a:latin typeface="Comic Sans MS" pitchFamily="66" charset="0"/>
              </a:rPr>
              <a:t>Презентація</a:t>
            </a:r>
            <a:r>
              <a:rPr lang="ru-RU" sz="6000" b="1" dirty="0" smtClean="0">
                <a:latin typeface="Comic Sans MS" pitchFamily="66" charset="0"/>
              </a:rPr>
              <a:t> на тему: «</a:t>
            </a:r>
            <a:r>
              <a:rPr lang="ru-RU" sz="6000" b="1" dirty="0" err="1" smtClean="0">
                <a:latin typeface="Comic Sans MS" pitchFamily="66" charset="0"/>
              </a:rPr>
              <a:t>Телескопи</a:t>
            </a:r>
            <a:r>
              <a:rPr lang="ru-RU" sz="6000" b="1" dirty="0" smtClean="0">
                <a:latin typeface="Comic Sans MS" pitchFamily="66" charset="0"/>
              </a:rPr>
              <a:t>» </a:t>
            </a:r>
            <a:endParaRPr lang="ru-RU" sz="6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7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29676"/>
          </a:xfrm>
        </p:spPr>
        <p:txBody>
          <a:bodyPr/>
          <a:lstStyle/>
          <a:p>
            <a:r>
              <a:rPr lang="uk-UA" sz="3600" b="1" dirty="0">
                <a:solidFill>
                  <a:srgbClr val="FFC000"/>
                </a:solidFill>
                <a:latin typeface="Comic Sans MS" pitchFamily="66" charset="0"/>
                <a:cs typeface="Charcoal CY"/>
              </a:rPr>
              <a:t>Ультрафіолетовий    телескоп </a:t>
            </a:r>
            <a:endParaRPr lang="ru-RU" sz="3600" dirty="0">
              <a:latin typeface="Comic Sans MS" pitchFamily="66" charset="0"/>
              <a:cs typeface="Charcoal CY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64799" y="929678"/>
            <a:ext cx="45040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FFC000"/>
                </a:solidFill>
                <a:latin typeface="Monotype Corsiva" charset="0"/>
              </a:rPr>
              <a:t> </a:t>
            </a:r>
            <a:r>
              <a:rPr lang="uk-UA" sz="2800" b="1" dirty="0" smtClean="0">
                <a:solidFill>
                  <a:srgbClr val="FFC000"/>
                </a:solidFill>
                <a:latin typeface="Monotype Corsiva" charset="0"/>
              </a:rPr>
              <a:t>          </a:t>
            </a:r>
            <a:r>
              <a:rPr lang="uk-UA" sz="2400" b="1" dirty="0" smtClean="0">
                <a:solidFill>
                  <a:srgbClr val="FFC000"/>
                </a:solidFill>
                <a:latin typeface="Monotype Corsiva" charset="0"/>
              </a:rPr>
              <a:t> </a:t>
            </a:r>
            <a:r>
              <a:rPr lang="uk-UA" sz="2400" b="1" dirty="0" smtClean="0">
                <a:solidFill>
                  <a:srgbClr val="FFC000"/>
                </a:solidFill>
                <a:latin typeface="Monotype Corsiva" charset="0"/>
                <a:cs typeface="Times New Roman" charset="0"/>
              </a:rPr>
              <a:t>Galaxy</a:t>
            </a:r>
            <a:r>
              <a:rPr lang="uk-UA" sz="2400" b="1" dirty="0">
                <a:solidFill>
                  <a:srgbClr val="FFC000"/>
                </a:solidFill>
                <a:latin typeface="Monotype Corsiva" charset="0"/>
                <a:cs typeface="Times New Roman" charset="0"/>
              </a:rPr>
              <a:t/>
            </a:r>
            <a:br>
              <a:rPr lang="uk-UA" sz="2400" b="1" dirty="0">
                <a:solidFill>
                  <a:srgbClr val="FFC000"/>
                </a:solidFill>
                <a:latin typeface="Monotype Corsiva" charset="0"/>
                <a:cs typeface="Times New Roman" charset="0"/>
              </a:rPr>
            </a:br>
            <a:r>
              <a:rPr lang="uk-UA" sz="2400" b="1" dirty="0">
                <a:solidFill>
                  <a:srgbClr val="FFC000"/>
                </a:solidFill>
                <a:latin typeface="Monotype Corsiva" charset="0"/>
                <a:cs typeface="Times New Roman" charset="0"/>
              </a:rPr>
              <a:t>                </a:t>
            </a:r>
            <a:r>
              <a:rPr lang="uk-UA" sz="2400" b="1" dirty="0" smtClean="0">
                <a:solidFill>
                  <a:srgbClr val="FFC000"/>
                </a:solidFill>
                <a:latin typeface="Monotype Corsiva" charset="0"/>
                <a:cs typeface="Times New Roman" charset="0"/>
              </a:rPr>
              <a:t>Evolution </a:t>
            </a:r>
            <a:r>
              <a:rPr lang="uk-UA" sz="2400" b="1" dirty="0">
                <a:solidFill>
                  <a:srgbClr val="FFC000"/>
                </a:solidFill>
                <a:latin typeface="Monotype Corsiva" charset="0"/>
                <a:cs typeface="Times New Roman" charset="0"/>
              </a:rPr>
              <a:t>Explorer    (Galex)</a:t>
            </a:r>
            <a:endParaRPr lang="ru-RU" sz="2400" dirty="0"/>
          </a:p>
        </p:txBody>
      </p:sp>
      <p:pic>
        <p:nvPicPr>
          <p:cNvPr id="5" name="Picture 10" descr="E:\Astroosvita\Konferen\Kytv_07\presenta\photo\Galex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5994" y="1822230"/>
            <a:ext cx="4138609" cy="4917642"/>
          </a:xfrm>
          <a:prstGeom prst="rect">
            <a:avLst/>
          </a:prstGeo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75" y="1562099"/>
            <a:ext cx="4321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charset="0"/>
              <a:buNone/>
            </a:pPr>
            <a:r>
              <a:rPr lang="uk-UA" sz="2400" b="1" dirty="0" smtClean="0">
                <a:solidFill>
                  <a:srgbClr val="282828"/>
                </a:solidFill>
                <a:latin typeface="Comic Sans MS" pitchFamily="66" charset="0"/>
              </a:rPr>
              <a:t>З </a:t>
            </a:r>
            <a:r>
              <a:rPr lang="uk-UA" sz="2400" b="1" dirty="0">
                <a:solidFill>
                  <a:srgbClr val="282828"/>
                </a:solidFill>
                <a:latin typeface="Comic Sans MS" pitchFamily="66" charset="0"/>
              </a:rPr>
              <a:t>квітня 2003 р</a:t>
            </a:r>
            <a:r>
              <a:rPr lang="uk-UA" sz="2400" b="1" dirty="0" smtClean="0">
                <a:solidFill>
                  <a:srgbClr val="282828"/>
                </a:solidFill>
                <a:latin typeface="Comic Sans MS" pitchFamily="66" charset="0"/>
              </a:rPr>
              <a:t>. </a:t>
            </a:r>
            <a:r>
              <a:rPr lang="ru-RU" sz="2400" b="1" dirty="0" smtClean="0">
                <a:solidFill>
                  <a:srgbClr val="282828"/>
                </a:solidFill>
                <a:latin typeface="Comic Sans MS" pitchFamily="66" charset="0"/>
              </a:rPr>
              <a:t>п</a:t>
            </a:r>
            <a:r>
              <a:rPr lang="uk-UA" sz="2400" b="1" dirty="0" smtClean="0">
                <a:solidFill>
                  <a:srgbClr val="282828"/>
                </a:solidFill>
                <a:latin typeface="Comic Sans MS" pitchFamily="66" charset="0"/>
              </a:rPr>
              <a:t>рацює на орбіті</a:t>
            </a:r>
            <a:r>
              <a:rPr lang="uk-UA" sz="2400" b="1" dirty="0" smtClean="0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.</a:t>
            </a:r>
          </a:p>
          <a:p>
            <a:pPr>
              <a:buFont typeface="Wingdings 2" charset="0"/>
              <a:buNone/>
            </a:pPr>
            <a:endParaRPr lang="uk-UA" sz="2400" b="1" dirty="0" smtClean="0">
              <a:solidFill>
                <a:srgbClr val="282828"/>
              </a:solidFill>
              <a:latin typeface="Comic Sans MS" pitchFamily="66" charset="0"/>
              <a:cs typeface="Times New Roman" charset="0"/>
            </a:endParaRPr>
          </a:p>
          <a:p>
            <a:pPr>
              <a:buFont typeface="Wingdings 2" charset="0"/>
              <a:buNone/>
            </a:pPr>
            <a:r>
              <a:rPr lang="uk-UA" sz="2400" b="1" dirty="0" smtClean="0">
                <a:solidFill>
                  <a:srgbClr val="282828"/>
                </a:solidFill>
                <a:latin typeface="Comic Sans MS" pitchFamily="66" charset="0"/>
              </a:rPr>
              <a:t>За допомогою </a:t>
            </a:r>
            <a:r>
              <a:rPr lang="uk-UA" sz="2400" b="1" dirty="0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Galex</a:t>
            </a:r>
          </a:p>
          <a:p>
            <a:pPr>
              <a:buFont typeface="Wingdings 2" charset="0"/>
              <a:buNone/>
            </a:pPr>
            <a:r>
              <a:rPr lang="uk-UA" sz="2400" b="1" dirty="0">
                <a:solidFill>
                  <a:srgbClr val="282828"/>
                </a:solidFill>
                <a:latin typeface="Comic Sans MS" pitchFamily="66" charset="0"/>
              </a:rPr>
              <a:t>вивчають не лише</a:t>
            </a:r>
          </a:p>
          <a:p>
            <a:pPr>
              <a:buFont typeface="Wingdings 2" charset="0"/>
              <a:buNone/>
            </a:pPr>
            <a:r>
              <a:rPr lang="uk-UA" sz="2400" b="1" dirty="0">
                <a:solidFill>
                  <a:srgbClr val="282828"/>
                </a:solidFill>
                <a:latin typeface="Comic Sans MS" pitchFamily="66" charset="0"/>
              </a:rPr>
              <a:t>старі об</a:t>
            </a:r>
            <a:r>
              <a:rPr lang="en-US" sz="2400" b="1" dirty="0">
                <a:solidFill>
                  <a:srgbClr val="282828"/>
                </a:solidFill>
                <a:latin typeface="Comic Sans MS" pitchFamily="66" charset="0"/>
              </a:rPr>
              <a:t>’</a:t>
            </a:r>
            <a:r>
              <a:rPr lang="uk-UA" sz="2400" b="1" dirty="0">
                <a:solidFill>
                  <a:srgbClr val="282828"/>
                </a:solidFill>
                <a:latin typeface="Comic Sans MS" pitchFamily="66" charset="0"/>
              </a:rPr>
              <a:t>єкти Всесвіту.</a:t>
            </a:r>
            <a:endParaRPr lang="ru-RU" sz="2400" dirty="0">
              <a:solidFill>
                <a:srgbClr val="282828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5814"/>
          </a:xfrm>
        </p:spPr>
        <p:txBody>
          <a:bodyPr/>
          <a:lstStyle/>
          <a:p>
            <a:r>
              <a:rPr lang="uk-UA" sz="4400" b="1" dirty="0">
                <a:solidFill>
                  <a:srgbClr val="FFC000"/>
                </a:solidFill>
                <a:latin typeface="Charcoal CY"/>
                <a:cs typeface="Charcoal CY"/>
              </a:rPr>
              <a:t>Космічний апарат </a:t>
            </a:r>
            <a:r>
              <a:rPr lang="uk-UA" sz="4400" b="1" dirty="0" smtClean="0">
                <a:solidFill>
                  <a:srgbClr val="FFC000"/>
                </a:solidFill>
                <a:latin typeface="Charcoal CY"/>
                <a:cs typeface="Charcoal CY"/>
              </a:rPr>
              <a:t/>
            </a:r>
            <a:br>
              <a:rPr lang="uk-UA" sz="4400" b="1" dirty="0" smtClean="0">
                <a:solidFill>
                  <a:srgbClr val="FFC000"/>
                </a:solidFill>
                <a:latin typeface="Charcoal CY"/>
                <a:cs typeface="Charcoal CY"/>
              </a:rPr>
            </a:br>
            <a:r>
              <a:rPr lang="uk-UA" sz="4400" b="1" dirty="0" smtClean="0">
                <a:solidFill>
                  <a:srgbClr val="FFC000"/>
                </a:solidFill>
                <a:latin typeface="Charcoal CY"/>
                <a:cs typeface="Charcoal CY"/>
              </a:rPr>
              <a:t>“Свіфт</a:t>
            </a:r>
            <a:r>
              <a:rPr lang="uk-UA" sz="4400" b="1" dirty="0">
                <a:solidFill>
                  <a:srgbClr val="FFC000"/>
                </a:solidFill>
                <a:latin typeface="Charcoal CY"/>
                <a:cs typeface="Charcoal CY"/>
              </a:rPr>
              <a:t>”</a:t>
            </a:r>
            <a:endParaRPr lang="ru-RU" sz="4400" dirty="0">
              <a:latin typeface="Charcoal CY"/>
              <a:cs typeface="Charcoal CY"/>
            </a:endParaRPr>
          </a:p>
        </p:txBody>
      </p:sp>
      <p:pic>
        <p:nvPicPr>
          <p:cNvPr id="4" name="Picture 12" descr="E:\Astroosvita\Konferen\Kytv_07\presenta\photo\Swif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233" y="1649849"/>
            <a:ext cx="4684646" cy="4986882"/>
          </a:xfr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2900" y="1505814"/>
            <a:ext cx="37552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charset="0"/>
              <a:buNone/>
            </a:pPr>
            <a:r>
              <a:rPr lang="uk-UA" sz="2400" b="1" dirty="0">
                <a:solidFill>
                  <a:srgbClr val="282828"/>
                </a:solidFill>
                <a:latin typeface="Arial" charset="0"/>
              </a:rPr>
              <a:t>З </a:t>
            </a:r>
            <a:r>
              <a:rPr lang="uk-UA" sz="2400" b="1" dirty="0" smtClean="0">
                <a:solidFill>
                  <a:srgbClr val="282828"/>
                </a:solidFill>
                <a:latin typeface="Arial" charset="0"/>
              </a:rPr>
              <a:t>листопада </a:t>
            </a:r>
          </a:p>
          <a:p>
            <a:pPr>
              <a:buFont typeface="Wingdings 2" charset="0"/>
              <a:buNone/>
            </a:pPr>
            <a:r>
              <a:rPr lang="uk-UA" sz="2400" b="1" dirty="0" smtClean="0">
                <a:solidFill>
                  <a:srgbClr val="282828"/>
                </a:solidFill>
                <a:latin typeface="Arial" charset="0"/>
              </a:rPr>
              <a:t>2004 </a:t>
            </a:r>
            <a:r>
              <a:rPr lang="uk-UA" sz="2400" b="1" dirty="0">
                <a:solidFill>
                  <a:srgbClr val="282828"/>
                </a:solidFill>
                <a:latin typeface="Arial" charset="0"/>
              </a:rPr>
              <a:t>р</a:t>
            </a:r>
            <a:r>
              <a:rPr lang="uk-UA" sz="2400" b="1" dirty="0" smtClean="0">
                <a:solidFill>
                  <a:srgbClr val="282828"/>
                </a:solidFill>
                <a:latin typeface="Arial" charset="0"/>
              </a:rPr>
              <a:t>. працює</a:t>
            </a:r>
            <a:endParaRPr lang="uk-UA" sz="2400" b="1" dirty="0">
              <a:solidFill>
                <a:srgbClr val="282828"/>
              </a:solidFill>
              <a:latin typeface="Arial" charset="0"/>
            </a:endParaRPr>
          </a:p>
          <a:p>
            <a:pPr>
              <a:buFont typeface="Wingdings 2" charset="0"/>
              <a:buNone/>
            </a:pPr>
            <a:r>
              <a:rPr lang="uk-UA" sz="2400" b="1" dirty="0">
                <a:solidFill>
                  <a:srgbClr val="282828"/>
                </a:solidFill>
                <a:latin typeface="Arial" charset="0"/>
              </a:rPr>
              <a:t>на орбіті</a:t>
            </a:r>
            <a:r>
              <a:rPr lang="uk-UA" sz="2400" b="1" dirty="0" smtClean="0">
                <a:solidFill>
                  <a:srgbClr val="282828"/>
                </a:solidFill>
                <a:latin typeface="Arial" charset="0"/>
              </a:rPr>
              <a:t>.</a:t>
            </a:r>
          </a:p>
          <a:p>
            <a:pPr>
              <a:buFont typeface="Wingdings 2" charset="0"/>
              <a:buNone/>
            </a:pPr>
            <a:endParaRPr lang="uk-UA" sz="2400" b="1" dirty="0">
              <a:solidFill>
                <a:srgbClr val="282828"/>
              </a:solidFill>
              <a:latin typeface="Arial" charset="0"/>
            </a:endParaRPr>
          </a:p>
          <a:p>
            <a:pPr>
              <a:buFont typeface="Wingdings 2" charset="0"/>
              <a:buNone/>
            </a:pPr>
            <a:r>
              <a:rPr lang="uk-UA" sz="2400" b="1" dirty="0">
                <a:solidFill>
                  <a:srgbClr val="282828"/>
                </a:solidFill>
                <a:latin typeface="Arial" charset="0"/>
              </a:rPr>
              <a:t>Призначений для</a:t>
            </a:r>
          </a:p>
          <a:p>
            <a:pPr>
              <a:buFont typeface="Wingdings 2" charset="0"/>
              <a:buNone/>
            </a:pPr>
            <a:r>
              <a:rPr lang="uk-UA" sz="2400" b="1" dirty="0">
                <a:solidFill>
                  <a:srgbClr val="282828"/>
                </a:solidFill>
                <a:latin typeface="Arial" charset="0"/>
              </a:rPr>
              <a:t>Дослідження</a:t>
            </a:r>
          </a:p>
          <a:p>
            <a:pPr>
              <a:buFont typeface="Wingdings 2" charset="0"/>
              <a:buNone/>
            </a:pPr>
            <a:r>
              <a:rPr lang="uk-UA" sz="2400" b="1" dirty="0">
                <a:solidFill>
                  <a:srgbClr val="282828"/>
                </a:solidFill>
                <a:latin typeface="Arial" charset="0"/>
              </a:rPr>
              <a:t>гамма-спалахів.</a:t>
            </a:r>
            <a:endParaRPr lang="ru-RU" sz="2400" dirty="0">
              <a:solidFill>
                <a:srgbClr val="2828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5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>
                <a:solidFill>
                  <a:srgbClr val="FFC000"/>
                </a:solidFill>
                <a:latin typeface="Charcoal CY"/>
                <a:cs typeface="Charcoal CY"/>
              </a:rPr>
              <a:t>Космічний телескоп </a:t>
            </a:r>
            <a:br>
              <a:rPr lang="uk-UA" sz="4000" b="1" dirty="0">
                <a:solidFill>
                  <a:srgbClr val="FFC000"/>
                </a:solidFill>
                <a:latin typeface="Charcoal CY"/>
                <a:cs typeface="Charcoal CY"/>
              </a:rPr>
            </a:br>
            <a:r>
              <a:rPr lang="uk-UA" sz="4000" b="1" dirty="0">
                <a:solidFill>
                  <a:srgbClr val="FFC000"/>
                </a:solidFill>
                <a:latin typeface="Charcoal CY"/>
                <a:cs typeface="Charcoal CY"/>
              </a:rPr>
              <a:t>“Джеймс Вебб”</a:t>
            </a:r>
            <a:endParaRPr lang="ru-RU" sz="4000" dirty="0">
              <a:latin typeface="Charcoal CY"/>
              <a:cs typeface="Charcoal CY"/>
            </a:endParaRPr>
          </a:p>
        </p:txBody>
      </p:sp>
      <p:pic>
        <p:nvPicPr>
          <p:cNvPr id="4" name="Picture 10" descr="E:\Astroosvita\Konferen\Kytv_07\presenta\photo\JWST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1919" y="1600200"/>
            <a:ext cx="4373146" cy="5127727"/>
          </a:xfrm>
          <a:prstGeom prst="rect">
            <a:avLst/>
          </a:prstGeo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1226" y="2153212"/>
            <a:ext cx="35100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charset="2"/>
              <a:buChar char="§"/>
            </a:pPr>
            <a:r>
              <a:rPr lang="ru-RU" sz="2000" b="1" dirty="0">
                <a:solidFill>
                  <a:srgbClr val="282828"/>
                </a:solidFill>
                <a:latin typeface="Arial" charset="0"/>
                <a:ea typeface="MS Mincho" charset="0"/>
                <a:cs typeface="MS Mincho" charset="0"/>
              </a:rPr>
              <a:t>NASA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планує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у 2013 р.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вивести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на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орбіту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Космічний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телескоп </a:t>
            </a:r>
            <a:r>
              <a:rPr lang="en-US" sz="2000" b="1" dirty="0">
                <a:solidFill>
                  <a:srgbClr val="282828"/>
                </a:solidFill>
                <a:latin typeface="Arial" charset="0"/>
              </a:rPr>
              <a:t>“</a:t>
            </a:r>
            <a:r>
              <a:rPr lang="uk-UA" sz="2000" b="1" dirty="0">
                <a:solidFill>
                  <a:srgbClr val="282828"/>
                </a:solidFill>
                <a:latin typeface="Arial" charset="0"/>
              </a:rPr>
              <a:t>Джеймс Вебб” 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  <a:ea typeface="MS Mincho" charset="0"/>
                <a:cs typeface="MS Mincho" charset="0"/>
              </a:rPr>
              <a:t>(JWST)</a:t>
            </a:r>
            <a:r>
              <a:rPr lang="uk-UA" sz="2000" b="1" dirty="0">
                <a:solidFill>
                  <a:srgbClr val="282828"/>
                </a:solidFill>
                <a:latin typeface="Arial" charset="0"/>
              </a:rPr>
              <a:t>. Він має замінити телескоп ім. Габбла.</a:t>
            </a:r>
            <a:r>
              <a:rPr lang="ru-RU" sz="2000" b="1" dirty="0">
                <a:solidFill>
                  <a:srgbClr val="282828"/>
                </a:solidFill>
                <a:latin typeface="Courier New" charset="0"/>
                <a:ea typeface="MS Mincho" charset="0"/>
                <a:cs typeface="MS Mincho" charset="0"/>
              </a:rPr>
              <a:t> </a:t>
            </a:r>
            <a:endParaRPr lang="ru-RU" sz="2000" b="1" dirty="0">
              <a:solidFill>
                <a:srgbClr val="282828"/>
              </a:solidFill>
              <a:latin typeface="Courier New" charset="0"/>
            </a:endParaRPr>
          </a:p>
          <a:p>
            <a:pPr marL="342900" indent="-342900">
              <a:spcBef>
                <a:spcPct val="50000"/>
              </a:spcBef>
              <a:buFont typeface="Wingdings" charset="2"/>
              <a:buChar char="§"/>
            </a:pP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Новий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телескоп</a:t>
            </a:r>
            <a:r>
              <a:rPr lang="ru-RU" sz="2000" b="1" dirty="0">
                <a:solidFill>
                  <a:srgbClr val="282828"/>
                </a:solidFill>
                <a:latin typeface="Courier New" charset="0"/>
              </a:rPr>
              <a:t> 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  <a:ea typeface="MS Mincho" charset="0"/>
                <a:cs typeface="MS Mincho" charset="0"/>
              </a:rPr>
              <a:t>NASA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матиме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дзеркало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діаметром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6,5 м,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що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майже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у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тричі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перевищує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розміри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дзеркала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Космічного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 телескопа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ім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. </a:t>
            </a:r>
            <a:r>
              <a:rPr lang="ru-RU" sz="2000" b="1" dirty="0" err="1">
                <a:solidFill>
                  <a:srgbClr val="282828"/>
                </a:solidFill>
                <a:latin typeface="Arial" charset="0"/>
              </a:rPr>
              <a:t>Габбла</a:t>
            </a:r>
            <a:r>
              <a:rPr lang="ru-RU" sz="2000" b="1" dirty="0">
                <a:solidFill>
                  <a:srgbClr val="282828"/>
                </a:solidFill>
                <a:latin typeface="Arial" charset="0"/>
              </a:rPr>
              <a:t>.</a:t>
            </a:r>
            <a:r>
              <a:rPr lang="ru-RU" sz="2000" b="1" dirty="0">
                <a:solidFill>
                  <a:srgbClr val="282828"/>
                </a:solidFill>
                <a:latin typeface="Courier New" charset="0"/>
                <a:ea typeface="MS Mincho" charset="0"/>
                <a:cs typeface="MS Mincho" charset="0"/>
              </a:rPr>
              <a:t> </a:t>
            </a:r>
            <a:endParaRPr lang="ru-RU" sz="2000" b="1" dirty="0">
              <a:solidFill>
                <a:srgbClr val="2828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3434" y="471385"/>
            <a:ext cx="70834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Charcoal CY"/>
                <a:cs typeface="Charcoal CY"/>
              </a:rPr>
              <a:t>Наземний, </a:t>
            </a:r>
            <a:r>
              <a:rPr lang="ru-RU" sz="2800" b="1" dirty="0" err="1" smtClean="0">
                <a:solidFill>
                  <a:srgbClr val="FFC000"/>
                </a:solidFill>
                <a:latin typeface="Charcoal CY"/>
                <a:cs typeface="Charcoal CY"/>
              </a:rPr>
              <a:t>оптичний</a:t>
            </a:r>
            <a:r>
              <a:rPr lang="ru-RU" sz="2800" b="1" dirty="0" smtClean="0">
                <a:solidFill>
                  <a:srgbClr val="FFC000"/>
                </a:solidFill>
                <a:latin typeface="Charcoal CY"/>
                <a:cs typeface="Charcoal CY"/>
              </a:rPr>
              <a:t>,  </a:t>
            </a:r>
            <a:r>
              <a:rPr lang="ru-RU" sz="2800" b="1" dirty="0" err="1" smtClean="0">
                <a:solidFill>
                  <a:srgbClr val="FFC000"/>
                </a:solidFill>
                <a:latin typeface="Charcoal CY"/>
                <a:cs typeface="Charcoal CY"/>
              </a:rPr>
              <a:t>гігантський</a:t>
            </a:r>
            <a:r>
              <a:rPr lang="ru-RU" sz="2800" b="1" dirty="0" smtClean="0">
                <a:solidFill>
                  <a:srgbClr val="FFC000"/>
                </a:solidFill>
                <a:latin typeface="Charcoal CY"/>
                <a:cs typeface="Charcoal CY"/>
              </a:rPr>
              <a:t> </a:t>
            </a:r>
            <a:r>
              <a:rPr lang="ru-RU" sz="2800" b="1" dirty="0">
                <a:solidFill>
                  <a:srgbClr val="FFC000"/>
                </a:solidFill>
                <a:latin typeface="Charcoal CY"/>
                <a:cs typeface="Charcoal CY"/>
              </a:rPr>
              <a:t>телескоп </a:t>
            </a:r>
            <a:r>
              <a:rPr lang="en-US" sz="2800" b="1" dirty="0">
                <a:solidFill>
                  <a:srgbClr val="FFC000"/>
                </a:solidFill>
                <a:latin typeface="Charcoal CY"/>
                <a:cs typeface="Charcoal CY"/>
              </a:rPr>
              <a:t>“</a:t>
            </a:r>
            <a:r>
              <a:rPr lang="uk-UA" sz="2800" b="1" dirty="0">
                <a:solidFill>
                  <a:srgbClr val="FFC000"/>
                </a:solidFill>
                <a:latin typeface="Charcoal CY"/>
                <a:cs typeface="Charcoal CY"/>
              </a:rPr>
              <a:t>Магеллан”</a:t>
            </a:r>
            <a:endParaRPr lang="ru-RU" sz="2800" dirty="0">
              <a:latin typeface="Charcoal CY"/>
              <a:cs typeface="Charcoal CY"/>
            </a:endParaRPr>
          </a:p>
        </p:txBody>
      </p:sp>
      <p:pic>
        <p:nvPicPr>
          <p:cNvPr id="5" name="Picture 10" descr="E:\Astroosvita\Konferen\Kytv_07\presenta\photo\Magellan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6961" y="1760061"/>
            <a:ext cx="4230263" cy="4827477"/>
          </a:xfrm>
          <a:prstGeom prst="rect">
            <a:avLst/>
          </a:prstGeo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7544" y="2091253"/>
            <a:ext cx="3875603" cy="4108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charset="2"/>
              <a:buChar char="§"/>
            </a:pPr>
            <a:r>
              <a:rPr lang="ru-RU" b="1" dirty="0">
                <a:solidFill>
                  <a:srgbClr val="282828"/>
                </a:solidFill>
                <a:latin typeface="Arial" charset="0"/>
              </a:rPr>
              <a:t>Об</a:t>
            </a:r>
            <a:r>
              <a:rPr lang="en-US" b="1" dirty="0">
                <a:solidFill>
                  <a:srgbClr val="282828"/>
                </a:solidFill>
                <a:latin typeface="Arial" charset="0"/>
              </a:rPr>
              <a:t>’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єктив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телескопа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складуть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з семи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дзеркал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діаметром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8,4 м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кожне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,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що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в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еквіваленті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відповідає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монолітному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дзеркалу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діаметром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21 м.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Роздільна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здатність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>
                <a:solidFill>
                  <a:srgbClr val="282828"/>
                </a:solidFill>
                <a:latin typeface="Arial" charset="0"/>
                <a:cs typeface="Times New Roman" charset="0"/>
              </a:rPr>
              <a:t>GMT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буде на порядок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вищою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,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ніж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у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Космічного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телескопа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ім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.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Габбла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.</a:t>
            </a:r>
          </a:p>
          <a:p>
            <a:pPr marL="285750" indent="-285750">
              <a:spcBef>
                <a:spcPct val="50000"/>
              </a:spcBef>
              <a:buFont typeface="Wingdings" charset="2"/>
              <a:buChar char="§"/>
            </a:pPr>
            <a:r>
              <a:rPr lang="ru-RU" b="1" dirty="0">
                <a:solidFill>
                  <a:srgbClr val="282828"/>
                </a:solidFill>
                <a:latin typeface="Arial" charset="0"/>
              </a:rPr>
              <a:t>Телескоп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створюють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на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замовлення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консорціуму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американських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університетів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і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планують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ввести у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дію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в 2016 р.</a:t>
            </a:r>
            <a:r>
              <a:rPr lang="ru-RU" b="1" dirty="0">
                <a:solidFill>
                  <a:srgbClr val="282828"/>
                </a:solidFill>
                <a:latin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81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" y="-130940"/>
            <a:ext cx="9139090" cy="71102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72371" y="1518908"/>
            <a:ext cx="4369509" cy="41549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arcoal CY"/>
                <a:cs typeface="Charcoal CY"/>
              </a:rPr>
              <a:t>Дякую</a:t>
            </a:r>
          </a:p>
          <a:p>
            <a:pPr algn="ctr"/>
            <a:r>
              <a:rPr lang="uk-UA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arcoal CY"/>
                <a:cs typeface="Charcoal CY"/>
              </a:rPr>
              <a:t> </a:t>
            </a:r>
            <a:r>
              <a:rPr lang="uk-UA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arcoal CY"/>
                <a:cs typeface="Charcoal CY"/>
              </a:rPr>
              <a:t>за </a:t>
            </a:r>
            <a:endParaRPr lang="uk-UA" sz="8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harcoal CY"/>
              <a:cs typeface="Charcoal CY"/>
            </a:endParaRPr>
          </a:p>
          <a:p>
            <a:pPr algn="ctr"/>
            <a:r>
              <a:rPr lang="uk-UA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arcoal CY"/>
                <a:cs typeface="Charcoal CY"/>
              </a:rPr>
              <a:t>увагу</a:t>
            </a:r>
            <a:r>
              <a:rPr lang="uk-UA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arcoal CY"/>
                <a:cs typeface="Charcoal CY"/>
              </a:rPr>
              <a:t>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harcoal CY"/>
              <a:cs typeface="Charcoal CY"/>
            </a:endParaRPr>
          </a:p>
        </p:txBody>
      </p:sp>
    </p:spTree>
    <p:extLst>
      <p:ext uri="{BB962C8B-B14F-4D97-AF65-F5344CB8AC3E}">
        <p14:creationId xmlns:p14="http://schemas.microsoft.com/office/powerpoint/2010/main" val="19444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85289" y="77822"/>
            <a:ext cx="6609878" cy="176070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 </a:t>
            </a:r>
            <a:r>
              <a:rPr lang="ru-RU" sz="4000" b="1" dirty="0" err="1" smtClean="0">
                <a:latin typeface="Comic Sans MS" pitchFamily="66" charset="0"/>
              </a:rPr>
              <a:t>Типи</a:t>
            </a:r>
            <a:r>
              <a:rPr lang="ru-RU" sz="4000" b="1" dirty="0" smtClean="0">
                <a:latin typeface="Comic Sans MS" pitchFamily="66" charset="0"/>
              </a:rPr>
              <a:t> </a:t>
            </a:r>
            <a:r>
              <a:rPr lang="ru-RU" sz="4000" b="1" dirty="0" err="1" smtClean="0">
                <a:latin typeface="Comic Sans MS" pitchFamily="66" charset="0"/>
              </a:rPr>
              <a:t>телескопів</a:t>
            </a:r>
            <a:r>
              <a:rPr lang="ru-RU" sz="4000" b="1" dirty="0" smtClean="0">
                <a:latin typeface="Comic Sans MS" pitchFamily="66" charset="0"/>
              </a:rPr>
              <a:t> за                               </a:t>
            </a:r>
            <a:r>
              <a:rPr lang="ru-RU" sz="4000" b="1" dirty="0" err="1" smtClean="0">
                <a:latin typeface="Comic Sans MS" pitchFamily="66" charset="0"/>
              </a:rPr>
              <a:t>розташуванням</a:t>
            </a:r>
            <a:r>
              <a:rPr lang="ru-RU" sz="4000" b="1" dirty="0" smtClean="0">
                <a:latin typeface="Comic Sans MS" pitchFamily="66" charset="0"/>
              </a:rPr>
              <a:t>: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8181" y="2412858"/>
            <a:ext cx="59901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uk-UA" sz="4000" dirty="0" smtClean="0">
                <a:latin typeface="Comic Sans MS" pitchFamily="66" charset="0"/>
              </a:rPr>
              <a:t>Наземні</a:t>
            </a:r>
            <a:endParaRPr lang="uk-UA" sz="4000" dirty="0">
              <a:latin typeface="Comic Sans MS" pitchFamily="66" charset="0"/>
            </a:endParaRPr>
          </a:p>
          <a:p>
            <a:pPr marL="457200" indent="-457200">
              <a:buFont typeface="Arial"/>
              <a:buChar char="•"/>
            </a:pPr>
            <a:r>
              <a:rPr lang="uk-UA" sz="4000" dirty="0">
                <a:latin typeface="Comic Sans MS" pitchFamily="66" charset="0"/>
              </a:rPr>
              <a:t>Орбітальні</a:t>
            </a:r>
          </a:p>
          <a:p>
            <a:pPr marL="457200" indent="-457200">
              <a:buFont typeface="Arial"/>
              <a:buChar char="•"/>
            </a:pPr>
            <a:r>
              <a:rPr lang="uk-UA" sz="4000" dirty="0">
                <a:latin typeface="Comic Sans MS" pitchFamily="66" charset="0"/>
              </a:rPr>
              <a:t>Підземні (детектори космічних променів)</a:t>
            </a:r>
            <a:endParaRPr lang="ru-RU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28455" y="571501"/>
            <a:ext cx="6512511" cy="190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b="1" dirty="0">
                <a:latin typeface="Comic Sans MS" pitchFamily="66" charset="0"/>
              </a:rPr>
              <a:t>Типи телескопів за будовою:</a:t>
            </a:r>
            <a:r>
              <a:rPr lang="uk-UA" sz="4000" dirty="0"/>
              <a:t/>
            </a:r>
            <a:br>
              <a:rPr lang="uk-UA" sz="4000" dirty="0"/>
            </a:b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789" y="1816180"/>
            <a:ext cx="80941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uk-UA" sz="2400" b="1" u="sng" dirty="0">
                <a:latin typeface="Arial" charset="0"/>
              </a:rPr>
              <a:t>Оптичні: </a:t>
            </a:r>
          </a:p>
          <a:p>
            <a:pPr>
              <a:buFont typeface="Wingdings 2" charset="0"/>
              <a:buNone/>
            </a:pPr>
            <a:r>
              <a:rPr lang="uk-UA" dirty="0">
                <a:latin typeface="Arial" charset="0"/>
              </a:rPr>
              <a:t>    -</a:t>
            </a:r>
            <a:r>
              <a:rPr lang="uk-UA" dirty="0" smtClean="0">
                <a:latin typeface="Arial" charset="0"/>
              </a:rPr>
              <a:t>рефрактори</a:t>
            </a:r>
            <a:r>
              <a:rPr lang="uk-UA" dirty="0">
                <a:latin typeface="Arial" charset="0"/>
              </a:rPr>
              <a:t>(основна частина системи - лінза);</a:t>
            </a:r>
          </a:p>
          <a:p>
            <a:pPr>
              <a:buFont typeface="Wingdings 2" charset="0"/>
              <a:buNone/>
            </a:pPr>
            <a:r>
              <a:rPr lang="uk-UA" dirty="0">
                <a:latin typeface="Arial" charset="0"/>
              </a:rPr>
              <a:t>   </a:t>
            </a:r>
            <a:r>
              <a:rPr lang="uk-UA" dirty="0" smtClean="0">
                <a:latin typeface="Arial" charset="0"/>
              </a:rPr>
              <a:t> -рефлектори</a:t>
            </a:r>
            <a:r>
              <a:rPr lang="uk-UA" dirty="0">
                <a:latin typeface="Arial" charset="0"/>
              </a:rPr>
              <a:t>(основна частина системи - дзеркало)</a:t>
            </a:r>
          </a:p>
          <a:p>
            <a:pPr marL="342900" indent="-342900">
              <a:buFont typeface="Arial"/>
              <a:buChar char="•"/>
            </a:pPr>
            <a:endParaRPr lang="uk-UA" sz="2400" b="1" u="sng" dirty="0" smtClean="0">
              <a:latin typeface="Arial" charset="0"/>
            </a:endParaRPr>
          </a:p>
          <a:p>
            <a:pPr marL="342900" indent="-342900">
              <a:buFont typeface="Arial"/>
              <a:buChar char="•"/>
            </a:pPr>
            <a:r>
              <a:rPr lang="uk-UA" sz="2400" b="1" u="sng" dirty="0" smtClean="0">
                <a:latin typeface="Arial" charset="0"/>
              </a:rPr>
              <a:t>Радіотелескопи</a:t>
            </a:r>
            <a:r>
              <a:rPr lang="uk-UA" dirty="0" smtClean="0">
                <a:latin typeface="Arial" charset="0"/>
              </a:rPr>
              <a:t> </a:t>
            </a:r>
          </a:p>
          <a:p>
            <a:r>
              <a:rPr lang="uk-UA" dirty="0" smtClean="0">
                <a:latin typeface="Arial" charset="0"/>
              </a:rPr>
              <a:t>     (</a:t>
            </a:r>
            <a:r>
              <a:rPr lang="uk-UA" dirty="0">
                <a:latin typeface="Arial" charset="0"/>
              </a:rPr>
              <a:t>основна частина системи – антени)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7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2668"/>
          </a:xfrm>
        </p:spPr>
        <p:txBody>
          <a:bodyPr/>
          <a:lstStyle/>
          <a:p>
            <a:r>
              <a:rPr lang="uk-UA" sz="4400" b="1" dirty="0">
                <a:solidFill>
                  <a:srgbClr val="FFC000"/>
                </a:solidFill>
                <a:latin typeface="Arial"/>
                <a:cs typeface="Arial"/>
              </a:rPr>
              <a:t>Наземні оптичні телескопи </a:t>
            </a:r>
            <a:endParaRPr lang="ru-RU" sz="4400" dirty="0">
              <a:latin typeface="Arial"/>
              <a:cs typeface="Arial"/>
            </a:endParaRPr>
          </a:p>
        </p:txBody>
      </p:sp>
      <p:pic>
        <p:nvPicPr>
          <p:cNvPr id="4" name="Picture 11" descr="E:\Site\Astroedu\astro_n\Assets\Images\gt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784" y="1397928"/>
            <a:ext cx="4867882" cy="5262232"/>
          </a:xfr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38666" y="2043885"/>
            <a:ext cx="35481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charset="2"/>
              <a:buChar char="§"/>
            </a:pPr>
            <a:r>
              <a:rPr lang="uk-UA" b="1" dirty="0">
                <a:solidFill>
                  <a:srgbClr val="282828"/>
                </a:solidFill>
                <a:latin typeface="Arial" charset="0"/>
              </a:rPr>
              <a:t>У липні 2007 р. розпочато роботу нового найбільшого наземного оптичного телескопа Gran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uk-UA" b="1" dirty="0">
                <a:solidFill>
                  <a:srgbClr val="282828"/>
                </a:solidFill>
                <a:latin typeface="Arial" charset="0"/>
              </a:rPr>
              <a:t>Telescopio Canarias</a:t>
            </a:r>
          </a:p>
          <a:p>
            <a:pPr marL="285750" indent="-285750">
              <a:spcBef>
                <a:spcPct val="50000"/>
              </a:spcBef>
              <a:buFont typeface="Wingdings" charset="2"/>
              <a:buChar char="§"/>
            </a:pP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Має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монолітнє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дзеркало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діаметром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10, 4 м.</a:t>
            </a:r>
          </a:p>
          <a:p>
            <a:pPr marL="285750" indent="-285750">
              <a:spcBef>
                <a:spcPct val="50000"/>
              </a:spcBef>
              <a:buFont typeface="Wingdings" charset="2"/>
              <a:buChar char="§"/>
            </a:pPr>
            <a:r>
              <a:rPr lang="ru-RU" b="1" dirty="0">
                <a:solidFill>
                  <a:srgbClr val="282828"/>
                </a:solidFill>
                <a:latin typeface="Arial" charset="0"/>
              </a:rPr>
              <a:t>Збудовано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його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на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території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вже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діючої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обсерваторії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на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Канарських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островах (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Іспанія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).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Висота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над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рівнем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моря – 2400 </a:t>
            </a:r>
            <a:r>
              <a:rPr lang="ru-RU" b="1" dirty="0" smtClean="0">
                <a:solidFill>
                  <a:srgbClr val="282828"/>
                </a:solidFill>
                <a:latin typeface="Arial" charset="0"/>
              </a:rPr>
              <a:t>м</a:t>
            </a:r>
            <a:endParaRPr lang="ru-RU" dirty="0">
              <a:solidFill>
                <a:srgbClr val="2828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52500"/>
          </a:xfrm>
        </p:spPr>
        <p:txBody>
          <a:bodyPr/>
          <a:lstStyle/>
          <a:p>
            <a:r>
              <a:rPr lang="uk-UA" sz="3200" b="1" dirty="0">
                <a:solidFill>
                  <a:srgbClr val="FF9900"/>
                </a:solidFill>
                <a:latin typeface="Arial" charset="0"/>
              </a:rPr>
              <a:t>Великий бінокулярний телескоп (</a:t>
            </a:r>
            <a:r>
              <a:rPr lang="en-US" sz="3200" b="1" dirty="0">
                <a:solidFill>
                  <a:srgbClr val="FF9900"/>
                </a:solidFill>
                <a:latin typeface="Arial" charset="0"/>
              </a:rPr>
              <a:t>LBT)</a:t>
            </a:r>
            <a:r>
              <a:rPr lang="uk-UA" sz="3200" b="1" dirty="0">
                <a:solidFill>
                  <a:srgbClr val="FF9900"/>
                </a:solidFill>
                <a:latin typeface="Arial" charset="0"/>
              </a:rPr>
              <a:t>. </a:t>
            </a:r>
            <a:endParaRPr lang="ru-RU" sz="3200" dirty="0"/>
          </a:p>
        </p:txBody>
      </p:sp>
      <p:pic>
        <p:nvPicPr>
          <p:cNvPr id="4" name="Picture 11" descr="E:\Astroosvita\Konferen\Kytv_07\presenta\photo\LB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033" y="1312333"/>
            <a:ext cx="4622800" cy="5402331"/>
          </a:xfr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33975" y="1819276"/>
            <a:ext cx="40100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uk-UA" sz="2400" dirty="0" smtClean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uk-UA" b="1" dirty="0" smtClean="0">
                <a:solidFill>
                  <a:srgbClr val="282828"/>
                </a:solidFill>
                <a:latin typeface="Arial" charset="0"/>
              </a:rPr>
              <a:t>Два</a:t>
            </a:r>
            <a:endParaRPr lang="uk-UA" b="1" dirty="0">
              <a:solidFill>
                <a:srgbClr val="282828"/>
              </a:solidFill>
              <a:latin typeface="Arial" charset="0"/>
            </a:endParaRPr>
          </a:p>
          <a:p>
            <a:pPr>
              <a:buFont typeface="Wingdings 2" charset="0"/>
              <a:buNone/>
            </a:pPr>
            <a:r>
              <a:rPr lang="uk-UA" b="1" dirty="0">
                <a:solidFill>
                  <a:srgbClr val="282828"/>
                </a:solidFill>
                <a:latin typeface="Arial" charset="0"/>
              </a:rPr>
              <a:t>     дзеркала</a:t>
            </a:r>
          </a:p>
          <a:p>
            <a:pPr>
              <a:buFont typeface="Wingdings 2" charset="0"/>
              <a:buNone/>
            </a:pPr>
            <a:r>
              <a:rPr lang="uk-UA" b="1" dirty="0">
                <a:solidFill>
                  <a:srgbClr val="282828"/>
                </a:solidFill>
                <a:latin typeface="Arial" charset="0"/>
              </a:rPr>
              <a:t>     по 8,4 м.</a:t>
            </a:r>
          </a:p>
          <a:p>
            <a:pPr>
              <a:buFont typeface="Wingdings 2" charset="0"/>
              <a:buNone/>
            </a:pPr>
            <a:endParaRPr lang="uk-UA" b="1" dirty="0">
              <a:solidFill>
                <a:srgbClr val="282828"/>
              </a:solidFill>
              <a:latin typeface="Arial" charset="0"/>
            </a:endParaRPr>
          </a:p>
          <a:p>
            <a:pPr marL="342900" indent="-342900">
              <a:buFont typeface="Wingdings" charset="2"/>
              <a:buChar char="§"/>
            </a:pPr>
            <a:r>
              <a:rPr lang="uk-UA" b="1" dirty="0">
                <a:solidFill>
                  <a:srgbClr val="282828"/>
                </a:solidFill>
                <a:latin typeface="Arial" charset="0"/>
              </a:rPr>
              <a:t>Задача: пошук </a:t>
            </a:r>
            <a:r>
              <a:rPr lang="uk-UA" b="1" dirty="0" err="1" smtClean="0">
                <a:solidFill>
                  <a:srgbClr val="282828"/>
                </a:solidFill>
                <a:latin typeface="Arial" charset="0"/>
              </a:rPr>
              <a:t>екзопланет</a:t>
            </a:r>
            <a:r>
              <a:rPr lang="en-US" b="1" dirty="0" smtClean="0">
                <a:solidFill>
                  <a:srgbClr val="282828"/>
                </a:solidFill>
                <a:latin typeface="Arial" charset="0"/>
              </a:rPr>
              <a:t> (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планета,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що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обертається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навколо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іншої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зірки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,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тобто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не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належить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до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Сонячної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 smtClean="0">
                <a:solidFill>
                  <a:srgbClr val="282828"/>
                </a:solidFill>
                <a:latin typeface="Arial" charset="0"/>
              </a:rPr>
              <a:t>системи</a:t>
            </a:r>
            <a:r>
              <a:rPr lang="en-US" b="1" dirty="0">
                <a:solidFill>
                  <a:srgbClr val="282828"/>
                </a:solidFill>
                <a:latin typeface="Arial" charset="0"/>
              </a:rPr>
              <a:t>)</a:t>
            </a:r>
            <a:r>
              <a:rPr lang="uk-UA" b="1" dirty="0" smtClean="0">
                <a:solidFill>
                  <a:srgbClr val="282828"/>
                </a:solidFill>
                <a:latin typeface="Arial" charset="0"/>
              </a:rPr>
              <a:t>.</a:t>
            </a:r>
            <a:endParaRPr lang="uk-UA" b="1" dirty="0">
              <a:solidFill>
                <a:srgbClr val="28282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6300"/>
          </a:xfrm>
        </p:spPr>
        <p:txBody>
          <a:bodyPr/>
          <a:lstStyle/>
          <a:p>
            <a:r>
              <a:rPr lang="uk-UA" sz="4000" b="1" dirty="0">
                <a:solidFill>
                  <a:srgbClr val="FFC000"/>
                </a:solidFill>
                <a:latin typeface="Charcoal CY"/>
                <a:cs typeface="Charcoal CY"/>
              </a:rPr>
              <a:t>Радіотелескоп</a:t>
            </a:r>
            <a:endParaRPr lang="ru-RU" sz="4000" dirty="0">
              <a:latin typeface="Charcoal CY"/>
              <a:cs typeface="Charcoal CY"/>
            </a:endParaRPr>
          </a:p>
        </p:txBody>
      </p:sp>
      <p:pic>
        <p:nvPicPr>
          <p:cNvPr id="4" name="Picture 11" descr="E:\Astroosvita\Konferen\Kytv_07\presenta\photo\LM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1" y="1916642"/>
            <a:ext cx="3989437" cy="4662165"/>
          </a:xfr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05288" y="968840"/>
            <a:ext cx="6230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998308"/>
                </a:solidFill>
                <a:latin typeface="Arial" charset="0"/>
              </a:rPr>
              <a:t>Великий міліметровий телескоп </a:t>
            </a:r>
            <a:endParaRPr lang="uk-UA" sz="2000" b="1" dirty="0" smtClean="0">
              <a:solidFill>
                <a:srgbClr val="998308"/>
              </a:solidFill>
              <a:latin typeface="Arial" charset="0"/>
            </a:endParaRPr>
          </a:p>
          <a:p>
            <a:pPr algn="ctr"/>
            <a:r>
              <a:rPr lang="uk-UA" sz="2000" b="1" dirty="0" smtClean="0">
                <a:solidFill>
                  <a:srgbClr val="998308"/>
                </a:solidFill>
                <a:latin typeface="Arial" charset="0"/>
              </a:rPr>
              <a:t>(</a:t>
            </a:r>
            <a:r>
              <a:rPr lang="ru-RU" sz="2000" b="1" dirty="0" err="1">
                <a:solidFill>
                  <a:srgbClr val="998308"/>
                </a:solidFill>
                <a:latin typeface="Arial" charset="0"/>
                <a:cs typeface="Times New Roman" charset="0"/>
              </a:rPr>
              <a:t>Large</a:t>
            </a:r>
            <a:r>
              <a:rPr lang="ru-RU" sz="2000" b="1" dirty="0">
                <a:solidFill>
                  <a:srgbClr val="998308"/>
                </a:solidFill>
                <a:latin typeface="Arial" charset="0"/>
                <a:cs typeface="Times New Roman" charset="0"/>
              </a:rPr>
              <a:t> </a:t>
            </a:r>
            <a:r>
              <a:rPr lang="ru-RU" sz="2000" b="1" dirty="0" err="1">
                <a:solidFill>
                  <a:srgbClr val="998308"/>
                </a:solidFill>
                <a:latin typeface="Arial" charset="0"/>
                <a:cs typeface="Times New Roman" charset="0"/>
              </a:rPr>
              <a:t>Millimeter</a:t>
            </a:r>
            <a:r>
              <a:rPr lang="ru-RU" sz="2000" b="1" dirty="0">
                <a:solidFill>
                  <a:srgbClr val="998308"/>
                </a:solidFill>
                <a:latin typeface="Arial" charset="0"/>
                <a:cs typeface="Times New Roman" charset="0"/>
              </a:rPr>
              <a:t> </a:t>
            </a:r>
            <a:r>
              <a:rPr lang="ru-RU" sz="2000" b="1" dirty="0" err="1">
                <a:solidFill>
                  <a:srgbClr val="998308"/>
                </a:solidFill>
                <a:latin typeface="Arial" charset="0"/>
                <a:cs typeface="Times New Roman" charset="0"/>
              </a:rPr>
              <a:t>Telescope</a:t>
            </a:r>
            <a:r>
              <a:rPr lang="ru-RU" sz="2000" b="1" dirty="0">
                <a:solidFill>
                  <a:srgbClr val="998308"/>
                </a:solidFill>
                <a:latin typeface="Arial" charset="0"/>
              </a:rPr>
              <a:t>, </a:t>
            </a:r>
            <a:r>
              <a:rPr lang="en-US" sz="2000" b="1" dirty="0">
                <a:solidFill>
                  <a:srgbClr val="998308"/>
                </a:solidFill>
                <a:latin typeface="Arial" charset="0"/>
              </a:rPr>
              <a:t>L</a:t>
            </a:r>
            <a:r>
              <a:rPr lang="uk-UA" sz="2000" b="1" dirty="0">
                <a:solidFill>
                  <a:srgbClr val="998308"/>
                </a:solidFill>
                <a:latin typeface="Arial" charset="0"/>
              </a:rPr>
              <a:t>М</a:t>
            </a:r>
            <a:r>
              <a:rPr lang="en-US" sz="2000" b="1" dirty="0">
                <a:solidFill>
                  <a:srgbClr val="998308"/>
                </a:solidFill>
                <a:latin typeface="Arial" charset="0"/>
              </a:rPr>
              <a:t>T</a:t>
            </a:r>
            <a:r>
              <a:rPr lang="en-US" sz="2000" b="1" dirty="0" smtClean="0">
                <a:solidFill>
                  <a:srgbClr val="998308"/>
                </a:solidFill>
                <a:latin typeface="Arial" charset="0"/>
              </a:rPr>
              <a:t>)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88417" y="2483717"/>
            <a:ext cx="4063521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charset="2"/>
              <a:buChar char="§"/>
            </a:pPr>
            <a:r>
              <a:rPr lang="uk-UA" b="1" dirty="0">
                <a:solidFill>
                  <a:schemeClr val="tx2"/>
                </a:solidFill>
                <a:latin typeface="Arial" charset="0"/>
              </a:rPr>
              <a:t>Збудовано у  Мексиці на вершині згаслого вулкана Сєра Негра (висота 4500 м)</a:t>
            </a:r>
            <a:endParaRPr lang="ru-RU" b="1" dirty="0">
              <a:solidFill>
                <a:schemeClr val="tx2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  <a:buFont typeface="Wingdings" charset="2"/>
              <a:buChar char="§"/>
            </a:pP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Діаметр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антени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- 50 м і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розрахована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вона на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реєстрацію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радіохвиль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довжиною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1-3 мм.</a:t>
            </a:r>
          </a:p>
          <a:p>
            <a:pPr marL="342900" indent="-342900">
              <a:spcBef>
                <a:spcPct val="50000"/>
              </a:spcBef>
              <a:buFont typeface="Wingdings" charset="2"/>
              <a:buChar char="§"/>
            </a:pPr>
            <a:r>
              <a:rPr lang="ru-RU" b="1" dirty="0">
                <a:solidFill>
                  <a:schemeClr val="tx2"/>
                </a:solidFill>
                <a:latin typeface="Arial" charset="0"/>
              </a:rPr>
              <a:t>Задача: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дослідження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ранніх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етапів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розвитку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charset="0"/>
              </a:rPr>
              <a:t>Всесвіту</a:t>
            </a:r>
            <a:r>
              <a:rPr lang="ru-RU" b="1" dirty="0">
                <a:solidFill>
                  <a:schemeClr val="tx2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33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5917"/>
          </a:xfrm>
        </p:spPr>
        <p:txBody>
          <a:bodyPr/>
          <a:lstStyle/>
          <a:p>
            <a:r>
              <a:rPr lang="uk-UA" sz="4000" b="1" dirty="0">
                <a:solidFill>
                  <a:srgbClr val="FFC000"/>
                </a:solidFill>
                <a:latin typeface="Charcoal CY"/>
                <a:cs typeface="Charcoal CY"/>
              </a:rPr>
              <a:t>Сучасні радіотелескопи</a:t>
            </a:r>
            <a:endParaRPr lang="ru-RU" sz="4000" dirty="0">
              <a:latin typeface="Charcoal CY"/>
              <a:cs typeface="Charcoal CY"/>
            </a:endParaRPr>
          </a:p>
        </p:txBody>
      </p:sp>
      <p:pic>
        <p:nvPicPr>
          <p:cNvPr id="4" name="Picture 12" descr="E:\Astroosvita\Konferen\Kytv_07\presenta\photo\РТ_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617" y="1363557"/>
            <a:ext cx="4252383" cy="5419703"/>
          </a:xfr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29150" y="1617895"/>
            <a:ext cx="4345515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uk-UA" b="1" dirty="0">
                <a:solidFill>
                  <a:srgbClr val="282828"/>
                </a:solidFill>
                <a:latin typeface="Comic Sans MS" pitchFamily="66" charset="0"/>
              </a:rPr>
              <a:t>З початку ХХІ ст. відбувається інтенсивний рзвиток електронної радіоінтерферометрії (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e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-VLBI</a:t>
            </a:r>
            <a:r>
              <a:rPr lang="en-US" b="1" dirty="0">
                <a:solidFill>
                  <a:srgbClr val="282828"/>
                </a:solidFill>
                <a:latin typeface="Comic Sans MS" pitchFamily="66" charset="0"/>
              </a:rPr>
              <a:t>)</a:t>
            </a:r>
            <a:r>
              <a:rPr lang="uk-UA" b="1" dirty="0">
                <a:solidFill>
                  <a:srgbClr val="282828"/>
                </a:solidFill>
                <a:latin typeface="Comic Sans MS" pitchFamily="66" charset="0"/>
              </a:rPr>
              <a:t> суть якої зводиться до роботи радіоінтерферометрів у квазі-реальному часі </a:t>
            </a:r>
            <a:r>
              <a:rPr lang="en-US" b="1" dirty="0">
                <a:solidFill>
                  <a:srgbClr val="282828"/>
                </a:solidFill>
                <a:latin typeface="Comic Sans MS" pitchFamily="66" charset="0"/>
              </a:rPr>
              <a:t>.</a:t>
            </a:r>
            <a:endParaRPr lang="ru-RU" b="1" dirty="0">
              <a:solidFill>
                <a:srgbClr val="282828"/>
              </a:solidFill>
              <a:latin typeface="Comic Sans MS" pitchFamily="66" charset="0"/>
            </a:endParaRPr>
          </a:p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Таку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можливість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надає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оптоволоконне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з</a:t>
            </a:r>
            <a:r>
              <a:rPr lang="en-US" b="1" dirty="0">
                <a:solidFill>
                  <a:srgbClr val="282828"/>
                </a:solidFill>
                <a:latin typeface="Comic Sans MS" pitchFamily="66" charset="0"/>
              </a:rPr>
              <a:t>’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єднання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радіотелескопів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, за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рахунок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якого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значно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підвищено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передачу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даних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. (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Наприклад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швидкість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передачі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даних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в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мережі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e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-MERLIN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(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Англія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)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складає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 150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Гбіт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/с) </a:t>
            </a:r>
          </a:p>
          <a:p>
            <a:pPr marL="285750" indent="-285750">
              <a:lnSpc>
                <a:spcPct val="8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До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роботи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за принципом </a:t>
            </a:r>
            <a:r>
              <a:rPr lang="ru-RU" b="1" dirty="0" err="1" smtClean="0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e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  <a:cs typeface="Times New Roman" charset="0"/>
              </a:rPr>
              <a:t>-VLBI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залучені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також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українські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радіотелескопи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в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Євпаторії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 (на фото) та </a:t>
            </a:r>
            <a:r>
              <a:rPr lang="ru-RU" b="1" dirty="0" err="1">
                <a:solidFill>
                  <a:srgbClr val="282828"/>
                </a:solidFill>
                <a:latin typeface="Comic Sans MS" pitchFamily="66" charset="0"/>
              </a:rPr>
              <a:t>Симеїзі</a:t>
            </a:r>
            <a:r>
              <a:rPr lang="ru-RU" b="1" dirty="0">
                <a:solidFill>
                  <a:srgbClr val="282828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282828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84250"/>
          </a:xfrm>
        </p:spPr>
        <p:txBody>
          <a:bodyPr/>
          <a:lstStyle/>
          <a:p>
            <a:r>
              <a:rPr lang="uk-UA" sz="3600" b="1" dirty="0">
                <a:solidFill>
                  <a:srgbClr val="FF9900"/>
                </a:solidFill>
                <a:latin typeface="Charcoal CY"/>
                <a:cs typeface="Charcoal CY"/>
              </a:rPr>
              <a:t>Великий адронний коллайдер </a:t>
            </a:r>
            <a:endParaRPr lang="ru-RU" sz="3600" dirty="0">
              <a:latin typeface="Charcoal CY"/>
              <a:cs typeface="Charcoal CY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0417" y="867833"/>
            <a:ext cx="55774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FF9900"/>
                </a:solidFill>
                <a:latin typeface="Arial" charset="0"/>
              </a:rPr>
              <a:t>(</a:t>
            </a:r>
            <a:r>
              <a:rPr lang="ru-RU" b="1" dirty="0" err="1">
                <a:solidFill>
                  <a:srgbClr val="FF9900"/>
                </a:solidFill>
                <a:latin typeface="Arial" charset="0"/>
                <a:cs typeface="Times New Roman" charset="0"/>
              </a:rPr>
              <a:t>Large</a:t>
            </a:r>
            <a:r>
              <a:rPr lang="ru-RU" b="1" dirty="0">
                <a:solidFill>
                  <a:srgbClr val="FF9900"/>
                </a:solidFill>
                <a:latin typeface="Arial" charset="0"/>
                <a:cs typeface="Times New Roman" charset="0"/>
              </a:rPr>
              <a:t> </a:t>
            </a:r>
            <a:r>
              <a:rPr lang="ru-RU" b="1" dirty="0" err="1">
                <a:solidFill>
                  <a:srgbClr val="FF9900"/>
                </a:solidFill>
                <a:latin typeface="Arial" charset="0"/>
                <a:cs typeface="Times New Roman" charset="0"/>
              </a:rPr>
              <a:t>Hadron</a:t>
            </a:r>
            <a:r>
              <a:rPr lang="ru-RU" b="1" dirty="0">
                <a:solidFill>
                  <a:srgbClr val="FF9900"/>
                </a:solidFill>
                <a:latin typeface="Arial" charset="0"/>
                <a:cs typeface="Times New Roman" charset="0"/>
              </a:rPr>
              <a:t> </a:t>
            </a:r>
            <a:r>
              <a:rPr lang="ru-RU" b="1" dirty="0" err="1">
                <a:solidFill>
                  <a:srgbClr val="FF9900"/>
                </a:solidFill>
                <a:latin typeface="Arial" charset="0"/>
                <a:cs typeface="Times New Roman" charset="0"/>
              </a:rPr>
              <a:t>Collider</a:t>
            </a:r>
            <a:r>
              <a:rPr lang="ru-RU" b="1" dirty="0">
                <a:solidFill>
                  <a:srgbClr val="FF9900"/>
                </a:solidFill>
                <a:latin typeface="Arial" charset="0"/>
                <a:cs typeface="Times New Roman" charset="0"/>
              </a:rPr>
              <a:t>, LHC</a:t>
            </a:r>
            <a:r>
              <a:rPr lang="en-US" sz="3200" b="1" dirty="0">
                <a:solidFill>
                  <a:srgbClr val="FF9900"/>
                </a:solidFill>
                <a:latin typeface="Arial" charset="0"/>
              </a:rPr>
              <a:t>)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971" y="1856301"/>
            <a:ext cx="4760627" cy="4602757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5067300" y="2152650"/>
            <a:ext cx="407670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uk-UA" b="1" dirty="0">
                <a:solidFill>
                  <a:srgbClr val="282828"/>
                </a:solidFill>
                <a:latin typeface="Arial" charset="0"/>
              </a:rPr>
              <a:t>У Швейцарії закінчується  його будівництво, яке входить до складу Європейської лабораторії фізики елементарних частинок</a:t>
            </a:r>
            <a:r>
              <a:rPr lang="en-US" b="1" dirty="0">
                <a:solidFill>
                  <a:srgbClr val="282828"/>
                </a:solidFill>
                <a:latin typeface="Arial" charset="0"/>
              </a:rPr>
              <a:t>.</a:t>
            </a:r>
            <a:endParaRPr lang="ru-RU" b="1" dirty="0">
              <a:solidFill>
                <a:srgbClr val="282828"/>
              </a:solidFill>
              <a:latin typeface="Arial" charset="0"/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ru-RU" b="1" dirty="0">
                <a:solidFill>
                  <a:srgbClr val="282828"/>
                </a:solidFill>
                <a:latin typeface="Arial" charset="0"/>
                <a:cs typeface="Times New Roman" charset="0"/>
              </a:rPr>
              <a:t>LHC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,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потужний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прискорювач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на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зустрічних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пучках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елементарних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частинок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–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протонів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,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розміщено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у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тунелі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,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що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має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форму кола </a:t>
            </a:r>
            <a:r>
              <a:rPr lang="ru-RU" b="1" dirty="0" err="1">
                <a:solidFill>
                  <a:srgbClr val="282828"/>
                </a:solidFill>
                <a:latin typeface="Arial" charset="0"/>
              </a:rPr>
              <a:t>довжиною</a:t>
            </a:r>
            <a:r>
              <a:rPr lang="ru-RU" b="1" dirty="0">
                <a:solidFill>
                  <a:srgbClr val="282828"/>
                </a:solidFill>
                <a:latin typeface="Arial" charset="0"/>
              </a:rPr>
              <a:t> 28 км.</a:t>
            </a:r>
            <a:r>
              <a:rPr lang="ru-RU" b="1" dirty="0">
                <a:solidFill>
                  <a:srgbClr val="282828"/>
                </a:solidFill>
                <a:latin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31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73687"/>
            <a:ext cx="8229600" cy="940737"/>
          </a:xfrm>
        </p:spPr>
        <p:txBody>
          <a:bodyPr/>
          <a:lstStyle/>
          <a:p>
            <a:r>
              <a:rPr lang="uk-UA" sz="3600" b="1" dirty="0">
                <a:solidFill>
                  <a:srgbClr val="FFC000"/>
                </a:solidFill>
                <a:latin typeface="Charcoal CY"/>
                <a:cs typeface="Charcoal CY"/>
              </a:rPr>
              <a:t>Космічні телескопи та обсерваторії</a:t>
            </a:r>
            <a:endParaRPr lang="ru-RU" sz="3600" dirty="0">
              <a:latin typeface="Charcoal CY"/>
              <a:cs typeface="Charcoal CY"/>
            </a:endParaRPr>
          </a:p>
        </p:txBody>
      </p:sp>
      <p:pic>
        <p:nvPicPr>
          <p:cNvPr id="3" name="Picture 11" descr="E:\Astroosvita\Konferen\Kytv_07\presenta\photo\tel_spitzer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46688" y="1532001"/>
            <a:ext cx="4400914" cy="5143029"/>
          </a:xfrm>
          <a:prstGeom prst="rect">
            <a:avLst/>
          </a:prstGeom>
          <a:noFill/>
          <a:ln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4875" y="1833166"/>
            <a:ext cx="3220940" cy="452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Від серпня 2003 р. на орбіті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перебуває Космічний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телескоп ім. Спітцера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(спершу мав назву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“</a:t>
            </a:r>
            <a:r>
              <a:rPr lang="ru-RU" sz="2000" b="1" dirty="0" err="1">
                <a:solidFill>
                  <a:schemeClr val="tx2"/>
                </a:solidFill>
                <a:latin typeface="Arial" charset="0"/>
              </a:rPr>
              <a:t>Космічний</a:t>
            </a:r>
            <a:r>
              <a:rPr lang="ru-RU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ial" charset="0"/>
              </a:rPr>
              <a:t>інфрачервоний</a:t>
            </a:r>
            <a:endParaRPr lang="ru-RU" sz="2000" b="1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ru-RU" sz="2000" b="1" dirty="0">
                <a:solidFill>
                  <a:schemeClr val="tx2"/>
                </a:solidFill>
                <a:latin typeface="Arial" charset="0"/>
              </a:rPr>
              <a:t>телескоп</a:t>
            </a: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”</a:t>
            </a:r>
            <a:r>
              <a:rPr lang="ru-RU" sz="2000" b="1" dirty="0">
                <a:solidFill>
                  <a:schemeClr val="tx2"/>
                </a:solidFill>
                <a:latin typeface="Arial" charset="0"/>
              </a:rPr>
              <a:t> (SIRTF)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, який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працює в інфрачервоному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діапазоні й розрахований навивчення різноманітних об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’</a:t>
            </a:r>
            <a:r>
              <a:rPr lang="uk-UA" sz="2000" b="1" dirty="0">
                <a:solidFill>
                  <a:schemeClr val="tx2"/>
                </a:solidFill>
                <a:latin typeface="Arial" charset="0"/>
              </a:rPr>
              <a:t>єктів Всесвіту.</a:t>
            </a:r>
            <a:endParaRPr lang="ru-RU" sz="20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Городской поп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Исполнительная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Исполнительная.thmx</Template>
  <TotalTime>100</TotalTime>
  <Words>519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Презентація на тему: «Телескопи» </vt:lpstr>
      <vt:lpstr> Типи телескопів за                               розташуванням:</vt:lpstr>
      <vt:lpstr>Типи телескопів за будовою: </vt:lpstr>
      <vt:lpstr>Наземні оптичні телескопи </vt:lpstr>
      <vt:lpstr>Великий бінокулярний телескоп (LBT). </vt:lpstr>
      <vt:lpstr>Радіотелескоп</vt:lpstr>
      <vt:lpstr>Сучасні радіотелескопи</vt:lpstr>
      <vt:lpstr>Великий адронний коллайдер </vt:lpstr>
      <vt:lpstr>Космічні телескопи та обсерваторії</vt:lpstr>
      <vt:lpstr>Ультрафіолетовий    телескоп </vt:lpstr>
      <vt:lpstr>Космічний апарат  “Свіфт”</vt:lpstr>
      <vt:lpstr>Космічний телескоп  “Джеймс Вебб”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«Телескопи»</dc:title>
  <dc:creator>User</dc:creator>
  <cp:lastModifiedBy>admin</cp:lastModifiedBy>
  <cp:revision>8</cp:revision>
  <dcterms:created xsi:type="dcterms:W3CDTF">2012-12-06T19:09:55Z</dcterms:created>
  <dcterms:modified xsi:type="dcterms:W3CDTF">2014-03-04T20:11:04Z</dcterms:modified>
</cp:coreProperties>
</file>