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74" r:id="rId29"/>
    <p:sldId id="2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B485-0BAD-4EB8-A484-9206A92AF059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50DE-C66D-40C1-8024-A1F22A472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8ADD72-9089-4792-92AE-D150DA7A15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62B2AF2-6A05-4E2E-B842-A97BB58C6E15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6D533B-6AFA-4C77-BC7C-0A6E543C41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0C74521-8B9A-4A85-BFEA-2984AFC1258D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7B17C3-5AED-4674-ABB9-4335F907A7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ACD33E-7A8C-4C5F-B3AB-44A4C0824B4B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67702E-B6B4-4209-B89F-D7CE40607E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35FF707-2A29-4B8F-927C-00356017721E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304081-E671-4462-A484-DF415A7926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50EBE45-F18A-4B96-ABB7-FF513EC844C4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E2D7F2-C1BB-48FE-90A2-0D8DDC006F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FDB6414-25BC-4CE2-8C7A-B2D77CB6BA18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882644-1CE0-4C0D-A0C5-7A595EDFEA4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DA96D54-82F5-420D-BAD7-95D21EE1C434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10A4BC-8A5C-4629-A5D2-E047662344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C5130CF-FA2D-402F-AFC2-35B63C9F7A42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90917C-8A23-4F35-94DE-AE666C278A1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7CF11B1-62A2-4DD3-8FA7-6DC1D4C34FA0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36A66B-5605-4765-A53E-B2A7F98999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2AA6EAB-69A2-42A0-85BE-1E19E38CB10F}" type="datetimeFigureOut">
              <a:rPr lang="ru-RU"/>
              <a:pPr/>
              <a:t>15.12.2013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71837-DE3F-4345-A45F-D666E566BD0F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8B8D7-01C5-4319-8555-7A50ECB85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7E56F-3CF4-474A-BA59-0213FC8DF358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40415F-6F8D-46FC-96F8-EAC80E8E3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1F68CD-CF22-4570-8BF3-2ED45DC59DAD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49FFF5-931D-4263-94AF-AA7C0E4F7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EA4F-F223-4708-A2CF-131FBE5A0423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883E-8207-4632-AF8C-CD296F0E0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93B71C-F2E3-41C5-9D0D-F8B62DCB97A0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B5C1BA5-4C3D-4B38-B65A-10E96090D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887A-73DD-4EB2-90E2-E50C88676834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4D1A-5DFF-4F0C-8DB1-E2779BD04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386D-A00E-4BF7-868C-E20D8C57989C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46ED-DC20-4A2D-AEF3-25BC15F05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9114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11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11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11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11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11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11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11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11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11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11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11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E957C9-488A-4855-AE24-B0808284DCF4}" type="datetimeFigureOut">
              <a:rPr lang="ru-RU"/>
              <a:pPr/>
              <a:t>15.12.2013</a:t>
            </a:fld>
            <a:endParaRPr lang="ru-RU"/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11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DBAA4D-8BB7-4B4E-ABE7-D20F888437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4376562-C94F-4C17-86A1-F370095447F9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27EEC0-97DB-454F-B5D1-B041F0DC7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70" r:id="rId2"/>
    <p:sldLayoutId id="2147483771" r:id="rId3"/>
    <p:sldLayoutId id="2147483772" r:id="rId4"/>
    <p:sldLayoutId id="2147483758" r:id="rId5"/>
    <p:sldLayoutId id="2147483773" r:id="rId6"/>
    <p:sldLayoutId id="2147483757" r:id="rId7"/>
    <p:sldLayoutId id="2147483756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AA7BBD4F-0C09-4C41-9058-0FFFDD9AEF8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901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AF76B64-C642-45DB-89AF-B52496ADDB11}" type="datetimeFigureOut">
              <a:rPr lang="ru-RU"/>
              <a:pPr/>
              <a:t>15.12.2013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9860" y="553318"/>
            <a:ext cx="7772400" cy="2924944"/>
          </a:xfrm>
          <a:noFill/>
          <a:ln/>
        </p:spPr>
        <p:txBody>
          <a:bodyPr anchor="b">
            <a:normAutofit fontScale="90000"/>
            <a:scene3d>
              <a:camera prst="perspectiveAbove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6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Сміття космосу</a:t>
            </a:r>
            <a:endParaRPr lang="ru-RU" sz="96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351204" y="4637096"/>
            <a:ext cx="5786446" cy="2214554"/>
          </a:xfrm>
          <a:noFill/>
          <a:ln/>
        </p:spPr>
        <p:txBody>
          <a:bodyPr lIns="45720" rIns="4572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64008" indent="0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uk-UA" sz="8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ru-RU" sz="8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5508625" y="5373688"/>
            <a:ext cx="338296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ea typeface="Arial Unicode MS" pitchFamily="34" charset="-128"/>
                <a:cs typeface="Arial Unicode MS" pitchFamily="34" charset="-128"/>
              </a:rPr>
              <a:t>Підготувала</a:t>
            </a:r>
          </a:p>
          <a:p>
            <a:pPr algn="ctr"/>
            <a:r>
              <a:rPr lang="uk-UA" sz="2000">
                <a:ea typeface="Arial Unicode MS" pitchFamily="34" charset="-128"/>
                <a:cs typeface="Arial Unicode MS" pitchFamily="34" charset="-128"/>
              </a:rPr>
              <a:t>Учениця 11-Б класу</a:t>
            </a:r>
          </a:p>
          <a:p>
            <a:pPr algn="ctr"/>
            <a:r>
              <a:rPr lang="uk-UA" sz="2000">
                <a:ea typeface="Arial Unicode MS" pitchFamily="34" charset="-128"/>
                <a:cs typeface="Arial Unicode MS" pitchFamily="34" charset="-128"/>
              </a:rPr>
              <a:t>Хмельовська</a:t>
            </a:r>
            <a:r>
              <a:rPr lang="uk-UA" sz="2800"/>
              <a:t> </a:t>
            </a:r>
            <a:r>
              <a:rPr lang="uk-UA" sz="2000">
                <a:ea typeface="Arial Unicode MS" pitchFamily="34" charset="-128"/>
                <a:cs typeface="Arial Unicode MS" pitchFamily="34" charset="-128"/>
              </a:rPr>
              <a:t>Адріана</a:t>
            </a:r>
            <a:endParaRPr lang="ru-RU" sz="20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219700" y="5129213"/>
            <a:ext cx="3924300" cy="1728787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8" name="Picture 6" descr="383479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3100"/>
            <a:ext cx="5076825" cy="3644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Об'єкти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“космічного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сміття”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142984"/>
            <a:ext cx="4498975" cy="11430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“Космічне</a:t>
            </a: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сміття”</a:t>
            </a: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метеорит, що рухається в бік Землі на населені пункти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1" name="Содержимое 6" descr="d185d18ad0b1d18ad0bb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52663"/>
            <a:ext cx="4643438" cy="4605337"/>
          </a:xfrm>
          <a:ln>
            <a:prstDash val="solid"/>
          </a:ln>
        </p:spPr>
      </p:pic>
      <p:pic>
        <p:nvPicPr>
          <p:cNvPr id="22532" name="Содержимое 7" descr="image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697163"/>
            <a:ext cx="4505325" cy="3375025"/>
          </a:xfrm>
          <a:ln>
            <a:prstDash val="solid"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2984"/>
            <a:ext cx="4643438" cy="11430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Ремонт штучного супутника у відкритому космосі, який вийшов з ладу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Рисунок 2" descr="PIA029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28868"/>
            <a:ext cx="3571868" cy="2143116"/>
          </a:xfrm>
          <a:noFill/>
          <a:ln/>
        </p:spPr>
        <p:txBody>
          <a:bodyPr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Як знищити космічний  мотлох на висоті понад 600 км від поверхні планети?</a:t>
            </a:r>
            <a:endParaRPr lang="ru-RU" sz="2800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7072313" y="4329113"/>
            <a:ext cx="285750" cy="122237"/>
          </a:xfrm>
        </p:spPr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en-US" sz="500"/>
              <a:t>.</a:t>
            </a:r>
            <a:endParaRPr lang="ru-RU" sz="500"/>
          </a:p>
        </p:txBody>
      </p:sp>
      <p:pic>
        <p:nvPicPr>
          <p:cNvPr id="24579" name="Содержимое 4" descr="W640_H640_Ocenter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0"/>
            <a:ext cx="5500687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43306" y="1071546"/>
            <a:ext cx="142875" cy="142852"/>
          </a:xfrm>
          <a:noFill/>
          <a:ln/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ru-RU" sz="25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857753" y="3286124"/>
            <a:ext cx="4286248" cy="3571876"/>
          </a:xfrm>
          <a:noFill/>
          <a:ln/>
        </p:spPr>
        <p:txBody>
          <a:bodyPr>
            <a:normAutofit/>
          </a:bodyPr>
          <a:lstStyle/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uk-UA" sz="2800" kern="1200" dirty="0">
              <a:latin typeface="+mn-lt"/>
              <a:ea typeface="+mn-ea"/>
              <a:cs typeface="+mn-cs"/>
            </a:endParaRPr>
          </a:p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uk-UA" sz="28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Атмосфера </a:t>
            </a:r>
          </a:p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uk-UA" sz="28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Землі на низьких навколоземних орбітах  ліквідує основну частину сміття</a:t>
            </a:r>
            <a:endParaRPr lang="ru-RU" sz="2800" b="1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5603" name="Содержимое 4" descr="0_46d77_b926e4ec_XL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286125"/>
            <a:ext cx="4857750" cy="3571875"/>
          </a:xfrm>
        </p:spPr>
      </p:pic>
      <p:pic>
        <p:nvPicPr>
          <p:cNvPr id="25604" name="Рисунок 5" descr="asteroid_bel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sts_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32861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Сьогодні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пропонується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вже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етапі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проектування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супутників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передбачати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засоби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виходу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орбіти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гальмування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швидкості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входу в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щільні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шари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атмосфери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Рисунок 2" descr="82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8663"/>
            <a:ext cx="4786313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 descr="1297495585_adamast_ru_pic12641002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0"/>
            <a:ext cx="43751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3643314"/>
            <a:ext cx="4286248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де вони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згорять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, не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залишаючи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небезпечних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великих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частин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,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або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перехід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на «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орбіти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31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поховання</a:t>
            </a:r>
            <a:r>
              <a:rPr lang="ru-RU" sz="31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» </a:t>
            </a:r>
            <a:endParaRPr lang="ru-RU" sz="31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x_398e76b9_jp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72132" y="2000240"/>
            <a:ext cx="257148" cy="292116"/>
          </a:xfrm>
          <a:noFill/>
          <a:ln/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ru-RU" sz="25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642918"/>
            <a:ext cx="3643306" cy="5072074"/>
          </a:xfrm>
          <a:noFill/>
          <a:ln/>
        </p:spPr>
        <p:txBody>
          <a:bodyPr>
            <a:normAutofit/>
          </a:bodyPr>
          <a:lstStyle/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ru-RU" sz="2600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ru-RU" sz="2600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  <a:p>
            <a:pPr marL="0" indent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У 201</a:t>
            </a:r>
            <a:r>
              <a:rPr lang="en-US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4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році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очікується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пік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сонячних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спалахів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і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корональних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викидів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маси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,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що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для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діючих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літальних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апаратів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досить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2600" b="1" kern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небезпечний</a:t>
            </a:r>
            <a:r>
              <a:rPr lang="ru-RU" sz="26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момент</a:t>
            </a:r>
            <a:endParaRPr lang="ru-RU" sz="16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8675" name="Содержимое 4" descr="soln_atak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0"/>
            <a:ext cx="5429250" cy="3619500"/>
          </a:xfrm>
        </p:spPr>
      </p:pic>
      <p:pic>
        <p:nvPicPr>
          <p:cNvPr id="28676" name="Рисунок 5" descr="solar-system-gif-2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5063" y="3643313"/>
            <a:ext cx="5468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285860"/>
            <a:ext cx="785786" cy="4286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uk-UA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Рисунок 2" descr="239005-800x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 descr="x_e25ad5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4857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4143372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орбіті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Землі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знаходиться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понад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22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тисячі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великих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близько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370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тисяч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малих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об'єктів</a:t>
            </a:r>
            <a:r>
              <a:rPr lang="ru-RU" sz="2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29701" name="Рисунок 5" descr="display_ima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357563"/>
            <a:ext cx="4643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1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22375"/>
            <a:ext cx="9144000" cy="5635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Дослідження космосу </a:t>
            </a:r>
            <a:b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фахівцями НАСА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4" descr="SpWeatherPoster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0"/>
            <a:ext cx="4495800" cy="6858000"/>
          </a:xfrm>
          <a:ln w="5500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</a:tabLst>
              <a:defRPr/>
            </a:pPr>
            <a:endParaRPr lang="ru-RU" sz="28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</a:tabLst>
              <a:defRPr/>
            </a:pPr>
            <a:endParaRPr lang="ru-RU" sz="28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</a:tabLst>
              <a:defRPr/>
            </a:pPr>
            <a:endParaRPr lang="ru-RU" sz="28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</a:tabLst>
              <a:defRPr/>
            </a:pP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неконтрольованому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входженні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космічних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об'єктів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щільні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шари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атмосфери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їх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падіння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Землю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стрімко</a:t>
            </a:r>
            <a:r>
              <a:rPr lang="ru-RU" sz="28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зростає</a:t>
            </a:r>
            <a:endParaRPr lang="ru-RU" sz="28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3071810"/>
            <a:ext cx="542900" cy="72547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100" b="1" kern="1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41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Clipboard01_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14500"/>
            <a:ext cx="9144000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Космічне сміття – це уламки супутників, некеровані об'єкти антропогенного походження, що літають навколо землі та в меншій мірі планет і Сонця 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2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r>
              <a:rPr lang="uk-UA" sz="200" smtClean="0"/>
              <a:t>.</a:t>
            </a:r>
            <a:endParaRPr lang="ru-RU" sz="200" smtClean="0"/>
          </a:p>
        </p:txBody>
      </p:sp>
      <p:sp>
        <p:nvSpPr>
          <p:cNvPr id="11" name="Облако 10"/>
          <p:cNvSpPr/>
          <p:nvPr/>
        </p:nvSpPr>
        <p:spPr>
          <a:xfrm>
            <a:off x="5286348" y="1285860"/>
            <a:ext cx="3857652" cy="2786058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апаратів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0" y="1357298"/>
            <a:ext cx="4000496" cy="278608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моніторинг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357786" y="4214794"/>
            <a:ext cx="3786214" cy="2643206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заходів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0" y="4214818"/>
            <a:ext cx="4429124" cy="2643182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космічного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2" name="Прямая со стрелкой 21"/>
          <p:cNvCxnSpPr>
            <a:stCxn id="2" idx="2"/>
            <a:endCxn id="0" idx="0"/>
          </p:cNvCxnSpPr>
          <p:nvPr/>
        </p:nvCxnSpPr>
        <p:spPr>
          <a:xfrm rot="5400000">
            <a:off x="3588544" y="1766094"/>
            <a:ext cx="1392237" cy="574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0" idx="2"/>
          </p:cNvCxnSpPr>
          <p:nvPr/>
        </p:nvCxnSpPr>
        <p:spPr>
          <a:xfrm rot="16200000" flipH="1">
            <a:off x="2881313" y="3048000"/>
            <a:ext cx="4178300" cy="796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  <a:endCxn id="0" idx="2"/>
          </p:cNvCxnSpPr>
          <p:nvPr/>
        </p:nvCxnSpPr>
        <p:spPr>
          <a:xfrm rot="16200000" flipH="1">
            <a:off x="4275138" y="1654175"/>
            <a:ext cx="1320800" cy="727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  <a:endCxn id="0" idx="0"/>
          </p:cNvCxnSpPr>
          <p:nvPr/>
        </p:nvCxnSpPr>
        <p:spPr>
          <a:xfrm rot="5400000">
            <a:off x="2409031" y="3374232"/>
            <a:ext cx="4179887" cy="146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729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Тому в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забезпечення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вирішення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цієї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проблеми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міжнародне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співробітництво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з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проблематики «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космічного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сміття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»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розвивається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за такими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пріоритетними</a:t>
            </a:r>
            <a:r>
              <a:rPr lang="ru-RU" sz="2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dirty="0" err="1" smtClean="0">
                <a:ln/>
                <a:solidFill>
                  <a:schemeClr val="accent3"/>
                </a:solidFill>
                <a:effectLst/>
              </a:rPr>
              <a:t>напрямами</a:t>
            </a:r>
            <a:endParaRPr lang="ru-RU" sz="240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72010" y="1156704"/>
            <a:ext cx="185065" cy="350944"/>
          </a:xfrm>
          <a:noFill/>
          <a:ln/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ru-RU" sz="25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14290"/>
            <a:ext cx="5143504" cy="6643710"/>
          </a:xfrm>
          <a:noFill/>
          <a:ln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fontAlgn="auto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Найбільше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мотлоху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в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навколоземний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простір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сьогодні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відправляє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Китай (40%), США (27,5%)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Росія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- (25,5%), тому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саме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їм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необхідно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в першу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чергу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зібратись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за столом </a:t>
            </a:r>
            <a:r>
              <a:rPr lang="ru-RU" sz="3600" b="1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переговорів</a:t>
            </a:r>
            <a:r>
              <a:rPr lang="ru-RU" sz="36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3795" name="Содержимое 4" descr="china-flag-map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0"/>
            <a:ext cx="3929062" cy="2500313"/>
          </a:xfrm>
        </p:spPr>
      </p:pic>
      <p:pic>
        <p:nvPicPr>
          <p:cNvPr id="33796" name="Рисунок 5" descr="usam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357438"/>
            <a:ext cx="37163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45048105_fla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643438"/>
            <a:ext cx="3857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4" descr="france_la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227263" cy="2282825"/>
          </a:xfrm>
        </p:spPr>
      </p:pic>
      <p:pic>
        <p:nvPicPr>
          <p:cNvPr id="34818" name="Содержимое 7" descr="japan_flag_map3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998663"/>
            <a:ext cx="2209800" cy="19272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928670"/>
            <a:ext cx="400024" cy="439718"/>
          </a:xfrm>
          <a:noFill/>
          <a:ln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100" b="1" kern="12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41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0" name="Рисунок 8" descr="i (4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49713"/>
            <a:ext cx="25828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4813" y="1785938"/>
            <a:ext cx="4929187" cy="346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Франції належало 464 об'єкти, Японії - 198 об'єктів, Індії - 172 об'єкта. Найменше сміття припадало на Європейське космічне агентство - 90 космічних об'єктів, половина з яких - супутники.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Bee-Hive-LEO_H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201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року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сміття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космосі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стало у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вісім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1970-му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549400"/>
          <a:ext cx="9245600" cy="5359400"/>
        </p:xfrm>
        <a:graphic>
          <a:graphicData uri="http://schemas.openxmlformats.org/presentationml/2006/ole">
            <p:oleObj spid="_x0000_s36865" r:id="rId3" imgW="9242337" imgH="5358848" progId="Excel.Char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Кількість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“космічного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сміття”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uk-UA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</a:t>
            </a: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Текст 3"/>
          <p:cNvSpPr>
            <a:spLocks noGrp="1"/>
          </p:cNvSpPr>
          <p:nvPr>
            <p:ph type="body" sz="half" idx="2"/>
          </p:nvPr>
        </p:nvSpPr>
        <p:spPr>
          <a:xfrm>
            <a:off x="6858000" y="2571750"/>
            <a:ext cx="279400" cy="347663"/>
          </a:xfrm>
        </p:spPr>
        <p:txBody>
          <a:bodyPr/>
          <a:lstStyle/>
          <a:p>
            <a:pPr marR="0"/>
            <a:r>
              <a:rPr lang="uk-UA" smtClean="0"/>
              <a:t>.</a:t>
            </a:r>
            <a:endParaRPr lang="ru-RU" smtClean="0"/>
          </a:p>
        </p:txBody>
      </p:sp>
      <p:pic>
        <p:nvPicPr>
          <p:cNvPr id="5" name="Рисунок 4" descr="1323532409_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01" b="5101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200024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В основному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космічне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сміття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сконцентроване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на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висоті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від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850 до 1500 км над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поверхнею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Землі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,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але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багато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його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й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на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висоті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польоту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космічних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кораблів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та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Міжнародної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космічної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600" b="1" dirty="0" err="1" smtClean="0">
                <a:ln/>
                <a:solidFill>
                  <a:schemeClr val="accent3"/>
                </a:solidFill>
                <a:effectLst/>
              </a:rPr>
              <a:t>станції</a:t>
            </a:r>
            <a:r>
              <a:rPr lang="ru-RU" sz="2600" b="1" dirty="0" smtClean="0">
                <a:ln/>
                <a:solidFill>
                  <a:schemeClr val="accent3"/>
                </a:solidFill>
                <a:effectLst/>
              </a:rPr>
              <a:t> (МКС).</a:t>
            </a:r>
            <a:endParaRPr lang="ru-RU" sz="2600" b="1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3" descr="kagaya2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28813"/>
            <a:ext cx="9144000" cy="4929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Якщо космічне сміття, розташоване на висоті нижче 600 км, протягом декількох років входить в атмосферу й згоряє в ній, то сміттю, яке знаходиться на висоті 800 км, на це потрібно десятиліття, а штучним об'єктам на висоті від тисячі кілометрів і вище - сотні років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71612"/>
            <a:ext cx="4429124" cy="1435100"/>
          </a:xfrm>
          <a:noFill/>
          <a:ln/>
        </p:spPr>
        <p:txBody>
          <a:bodyPr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Магнітна </a:t>
            </a:r>
            <a:r>
              <a:rPr lang="uk-UA" sz="3200" kern="12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“тарілка”</a:t>
            </a:r>
            <a:r>
              <a:rPr lang="uk-UA" sz="3200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в космосі для збору сміття</a:t>
            </a:r>
            <a:endParaRPr lang="ru-RU" sz="3200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938" name="Текст 3"/>
          <p:cNvSpPr>
            <a:spLocks noGrp="1"/>
          </p:cNvSpPr>
          <p:nvPr>
            <p:ph type="body" idx="4294967295"/>
          </p:nvPr>
        </p:nvSpPr>
        <p:spPr>
          <a:xfrm>
            <a:off x="0" y="3071813"/>
            <a:ext cx="4429125" cy="37861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700"/>
              <a:t>Згідно з останніми дослідженнями НАСА, "сміття" навколо Землі досягло критичної позначки</a:t>
            </a:r>
          </a:p>
        </p:txBody>
      </p:sp>
      <p:pic>
        <p:nvPicPr>
          <p:cNvPr id="39939" name="Содержимое 4" descr="ufo_russo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-17463"/>
            <a:ext cx="4643437" cy="68754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857496"/>
            <a:ext cx="285752" cy="29052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62" name="Текст 2"/>
          <p:cNvSpPr>
            <a:spLocks noGrp="1"/>
          </p:cNvSpPr>
          <p:nvPr>
            <p:ph type="body"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 algn="ctr"/>
            <a:endParaRPr lang="ru-RU" sz="3600" smtClean="0"/>
          </a:p>
          <a:p>
            <a:pPr algn="ctr"/>
            <a:endParaRPr lang="ru-RU" sz="1800" smtClean="0"/>
          </a:p>
        </p:txBody>
      </p:sp>
      <p:pic>
        <p:nvPicPr>
          <p:cNvPr id="40963" name="Рисунок 3" descr="6c675d808c606b7b3adf0f3222396a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0"/>
            <a:ext cx="47148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4429124" cy="66230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Отже, з кожним роком космічне сміття збільшується в декілька разів. В даний час ця екологічна проблема має великий вплив на екологію планети, життя людей на Землі та існування Сонячної системи. Якщо ж людство не почне вживати заходів щодо його знищення, то на нас чекають глобальні </a:t>
            </a:r>
            <a:r>
              <a:rPr lang="uk-UA" sz="2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катастрофи, наслідком яких може стати вимирання людини</a:t>
            </a:r>
            <a:endParaRPr lang="ru-RU" sz="2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Рисунок 5" descr="8673464_1195287225_space_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781425"/>
            <a:ext cx="4714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43174" y="1857364"/>
            <a:ext cx="3571900" cy="28575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Джерела утворення космічного сміття: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0" y="0"/>
            <a:ext cx="3643313" cy="292893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Мертві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супут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500688" y="0"/>
            <a:ext cx="3643312" cy="292893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ступені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ракет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4857750" y="4071938"/>
            <a:ext cx="4286250" cy="27860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Фрагменти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знищених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супутників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4357688"/>
            <a:ext cx="4000500" cy="250031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Незначні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714625" y="2143125"/>
            <a:ext cx="571500" cy="35718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572125" y="2071688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857500" y="4214813"/>
            <a:ext cx="57150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29250" y="4071938"/>
            <a:ext cx="50006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9144000" cy="11429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Питання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засмічення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навколоземного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космічного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простору «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космічним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сміттям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виникло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понад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півстоліття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тому,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початком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запусків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штучних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супутників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кінці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50-х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років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2" descr="kosmos-planety-2560-1600-51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1938" y="3214688"/>
            <a:ext cx="65087" cy="142875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uk-UA" sz="700" smtClean="0"/>
              <a:t>.</a:t>
            </a:r>
            <a:endParaRPr lang="ru-RU" sz="700" smtClean="0"/>
          </a:p>
        </p:txBody>
      </p:sp>
      <p:pic>
        <p:nvPicPr>
          <p:cNvPr id="5" name="Рисунок 4" descr="www.desktopp.ru_118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>
          <a:xfrm>
            <a:off x="0" y="0"/>
            <a:ext cx="9144000" cy="55007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107154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Штучний супутник Землі</a:t>
            </a:r>
            <a:endParaRPr lang="ru-RU" sz="5400" b="1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7392" y="443754"/>
            <a:ext cx="3403661" cy="1084592"/>
          </a:xfrm>
          <a:noFill/>
          <a:ln/>
        </p:spPr>
        <p:txBody>
          <a:bodyPr anchor="t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Суть ефекту </a:t>
            </a:r>
            <a:r>
              <a:rPr lang="uk-UA" kern="12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Кесслера</a:t>
            </a:r>
            <a:endParaRPr lang="ru-RU" kern="1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435100"/>
            <a:ext cx="4000500" cy="5422900"/>
          </a:xfrm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 sz="27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27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Космічне сміття по довільним орбітам обертається навколо планети з величезною швидкістю. Ці об'єкти мають величезний запас кінетичної енергії. Час від часу вони стикаються, утворюючи ще більшу кількість дрібних об'єктів - і чим вони дрібніші, тим небезпечнішими вони стають для діючих супутників і літальних апаратів</a:t>
            </a:r>
          </a:p>
        </p:txBody>
      </p:sp>
      <p:pic>
        <p:nvPicPr>
          <p:cNvPr id="18435" name="Содержимое 9" descr="image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0"/>
            <a:ext cx="5072062" cy="3571875"/>
          </a:xfrm>
        </p:spPr>
      </p:pic>
      <p:pic>
        <p:nvPicPr>
          <p:cNvPr id="18436" name="Рисунок 5" descr="Accretion_12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571875"/>
            <a:ext cx="50720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smietni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43063"/>
            <a:ext cx="9144000" cy="52149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зіткнень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уламків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лавиноподібно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навколоземний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космічний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(НКП) абсолютно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непридатним</a:t>
            </a:r>
            <a:r>
              <a:rPr lang="ru-RU" sz="2300" spc="3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300" spc="3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польотів</a:t>
            </a:r>
            <a:endParaRPr lang="ru-RU" sz="2300" spc="3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72264" y="1214422"/>
            <a:ext cx="257148" cy="220678"/>
          </a:xfrm>
          <a:noFill/>
          <a:ln/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  <a:endParaRPr lang="ru-RU" sz="25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714875" y="1928813"/>
            <a:ext cx="4429125" cy="3000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9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Схожа картина спостерігається в кільцях Сатурна, де крижані брили постійно кришаться 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endParaRPr lang="ru-RU" sz="1800"/>
          </a:p>
        </p:txBody>
      </p:sp>
      <p:pic>
        <p:nvPicPr>
          <p:cNvPr id="20483" name="Содержимое 4" descr="005rke5p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4572000" cy="3071812"/>
          </a:xfrm>
        </p:spPr>
      </p:pic>
      <p:pic>
        <p:nvPicPr>
          <p:cNvPr id="20484" name="Рисунок 5" descr="0_87d72_e7706587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45847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6213"/>
            <a:ext cx="9144000" cy="5411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Штучний супутник Сатурну</a:t>
            </a:r>
            <a:endParaRPr lang="ru-RU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</TotalTime>
  <Words>124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5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Wingdings</vt:lpstr>
      <vt:lpstr>Arial Black</vt:lpstr>
      <vt:lpstr>Arial Unicode MS</vt:lpstr>
      <vt:lpstr>Открытая</vt:lpstr>
      <vt:lpstr>Открытая</vt:lpstr>
      <vt:lpstr>Открытая</vt:lpstr>
      <vt:lpstr>Открытая</vt:lpstr>
      <vt:lpstr>Открытая</vt:lpstr>
      <vt:lpstr>Пиксел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Сміття космосу</dc:title>
  <cp:lastModifiedBy>Customer</cp:lastModifiedBy>
  <cp:revision>57</cp:revision>
  <dcterms:modified xsi:type="dcterms:W3CDTF">2013-12-15T11:19:05Z</dcterms:modified>
</cp:coreProperties>
</file>