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4BA98-CEC4-4DB6-BE43-8063AC8165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C79D-35BE-4627-833F-25346567CD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Місяць</a:t>
            </a:r>
            <a:endParaRPr lang="uk-UA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6" descr="http://interplus.ua/uploads/tv_product/2010/09/08/6394e2ddbe2a899ec941b03aa7f04f2fbe1f3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68008" cy="438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50411-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029325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2606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Новий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Місяць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ull 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71500"/>
            <a:ext cx="778668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dirty="0">
                <a:solidFill>
                  <a:schemeClr val="bg1"/>
                </a:solidFill>
                <a:latin typeface="Verdana" pitchFamily="34" charset="0"/>
              </a:rPr>
              <a:t>Повня</a:t>
            </a:r>
            <a:endParaRPr lang="en-US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3265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Повня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8000" b="1" dirty="0">
                <a:latin typeface="Monotype Corsiva" pitchFamily="66" charset="0"/>
              </a:rPr>
              <a:t>Дослідження Місяця</a:t>
            </a:r>
            <a:endParaRPr lang="en-US" sz="8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n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66962"/>
            <a:ext cx="5414962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>
                <a:latin typeface="Monotype Corsiva" pitchFamily="66" charset="0"/>
              </a:rPr>
              <a:t>Космічний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uk-UA" sz="2800" dirty="0">
                <a:latin typeface="Monotype Corsiva" pitchFamily="66" charset="0"/>
              </a:rPr>
              <a:t>апарат</a:t>
            </a:r>
            <a:r>
              <a:rPr lang="en-GB" sz="2800" dirty="0">
                <a:latin typeface="Monotype Corsiva" pitchFamily="66" charset="0"/>
              </a:rPr>
              <a:t> </a:t>
            </a:r>
            <a:r>
              <a:rPr lang="en-GB" sz="2800" b="1" dirty="0">
                <a:latin typeface="Monotype Corsiva" pitchFamily="66" charset="0"/>
              </a:rPr>
              <a:t>Луна-3</a:t>
            </a:r>
            <a:r>
              <a:rPr lang="en-GB" sz="2800" dirty="0">
                <a:latin typeface="Monotype Corsiva" pitchFamily="66" charset="0"/>
              </a:rPr>
              <a:t> б</a:t>
            </a:r>
            <a:r>
              <a:rPr lang="uk-UA" sz="2800" dirty="0" err="1" smtClean="0">
                <a:latin typeface="Monotype Corsiva" pitchFamily="66" charset="0"/>
              </a:rPr>
              <a:t>ув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uk-UA" sz="2800" dirty="0">
                <a:latin typeface="Monotype Corsiva" pitchFamily="66" charset="0"/>
              </a:rPr>
              <a:t>запущений </a:t>
            </a:r>
            <a:r>
              <a:rPr lang="en-GB" sz="2800" dirty="0">
                <a:latin typeface="Monotype Corsiva" pitchFamily="66" charset="0"/>
              </a:rPr>
              <a:t>4 </a:t>
            </a:r>
            <a:r>
              <a:rPr lang="uk-UA" sz="2800" dirty="0">
                <a:latin typeface="Monotype Corsiva" pitchFamily="66" charset="0"/>
              </a:rPr>
              <a:t>ж</a:t>
            </a:r>
            <a:r>
              <a:rPr lang="en-GB" sz="2800" dirty="0">
                <a:latin typeface="Monotype Corsiva" pitchFamily="66" charset="0"/>
              </a:rPr>
              <a:t>о</a:t>
            </a:r>
            <a:r>
              <a:rPr lang="uk-UA" sz="2800" dirty="0" err="1">
                <a:latin typeface="Monotype Corsiva" pitchFamily="66" charset="0"/>
              </a:rPr>
              <a:t>втня</a:t>
            </a:r>
            <a:r>
              <a:rPr lang="en-GB" sz="2800" dirty="0">
                <a:latin typeface="Monotype Corsiva" pitchFamily="66" charset="0"/>
              </a:rPr>
              <a:t> 1959 </a:t>
            </a:r>
            <a:r>
              <a:rPr lang="uk-UA" sz="2800" dirty="0">
                <a:latin typeface="Monotype Corsiva" pitchFamily="66" charset="0"/>
              </a:rPr>
              <a:t>року</a:t>
            </a:r>
            <a:r>
              <a:rPr lang="ru-RU" sz="2800" dirty="0">
                <a:latin typeface="Monotype Corsiva" pitchFamily="66" charset="0"/>
              </a:rPr>
              <a:t>. </a:t>
            </a:r>
          </a:p>
          <a:p>
            <a:endParaRPr lang="ru-RU" sz="2800" dirty="0">
              <a:latin typeface="Monotype Corsiva" pitchFamily="66" charset="0"/>
            </a:endParaRPr>
          </a:p>
          <a:p>
            <a:r>
              <a:rPr lang="uk-UA" sz="2800" dirty="0">
                <a:latin typeface="Monotype Corsiva" pitchFamily="66" charset="0"/>
              </a:rPr>
              <a:t>Він </a:t>
            </a:r>
            <a:r>
              <a:rPr lang="en-GB" sz="2800" dirty="0" err="1">
                <a:latin typeface="Monotype Corsiva" pitchFamily="66" charset="0"/>
              </a:rPr>
              <a:t>про</a:t>
            </a:r>
            <a:r>
              <a:rPr lang="uk-UA" sz="2800" dirty="0">
                <a:latin typeface="Monotype Corsiva" pitchFamily="66" charset="0"/>
              </a:rPr>
              <a:t>йшов </a:t>
            </a:r>
            <a:r>
              <a:rPr lang="en-GB" sz="2800" dirty="0">
                <a:latin typeface="Monotype Corsiva" pitchFamily="66" charset="0"/>
              </a:rPr>
              <a:t> </a:t>
            </a:r>
            <a:r>
              <a:rPr lang="en-GB" sz="2800" dirty="0" err="1">
                <a:latin typeface="Monotype Corsiva" pitchFamily="66" charset="0"/>
              </a:rPr>
              <a:t>на</a:t>
            </a:r>
            <a:r>
              <a:rPr lang="en-GB" sz="2800" dirty="0">
                <a:latin typeface="Monotype Corsiva" pitchFamily="66" charset="0"/>
              </a:rPr>
              <a:t> </a:t>
            </a:r>
            <a:r>
              <a:rPr lang="uk-UA" sz="2800" dirty="0">
                <a:latin typeface="Monotype Corsiva" pitchFamily="66" charset="0"/>
              </a:rPr>
              <a:t>відстані </a:t>
            </a:r>
            <a:r>
              <a:rPr lang="en-GB" sz="2800" dirty="0">
                <a:latin typeface="Monotype Corsiva" pitchFamily="66" charset="0"/>
              </a:rPr>
              <a:t>6200 </a:t>
            </a:r>
            <a:r>
              <a:rPr lang="en-GB" sz="2800" dirty="0" err="1">
                <a:latin typeface="Monotype Corsiva" pitchFamily="66" charset="0"/>
              </a:rPr>
              <a:t>км</a:t>
            </a:r>
            <a:r>
              <a:rPr lang="uk-UA" sz="2800" dirty="0">
                <a:latin typeface="Monotype Corsiva" pitchFamily="66" charset="0"/>
              </a:rPr>
              <a:t>від неї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зробив</a:t>
            </a:r>
            <a:r>
              <a:rPr lang="ru-RU" sz="2800" dirty="0">
                <a:latin typeface="Monotype Corsiva" pitchFamily="66" charset="0"/>
              </a:rPr>
              <a:t> фото </a:t>
            </a:r>
            <a:r>
              <a:rPr lang="ru-RU" sz="2800" dirty="0" err="1">
                <a:latin typeface="Monotype Corsiva" pitchFamily="66" charset="0"/>
              </a:rPr>
              <a:t>майже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половини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її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поверхні</a:t>
            </a:r>
            <a:r>
              <a:rPr lang="ru-RU" sz="2800" dirty="0">
                <a:latin typeface="Monotype Corsiva" pitchFamily="66" charset="0"/>
              </a:rPr>
              <a:t>, особливо – </a:t>
            </a:r>
            <a:r>
              <a:rPr lang="ru-RU" sz="2800" dirty="0" err="1">
                <a:latin typeface="Monotype Corsiva" pitchFamily="66" charset="0"/>
              </a:rPr>
              <a:t>знімки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темної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половини</a:t>
            </a:r>
            <a:r>
              <a:rPr lang="ru-RU" sz="2800" dirty="0">
                <a:latin typeface="Monotype Corsiva" pitchFamily="66" charset="0"/>
              </a:rPr>
              <a:t>  </a:t>
            </a:r>
            <a:r>
              <a:rPr lang="ru-RU" sz="2800" dirty="0" err="1">
                <a:latin typeface="Monotype Corsiva" pitchFamily="66" charset="0"/>
              </a:rPr>
              <a:t>Місяця</a:t>
            </a:r>
            <a:r>
              <a:rPr lang="ru-RU" sz="2800" dirty="0">
                <a:latin typeface="Monotype Corsiva" pitchFamily="66" charset="0"/>
              </a:rPr>
              <a:t>.</a:t>
            </a:r>
            <a:endParaRPr lang="en-US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elovek na Lun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642938"/>
            <a:ext cx="59674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Verdana" pitchFamily="34" charset="0"/>
              </a:rPr>
              <a:t>20 </a:t>
            </a:r>
            <a:r>
              <a:rPr lang="ru-RU" b="1" dirty="0" err="1" smtClean="0">
                <a:latin typeface="Verdana" pitchFamily="34" charset="0"/>
              </a:rPr>
              <a:t>липня</a:t>
            </a:r>
            <a:r>
              <a:rPr lang="ru-RU" b="1" dirty="0" smtClean="0">
                <a:latin typeface="Verdana" pitchFamily="34" charset="0"/>
              </a:rPr>
              <a:t> </a:t>
            </a:r>
            <a:r>
              <a:rPr lang="ru-RU" b="1" dirty="0">
                <a:latin typeface="Verdana" pitchFamily="34" charset="0"/>
              </a:rPr>
              <a:t>1969 </a:t>
            </a:r>
            <a:r>
              <a:rPr lang="ru-RU" b="1" dirty="0" smtClean="0">
                <a:latin typeface="Verdana" pitchFamily="34" charset="0"/>
              </a:rPr>
              <a:t>року</a:t>
            </a:r>
            <a:r>
              <a:rPr lang="ru-RU" dirty="0" smtClean="0">
                <a:latin typeface="Verdana" pitchFamily="34" charset="0"/>
              </a:rPr>
              <a:t>.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5006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Monotype Corsiva" pitchFamily="66" charset="0"/>
              </a:rPr>
              <a:t>Один </a:t>
            </a:r>
            <a:r>
              <a:rPr lang="ru-RU" sz="3600" dirty="0" err="1">
                <a:latin typeface="Monotype Corsiva" pitchFamily="66" charset="0"/>
              </a:rPr>
              <a:t>з</a:t>
            </a:r>
            <a:r>
              <a:rPr lang="ru-RU" sz="3600" dirty="0">
                <a:latin typeface="Monotype Corsiva" pitchFamily="66" charset="0"/>
              </a:rPr>
              <a:t> перших людей на </a:t>
            </a:r>
            <a:r>
              <a:rPr lang="uk-UA" sz="3600" dirty="0">
                <a:latin typeface="Monotype Corsiva" pitchFamily="66" charset="0"/>
              </a:rPr>
              <a:t>Місяці – американський астронавт </a:t>
            </a:r>
            <a:r>
              <a:rPr lang="uk-UA" sz="3600" b="1" dirty="0">
                <a:latin typeface="Monotype Corsiva" pitchFamily="66" charset="0"/>
              </a:rPr>
              <a:t>Ніл </a:t>
            </a:r>
            <a:r>
              <a:rPr lang="uk-UA" sz="3600" b="1" dirty="0" err="1">
                <a:latin typeface="Monotype Corsiva" pitchFamily="66" charset="0"/>
              </a:rPr>
              <a:t>Армстронг</a:t>
            </a:r>
            <a:r>
              <a:rPr lang="uk-UA" sz="3600" b="1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ovek na Lune 2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96081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 Celovek na Lune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55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1500" y="228600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dirty="0">
                <a:latin typeface="Verdana" pitchFamily="34" charset="0"/>
              </a:rPr>
              <a:t>Немає повітря, яскраве сонячне світло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ezdehod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4419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lu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500188"/>
            <a:ext cx="36576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52400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dirty="0">
                <a:latin typeface="Monotype Corsiva" pitchFamily="66" charset="0"/>
                <a:cs typeface="Times New Roman" pitchFamily="18" charset="0"/>
              </a:rPr>
              <a:t>Спеціальні машини </a:t>
            </a:r>
            <a:r>
              <a:rPr lang="uk-UA" sz="5400" dirty="0" err="1">
                <a:latin typeface="Monotype Corsiva" pitchFamily="66" charset="0"/>
                <a:cs typeface="Times New Roman" pitchFamily="18" charset="0"/>
              </a:rPr>
              <a:t>–місяцеходи</a:t>
            </a:r>
            <a:r>
              <a:rPr lang="uk-UA" sz="5400" dirty="0"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pollo14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42875" y="5287963"/>
            <a:ext cx="9001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На Місяці немає атмосфери і тому ніколи не буває вітру. А це означає, що слід, залишений місяцеходом так і залишиться там назавжди.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elovek Apollo14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1816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85750" y="4437112"/>
            <a:ext cx="8858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uk-UA" sz="2800" dirty="0">
                <a:latin typeface="Monotype Corsiva" pitchFamily="66" charset="0"/>
              </a:rPr>
              <a:t>На Місяці немає такого тяжіння як на Землі і тому астронавти, навіть не зважаючи на важкі скафандри, могли як слід </a:t>
            </a:r>
            <a:r>
              <a:rPr lang="uk-UA" sz="2800" dirty="0" err="1">
                <a:latin typeface="Monotype Corsiva" pitchFamily="66" charset="0"/>
              </a:rPr>
              <a:t>настрибатиися</a:t>
            </a:r>
            <a:r>
              <a:rPr lang="uk-UA" sz="2800" dirty="0">
                <a:latin typeface="Monotype Corsiva" pitchFamily="66" charset="0"/>
              </a:rPr>
              <a:t>. Але ж на Землі в цих скафандрах космонавти ледь могли  б пересуватися. Ще б пак, адже на Землі всі предмети в цілих 6 разів важче, ніж на Місяці.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unohod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67544" y="404664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dirty="0">
                <a:latin typeface="Monotype Corsiva" pitchFamily="66" charset="0"/>
              </a:rPr>
              <a:t>На Місяці небо завжди чорне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trana.com/wp-content/uploads/2012/03/planeta-zem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4896544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22920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Місяць обертається навколо Землі за своєю орбітою. Повне коло обертання навколо Землі Місяць робить за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29,5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днів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.</a:t>
            </a:r>
            <a:endParaRPr lang="uk-U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04664"/>
            <a:ext cx="3929063" cy="5839064"/>
            <a:chOff x="192" y="258"/>
            <a:chExt cx="1104" cy="2218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383" y="258"/>
            <a:ext cx="756" cy="1902"/>
          </p:xfrm>
          <a:graphic>
            <a:graphicData uri="http://schemas.openxmlformats.org/presentationml/2006/ole">
              <p:oleObj spid="_x0000_s1026" name="Bitmap Image" r:id="rId3" imgW="2048161" imgH="5152381" progId="Paint.Picture">
                <p:embed/>
              </p:oleObj>
            </a:graphicData>
          </a:graphic>
        </p:graphicFrame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92" y="2160"/>
              <a:ext cx="110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Verdana" pitchFamily="34" charset="0"/>
                </a:rPr>
                <a:t>Космічний модуль «Апполон»</a:t>
              </a:r>
              <a:endParaRPr lang="en-GB">
                <a:latin typeface="Verdana" pitchFamily="34" charset="0"/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779912" y="404664"/>
            <a:ext cx="5184576" cy="5554663"/>
            <a:chOff x="2256" y="1776"/>
            <a:chExt cx="2448" cy="2356"/>
          </a:xfrm>
        </p:grpSpPr>
        <p:pic>
          <p:nvPicPr>
            <p:cNvPr id="6" name="Picture 7" descr="kam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776"/>
              <a:ext cx="2448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04" y="3936"/>
              <a:ext cx="235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>
                  <a:latin typeface="Verdana" pitchFamily="34" charset="0"/>
                </a:rPr>
                <a:t>Зразок Місячного грунту</a:t>
              </a:r>
              <a:endParaRPr lang="en-GB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unok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3246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85750" y="214313"/>
            <a:ext cx="8358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latin typeface="Monotype Corsiva" pitchFamily="66" charset="0"/>
              </a:rPr>
              <a:t>Місяцехід-1. 17 листопада 1970. Його доставила на Місяць радянська міжпланетна станція Луна-17. Місяцехід-1 подорожував за місячним моря Дощів протягом 11 місяців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slednij polet na L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14313" y="142875"/>
            <a:ext cx="8929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Грудень 1972. Готується до запуску остання місячна експедиція - Аполлон 17. З тих пір люди жодного разу не були на Місяці.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Лунная ночь в Кры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3733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kuind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071688"/>
            <a:ext cx="4533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5357813"/>
            <a:ext cx="2590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>
                <a:latin typeface="Verdana" pitchFamily="34" charset="0"/>
              </a:rPr>
              <a:t>Місячна ніч в Криму.</a:t>
            </a:r>
          </a:p>
          <a:p>
            <a:pPr>
              <a:spcBef>
                <a:spcPct val="50000"/>
              </a:spcBef>
            </a:pPr>
            <a:r>
              <a:rPr lang="uk-UA" sz="1800" dirty="0">
                <a:latin typeface="Verdana" pitchFamily="34" charset="0"/>
              </a:rPr>
              <a:t> И.К. Айвазовський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2063" y="5429250"/>
            <a:ext cx="2947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Verdana" pitchFamily="34" charset="0"/>
              </a:rPr>
              <a:t>«</a:t>
            </a:r>
            <a:r>
              <a:rPr lang="uk-UA" sz="2000" dirty="0">
                <a:latin typeface="Verdana" pitchFamily="34" charset="0"/>
              </a:rPr>
              <a:t>Ніч на Дніпрі»                     А. Куїнджі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dirty="0">
                <a:latin typeface="Monotype Corsiva" pitchFamily="66" charset="0"/>
              </a:rPr>
              <a:t>Наш супутник неодноразово надихав  людей на витвори мистецтва</a:t>
            </a:r>
            <a:endParaRPr lang="en-US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una1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www.king-travel.com.ua/uploads/posts/2012-06/1340564088_061126_parfenon_hram_gree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5670629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Давні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греки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Місяць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назвали Селеною.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vidomosti-ua.com/photo/original-129974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477000" cy="3886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01317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Діаметр  Місяця майже в 4 рази менший від діаметра Землі.</a:t>
            </a:r>
            <a:endParaRPr lang="uk-UA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ozashkillya.ostriv.in.ua/images/publications/4/6334/1303939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"/>
            <a:ext cx="4038017" cy="4509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5892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Місяці є гори і багато кратерів.</a:t>
            </a:r>
            <a:endParaRPr lang="uk-UA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rateri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Krateri3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0"/>
            <a:ext cx="3556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299695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Заглибини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 на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поверхні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Місяц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називають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</a:rPr>
              <a:t> кратерами</a:t>
            </a:r>
            <a:endParaRPr lang="en-GB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14313" y="4143375"/>
            <a:ext cx="89296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Багато років тому вчений Галілео Галілей назвав їх морями. Тепер ми вже знаємо, що ніяких морів на місяці немає, але за традицією кратери зберегли свої назви. У багатьох з них незвичайні для Землі - 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Море Холоду, </a:t>
            </a: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Море Дощів, Море Ясності, Море 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Парів</a:t>
            </a: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b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Менші кратери мають імена </a:t>
            </a: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знаменитих людей - Тихо </a:t>
            </a:r>
            <a:r>
              <a:rPr lang="uk-UA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Браге</a:t>
            </a: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uk-UA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Коперніка</a:t>
            </a: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Птоломея, Юрія Гагаріна.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rateri2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0" y="528637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Місячні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гори. 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Їх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назви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цілком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земні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- Кавказ, Алтай,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Карпати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Альпи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Апеніни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Періно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Тенеріфе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 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Висота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гір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може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доходити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до 8 км,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але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зазвичай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вона становить 3-5 км.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unar eclip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52600" y="152400"/>
            <a:ext cx="541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b="1" dirty="0">
                <a:latin typeface="Verdana" pitchFamily="34" charset="0"/>
              </a:rPr>
              <a:t>Місячні затемнення</a:t>
            </a:r>
            <a:endParaRPr lang="en-GB" sz="2200" b="1" dirty="0">
              <a:latin typeface="Verdana" pitchFamily="34" charset="0"/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0" y="41433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Monotype Corsiva" pitchFamily="66" charset="0"/>
              </a:rPr>
              <a:t>Іноді ми можемо спостерігати явище, яке називається місячне затемнення. Воно відбувається тоді, коли Сонце, Місяць і Земля опиняються на одній прямій і Земля закриває Місяць від Сонця своєю тінню.</a:t>
            </a:r>
            <a:br>
              <a:rPr lang="uk-UA" sz="2400" dirty="0">
                <a:latin typeface="Monotype Corsiva" pitchFamily="66" charset="0"/>
              </a:rPr>
            </a:br>
            <a:r>
              <a:rPr lang="uk-UA" sz="2400" dirty="0">
                <a:latin typeface="Monotype Corsiva" pitchFamily="66" charset="0"/>
              </a:rPr>
              <a:t>Затемнення може бути не тільки повним, але і частковим. У цьому випадку тінь Землі потрапляє не </a:t>
            </a:r>
            <a:r>
              <a:rPr lang="uk-UA" sz="2400" dirty="0" smtClean="0">
                <a:latin typeface="Monotype Corsiva" pitchFamily="66" charset="0"/>
              </a:rPr>
              <a:t>на весь </a:t>
            </a:r>
            <a:r>
              <a:rPr lang="uk-UA" sz="2400" dirty="0">
                <a:latin typeface="Monotype Corsiva" pitchFamily="66" charset="0"/>
              </a:rPr>
              <a:t>Місяць, а тільки на </a:t>
            </a:r>
            <a:r>
              <a:rPr lang="uk-UA" sz="2400" dirty="0" smtClean="0">
                <a:latin typeface="Monotype Corsiva" pitchFamily="66" charset="0"/>
              </a:rPr>
              <a:t>його </a:t>
            </a:r>
            <a:r>
              <a:rPr lang="uk-UA" sz="2400" dirty="0">
                <a:latin typeface="Monotype Corsiva" pitchFamily="66" charset="0"/>
              </a:rPr>
              <a:t>шматочок. Місячне затемнення може тривати   </a:t>
            </a:r>
            <a:r>
              <a:rPr lang="ru-RU" sz="2400" dirty="0"/>
              <a:t>до 1 </a:t>
            </a:r>
            <a:r>
              <a:rPr lang="uk-UA" sz="2400" dirty="0"/>
              <a:t>години.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928688"/>
            <a:ext cx="511016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Verdana" pitchFamily="34" charset="0"/>
              </a:rPr>
              <a:t>Фази Місяця</a:t>
            </a: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043608" y="4795897"/>
            <a:ext cx="76003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Місяць завжди видно по-різному - то тоненький серп, то круглий </a:t>
            </a:r>
            <a:r>
              <a:rPr lang="uk-UA" sz="3200" dirty="0" err="1">
                <a:latin typeface="Monotype Corsiva" pitchFamily="66" charset="0"/>
              </a:rPr>
              <a:t>млинець.Іноді</a:t>
            </a:r>
            <a:r>
              <a:rPr lang="uk-UA" sz="3200" dirty="0">
                <a:latin typeface="Monotype Corsiva" pitchFamily="66" charset="0"/>
              </a:rPr>
              <a:t> її «кінці» спрямовані в один бік, а іноді в іншу. Ці зміни називаються фазами Місяця.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</TotalTime>
  <Words>257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Метро</vt:lpstr>
      <vt:lpstr>Bitmap 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4</cp:revision>
  <dcterms:modified xsi:type="dcterms:W3CDTF">2013-11-13T19:07:52Z</dcterms:modified>
</cp:coreProperties>
</file>