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60" r:id="rId4"/>
    <p:sldId id="285" r:id="rId5"/>
    <p:sldId id="261" r:id="rId6"/>
    <p:sldId id="286" r:id="rId7"/>
    <p:sldId id="263" r:id="rId8"/>
    <p:sldId id="287" r:id="rId9"/>
    <p:sldId id="264" r:id="rId10"/>
    <p:sldId id="288" r:id="rId11"/>
    <p:sldId id="265" r:id="rId12"/>
    <p:sldId id="289" r:id="rId13"/>
    <p:sldId id="266" r:id="rId14"/>
    <p:sldId id="290" r:id="rId15"/>
    <p:sldId id="267" r:id="rId16"/>
    <p:sldId id="291" r:id="rId17"/>
    <p:sldId id="269" r:id="rId18"/>
    <p:sldId id="292" r:id="rId19"/>
    <p:sldId id="270" r:id="rId20"/>
    <p:sldId id="293" r:id="rId21"/>
    <p:sldId id="271" r:id="rId22"/>
    <p:sldId id="294" r:id="rId23"/>
    <p:sldId id="272" r:id="rId24"/>
    <p:sldId id="295" r:id="rId25"/>
    <p:sldId id="273" r:id="rId26"/>
    <p:sldId id="296" r:id="rId27"/>
    <p:sldId id="274" r:id="rId28"/>
    <p:sldId id="275" r:id="rId29"/>
    <p:sldId id="297" r:id="rId30"/>
    <p:sldId id="298" r:id="rId31"/>
    <p:sldId id="278" r:id="rId32"/>
    <p:sldId id="279" r:id="rId33"/>
    <p:sldId id="300" r:id="rId34"/>
    <p:sldId id="280" r:id="rId35"/>
    <p:sldId id="301" r:id="rId36"/>
    <p:sldId id="281" r:id="rId37"/>
    <p:sldId id="302" r:id="rId38"/>
    <p:sldId id="28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CEDB-00DC-4E6D-B4E1-3F78E8F76D15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D8898C1-FD98-4085-9700-87553261E6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CEDB-00DC-4E6D-B4E1-3F78E8F76D15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98C1-FD98-4085-9700-87553261E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CEDB-00DC-4E6D-B4E1-3F78E8F76D15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98C1-FD98-4085-9700-87553261E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CEDB-00DC-4E6D-B4E1-3F78E8F76D15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98C1-FD98-4085-9700-87553261E6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CEDB-00DC-4E6D-B4E1-3F78E8F76D15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D8898C1-FD98-4085-9700-87553261E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CEDB-00DC-4E6D-B4E1-3F78E8F76D15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98C1-FD98-4085-9700-87553261E6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CEDB-00DC-4E6D-B4E1-3F78E8F76D15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98C1-FD98-4085-9700-87553261E6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CEDB-00DC-4E6D-B4E1-3F78E8F76D15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98C1-FD98-4085-9700-87553261E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CEDB-00DC-4E6D-B4E1-3F78E8F76D15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98C1-FD98-4085-9700-87553261E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CEDB-00DC-4E6D-B4E1-3F78E8F76D15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898C1-FD98-4085-9700-87553261E6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BCEDB-00DC-4E6D-B4E1-3F78E8F76D15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D8898C1-FD98-4085-9700-87553261E6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70BCEDB-00DC-4E6D-B4E1-3F78E8F76D15}" type="datetimeFigureOut">
              <a:rPr lang="ru-RU" smtClean="0"/>
              <a:pPr/>
              <a:t>18.03.2013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D8898C1-FD98-4085-9700-87553261E6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noFill/>
        </p:spPr>
        <p:txBody>
          <a:bodyPr/>
          <a:lstStyle/>
          <a:p>
            <a:pPr algn="l"/>
            <a:r>
              <a:rPr lang="uk-UA" dirty="0" smtClean="0"/>
              <a:t>Птахи занесені до Червоної книги України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аранец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27024">
            <a:off x="210885" y="730175"/>
            <a:ext cx="2872191" cy="327315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16632"/>
            <a:ext cx="4499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Баранець великий</a:t>
            </a:r>
            <a:endParaRPr lang="uk-UA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3" name="Рисунок 2" descr="баранець велики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404664"/>
            <a:ext cx="4702677" cy="30243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3717032"/>
            <a:ext cx="9036496" cy="25922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9900CC"/>
                </a:solidFill>
              </a:rPr>
              <a:t>Зараз </a:t>
            </a:r>
            <a:r>
              <a:rPr lang="ru-RU" sz="2800" dirty="0" err="1" smtClean="0">
                <a:solidFill>
                  <a:srgbClr val="9900CC"/>
                </a:solidFill>
              </a:rPr>
              <a:t>майже</a:t>
            </a:r>
            <a:r>
              <a:rPr lang="ru-RU" sz="2800" dirty="0" smtClean="0">
                <a:solidFill>
                  <a:srgbClr val="9900CC"/>
                </a:solidFill>
              </a:rPr>
              <a:t> вся </a:t>
            </a:r>
            <a:r>
              <a:rPr lang="ru-RU" sz="2800" dirty="0" err="1" smtClean="0">
                <a:solidFill>
                  <a:srgbClr val="9900CC"/>
                </a:solidFill>
              </a:rPr>
              <a:t>популяція</a:t>
            </a:r>
            <a:r>
              <a:rPr lang="ru-RU" sz="2800" dirty="0" smtClean="0">
                <a:solidFill>
                  <a:srgbClr val="9900CC"/>
                </a:solidFill>
              </a:rPr>
              <a:t> </a:t>
            </a:r>
            <a:r>
              <a:rPr lang="ru-RU" sz="2800" dirty="0" err="1" smtClean="0">
                <a:solidFill>
                  <a:srgbClr val="9900CC"/>
                </a:solidFill>
              </a:rPr>
              <a:t>сконцентрована</a:t>
            </a:r>
            <a:r>
              <a:rPr lang="ru-RU" sz="2800" dirty="0" smtClean="0">
                <a:solidFill>
                  <a:srgbClr val="9900CC"/>
                </a:solidFill>
              </a:rPr>
              <a:t> на </a:t>
            </a:r>
            <a:r>
              <a:rPr lang="ru-RU" sz="2800" dirty="0" err="1" smtClean="0">
                <a:solidFill>
                  <a:srgbClr val="9900CC"/>
                </a:solidFill>
              </a:rPr>
              <a:t>Поліссі</a:t>
            </a:r>
            <a:r>
              <a:rPr lang="ru-RU" sz="2800" dirty="0" smtClean="0">
                <a:solidFill>
                  <a:srgbClr val="9900CC"/>
                </a:solidFill>
              </a:rPr>
              <a:t> в долинах </a:t>
            </a:r>
            <a:r>
              <a:rPr lang="ru-RU" sz="2800" dirty="0" err="1" smtClean="0">
                <a:solidFill>
                  <a:srgbClr val="9900CC"/>
                </a:solidFill>
              </a:rPr>
              <a:t>рр.Дніпро</a:t>
            </a:r>
            <a:r>
              <a:rPr lang="ru-RU" sz="2800" dirty="0" smtClean="0">
                <a:solidFill>
                  <a:srgbClr val="9900CC"/>
                </a:solidFill>
              </a:rPr>
              <a:t>, Десна та </a:t>
            </a:r>
            <a:r>
              <a:rPr lang="ru-RU" sz="2800" dirty="0" err="1" smtClean="0">
                <a:solidFill>
                  <a:srgbClr val="9900CC"/>
                </a:solidFill>
              </a:rPr>
              <a:t>Прип'ять</a:t>
            </a:r>
            <a:r>
              <a:rPr lang="ru-RU" sz="2800" dirty="0" smtClean="0">
                <a:solidFill>
                  <a:srgbClr val="9900CC"/>
                </a:solidFill>
              </a:rPr>
              <a:t>. </a:t>
            </a:r>
            <a:r>
              <a:rPr lang="ru-RU" sz="2800" dirty="0" smtClean="0">
                <a:solidFill>
                  <a:srgbClr val="9900CC"/>
                </a:solidFill>
              </a:rPr>
              <a:t> Причини </a:t>
            </a:r>
            <a:r>
              <a:rPr lang="ru-RU" sz="2800" dirty="0" err="1" smtClean="0">
                <a:solidFill>
                  <a:srgbClr val="9900CC"/>
                </a:solidFill>
              </a:rPr>
              <a:t>зміни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чисельності</a:t>
            </a:r>
            <a:r>
              <a:rPr lang="ru-RU" sz="2800" dirty="0" smtClean="0">
                <a:solidFill>
                  <a:srgbClr val="9900CC"/>
                </a:solidFill>
              </a:rPr>
              <a:t>: </a:t>
            </a:r>
            <a:r>
              <a:rPr lang="ru-RU" sz="2800" dirty="0" err="1" smtClean="0">
                <a:solidFill>
                  <a:srgbClr val="9900CC"/>
                </a:solidFill>
              </a:rPr>
              <a:t>деградація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місць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мешкання</a:t>
            </a:r>
            <a:r>
              <a:rPr lang="ru-RU" sz="2800" dirty="0" smtClean="0">
                <a:solidFill>
                  <a:srgbClr val="9900CC"/>
                </a:solidFill>
              </a:rPr>
              <a:t>, </a:t>
            </a:r>
            <a:r>
              <a:rPr lang="ru-RU" sz="2800" dirty="0" err="1" smtClean="0">
                <a:solidFill>
                  <a:srgbClr val="9900CC"/>
                </a:solidFill>
              </a:rPr>
              <a:t>осушувальна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меліорація</a:t>
            </a:r>
            <a:r>
              <a:rPr lang="ru-RU" sz="2800" dirty="0" smtClean="0">
                <a:solidFill>
                  <a:srgbClr val="9900CC"/>
                </a:solidFill>
              </a:rPr>
              <a:t>, </a:t>
            </a:r>
            <a:r>
              <a:rPr lang="ru-RU" sz="2800" dirty="0" err="1" smtClean="0">
                <a:solidFill>
                  <a:srgbClr val="9900CC"/>
                </a:solidFill>
              </a:rPr>
              <a:t>створення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водосховищ</a:t>
            </a:r>
            <a:r>
              <a:rPr lang="ru-RU" sz="2800" dirty="0" smtClean="0">
                <a:solidFill>
                  <a:srgbClr val="9900CC"/>
                </a:solidFill>
              </a:rPr>
              <a:t>, </a:t>
            </a:r>
            <a:r>
              <a:rPr lang="ru-RU" sz="2800" dirty="0" err="1" smtClean="0">
                <a:solidFill>
                  <a:srgbClr val="9900CC"/>
                </a:solidFill>
              </a:rPr>
              <a:t>браконьєрство</a:t>
            </a:r>
            <a:r>
              <a:rPr lang="ru-RU" sz="2800" dirty="0" smtClean="0">
                <a:solidFill>
                  <a:srgbClr val="9900CC"/>
                </a:solidFill>
              </a:rPr>
              <a:t>, </a:t>
            </a:r>
            <a:r>
              <a:rPr lang="ru-RU" sz="2800" dirty="0" err="1" smtClean="0">
                <a:solidFill>
                  <a:srgbClr val="9900CC"/>
                </a:solidFill>
              </a:rPr>
              <a:t>надмірне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сінокосіння</a:t>
            </a:r>
            <a:r>
              <a:rPr lang="ru-RU" sz="2800" dirty="0" smtClean="0">
                <a:solidFill>
                  <a:srgbClr val="9900CC"/>
                </a:solidFill>
              </a:rPr>
              <a:t> та </a:t>
            </a:r>
            <a:r>
              <a:rPr lang="ru-RU" sz="2800" dirty="0" err="1" smtClean="0">
                <a:solidFill>
                  <a:srgbClr val="9900CC"/>
                </a:solidFill>
              </a:rPr>
              <a:t>випасання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худоби</a:t>
            </a:r>
            <a:r>
              <a:rPr lang="ru-RU" sz="2800" dirty="0" smtClean="0">
                <a:solidFill>
                  <a:srgbClr val="9900CC"/>
                </a:solidFill>
              </a:rPr>
              <a:t>.</a:t>
            </a:r>
            <a:endParaRPr lang="ru-RU" sz="28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0"/>
            <a:ext cx="6120680" cy="1368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Баранець великий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61090">
            <a:off x="5676638" y="137417"/>
            <a:ext cx="2798101" cy="336205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3068960"/>
            <a:ext cx="7776864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err="1" smtClean="0">
                <a:solidFill>
                  <a:srgbClr val="9900CC"/>
                </a:solidFill>
              </a:rPr>
              <a:t>Гніздовий</a:t>
            </a:r>
            <a:r>
              <a:rPr lang="ru-RU" sz="2800" dirty="0">
                <a:solidFill>
                  <a:srgbClr val="9900CC"/>
                </a:solidFill>
              </a:rPr>
              <a:t>, </a:t>
            </a:r>
            <a:r>
              <a:rPr lang="ru-RU" sz="2800" dirty="0" err="1">
                <a:solidFill>
                  <a:srgbClr val="9900CC"/>
                </a:solidFill>
              </a:rPr>
              <a:t>перелітний</a:t>
            </a:r>
            <a:r>
              <a:rPr lang="ru-RU" sz="2800" dirty="0">
                <a:solidFill>
                  <a:srgbClr val="9900CC"/>
                </a:solidFill>
              </a:rPr>
              <a:t> птах. Зараз </a:t>
            </a:r>
            <a:r>
              <a:rPr lang="ru-RU" sz="2800" dirty="0" err="1">
                <a:solidFill>
                  <a:srgbClr val="9900CC"/>
                </a:solidFill>
              </a:rPr>
              <a:t>майже</a:t>
            </a:r>
            <a:r>
              <a:rPr lang="ru-RU" sz="2800" dirty="0">
                <a:solidFill>
                  <a:srgbClr val="9900CC"/>
                </a:solidFill>
              </a:rPr>
              <a:t> вся </a:t>
            </a:r>
            <a:r>
              <a:rPr lang="ru-RU" sz="2800" dirty="0" err="1">
                <a:solidFill>
                  <a:srgbClr val="9900CC"/>
                </a:solidFill>
              </a:rPr>
              <a:t>популяція</a:t>
            </a:r>
            <a:r>
              <a:rPr lang="ru-RU" sz="2800" dirty="0">
                <a:solidFill>
                  <a:srgbClr val="9900CC"/>
                </a:solidFill>
              </a:rPr>
              <a:t> </a:t>
            </a:r>
            <a:r>
              <a:rPr lang="ru-RU" sz="2800" dirty="0" err="1">
                <a:solidFill>
                  <a:srgbClr val="9900CC"/>
                </a:solidFill>
              </a:rPr>
              <a:t>сконцентрована</a:t>
            </a:r>
            <a:r>
              <a:rPr lang="ru-RU" sz="2800" dirty="0">
                <a:solidFill>
                  <a:srgbClr val="9900CC"/>
                </a:solidFill>
              </a:rPr>
              <a:t> на </a:t>
            </a:r>
            <a:r>
              <a:rPr lang="ru-RU" sz="2800" dirty="0" err="1">
                <a:solidFill>
                  <a:srgbClr val="9900CC"/>
                </a:solidFill>
              </a:rPr>
              <a:t>Поліссі</a:t>
            </a:r>
            <a:r>
              <a:rPr lang="ru-RU" sz="2800" dirty="0">
                <a:solidFill>
                  <a:srgbClr val="9900CC"/>
                </a:solidFill>
              </a:rPr>
              <a:t> в долинах </a:t>
            </a:r>
            <a:r>
              <a:rPr lang="ru-RU" sz="2800" dirty="0" err="1">
                <a:solidFill>
                  <a:srgbClr val="9900CC"/>
                </a:solidFill>
              </a:rPr>
              <a:t>рр.Дніпро</a:t>
            </a:r>
            <a:r>
              <a:rPr lang="ru-RU" sz="2800" dirty="0">
                <a:solidFill>
                  <a:srgbClr val="9900CC"/>
                </a:solidFill>
              </a:rPr>
              <a:t>, Десна та </a:t>
            </a:r>
            <a:r>
              <a:rPr lang="ru-RU" sz="2800" dirty="0" err="1">
                <a:solidFill>
                  <a:srgbClr val="9900CC"/>
                </a:solidFill>
              </a:rPr>
              <a:t>Прип'ять</a:t>
            </a:r>
            <a:r>
              <a:rPr lang="ru-RU" sz="2800" dirty="0">
                <a:solidFill>
                  <a:srgbClr val="9900CC"/>
                </a:solidFill>
              </a:rPr>
              <a:t>. </a:t>
            </a:r>
            <a:r>
              <a:rPr lang="ru-RU" sz="2800" dirty="0" err="1">
                <a:solidFill>
                  <a:srgbClr val="9900CC"/>
                </a:solidFill>
              </a:rPr>
              <a:t>Достовірно</a:t>
            </a:r>
            <a:r>
              <a:rPr lang="ru-RU" sz="2800" dirty="0">
                <a:solidFill>
                  <a:srgbClr val="9900CC"/>
                </a:solidFill>
              </a:rPr>
              <a:t> </a:t>
            </a:r>
            <a:r>
              <a:rPr lang="ru-RU" sz="2800" dirty="0" err="1">
                <a:solidFill>
                  <a:srgbClr val="9900CC"/>
                </a:solidFill>
              </a:rPr>
              <a:t>гніздиться</a:t>
            </a:r>
            <a:r>
              <a:rPr lang="ru-RU" sz="2800" dirty="0">
                <a:solidFill>
                  <a:srgbClr val="9900CC"/>
                </a:solidFill>
              </a:rPr>
              <a:t> в </a:t>
            </a:r>
            <a:r>
              <a:rPr lang="ru-RU" sz="2800" dirty="0" err="1">
                <a:solidFill>
                  <a:srgbClr val="9900CC"/>
                </a:solidFill>
              </a:rPr>
              <a:t>Київській</a:t>
            </a:r>
            <a:r>
              <a:rPr lang="ru-RU" sz="2800" dirty="0">
                <a:solidFill>
                  <a:srgbClr val="9900CC"/>
                </a:solidFill>
              </a:rPr>
              <a:t>, </a:t>
            </a:r>
            <a:r>
              <a:rPr lang="ru-RU" sz="2800" dirty="0" err="1">
                <a:solidFill>
                  <a:srgbClr val="9900CC"/>
                </a:solidFill>
              </a:rPr>
              <a:t>Чернігівській</a:t>
            </a:r>
            <a:r>
              <a:rPr lang="ru-RU" sz="2800" dirty="0">
                <a:solidFill>
                  <a:srgbClr val="9900CC"/>
                </a:solidFill>
              </a:rPr>
              <a:t>, </a:t>
            </a:r>
            <a:r>
              <a:rPr lang="ru-RU" sz="2800" dirty="0" err="1" smtClean="0">
                <a:solidFill>
                  <a:srgbClr val="9900CC"/>
                </a:solidFill>
              </a:rPr>
              <a:t>Сумській</a:t>
            </a:r>
            <a:r>
              <a:rPr lang="ru-RU" sz="2800" dirty="0" smtClean="0">
                <a:solidFill>
                  <a:srgbClr val="9900CC"/>
                </a:solidFill>
              </a:rPr>
              <a:t>, </a:t>
            </a:r>
            <a:r>
              <a:rPr lang="ru-RU" sz="2800" dirty="0" err="1">
                <a:solidFill>
                  <a:srgbClr val="9900CC"/>
                </a:solidFill>
              </a:rPr>
              <a:t>Ж</a:t>
            </a:r>
            <a:r>
              <a:rPr lang="ru-RU" sz="2800" dirty="0" err="1" smtClean="0">
                <a:solidFill>
                  <a:srgbClr val="9900CC"/>
                </a:solidFill>
              </a:rPr>
              <a:t>итомирській</a:t>
            </a:r>
            <a:r>
              <a:rPr lang="ru-RU" sz="2800" dirty="0">
                <a:solidFill>
                  <a:srgbClr val="9900CC"/>
                </a:solidFill>
              </a:rPr>
              <a:t>, </a:t>
            </a:r>
            <a:r>
              <a:rPr lang="ru-RU" sz="2800" dirty="0" err="1">
                <a:solidFill>
                  <a:srgbClr val="9900CC"/>
                </a:solidFill>
              </a:rPr>
              <a:t>Волинській</a:t>
            </a:r>
            <a:r>
              <a:rPr lang="ru-RU" sz="2800" dirty="0">
                <a:solidFill>
                  <a:srgbClr val="9900CC"/>
                </a:solidFill>
              </a:rPr>
              <a:t> та </a:t>
            </a:r>
            <a:r>
              <a:rPr lang="ru-RU" sz="2800" dirty="0" err="1">
                <a:solidFill>
                  <a:srgbClr val="9900CC"/>
                </a:solidFill>
              </a:rPr>
              <a:t>Рівненській</a:t>
            </a:r>
            <a:r>
              <a:rPr lang="ru-RU" sz="2800" dirty="0">
                <a:solidFill>
                  <a:srgbClr val="9900CC"/>
                </a:solidFill>
              </a:rPr>
              <a:t> областях. </a:t>
            </a:r>
            <a:r>
              <a:rPr lang="ru-RU" sz="2800" dirty="0" err="1">
                <a:solidFill>
                  <a:srgbClr val="9900CC"/>
                </a:solidFill>
              </a:rPr>
              <a:t>Чисельність</a:t>
            </a:r>
            <a:r>
              <a:rPr lang="ru-RU" sz="2800" dirty="0">
                <a:solidFill>
                  <a:srgbClr val="9900CC"/>
                </a:solidFill>
              </a:rPr>
              <a:t> становить 500—700 пар.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24744"/>
            <a:ext cx="529208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solidFill>
                  <a:schemeClr val="tx1"/>
                </a:solidFill>
              </a:rPr>
              <a:t>Природоохоронний статус виду</a:t>
            </a:r>
            <a:r>
              <a:rPr lang="uk-UA" sz="2800" b="1" i="1" dirty="0" smtClean="0">
                <a:solidFill>
                  <a:schemeClr val="tx1"/>
                </a:solidFill>
              </a:rPr>
              <a:t>: Зникаючий</a:t>
            </a:r>
            <a:endParaRPr lang="ru-RU" sz="2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807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Кулик-сорока</a:t>
            </a:r>
            <a:endParaRPr lang="uk-UA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789040"/>
            <a:ext cx="8784976" cy="25202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9900CC"/>
                </a:solidFill>
              </a:rPr>
              <a:t>Гніздиться</a:t>
            </a:r>
            <a:r>
              <a:rPr lang="ru-RU" sz="2400" dirty="0" smtClean="0">
                <a:solidFill>
                  <a:srgbClr val="9900CC"/>
                </a:solidFill>
              </a:rPr>
              <a:t> на </a:t>
            </a:r>
            <a:r>
              <a:rPr lang="ru-RU" sz="2400" dirty="0" err="1" smtClean="0">
                <a:solidFill>
                  <a:srgbClr val="9900CC"/>
                </a:solidFill>
              </a:rPr>
              <a:t>Азово-Чорноморському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узбережжі</a:t>
            </a:r>
            <a:r>
              <a:rPr lang="ru-RU" sz="2400" dirty="0" smtClean="0">
                <a:solidFill>
                  <a:srgbClr val="9900CC"/>
                </a:solidFill>
              </a:rPr>
              <a:t>, в долинах </a:t>
            </a:r>
            <a:r>
              <a:rPr lang="ru-RU" sz="2400" dirty="0" err="1" smtClean="0">
                <a:solidFill>
                  <a:srgbClr val="9900CC"/>
                </a:solidFill>
              </a:rPr>
              <a:t>річок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Дніпро</a:t>
            </a:r>
            <a:r>
              <a:rPr lang="ru-RU" sz="2400" dirty="0" smtClean="0">
                <a:solidFill>
                  <a:srgbClr val="9900CC"/>
                </a:solidFill>
              </a:rPr>
              <a:t>, Десна та </a:t>
            </a:r>
            <a:r>
              <a:rPr lang="ru-RU" sz="2400" dirty="0" err="1" smtClean="0">
                <a:solidFill>
                  <a:srgbClr val="9900CC"/>
                </a:solidFill>
              </a:rPr>
              <a:t>Прип'ять</a:t>
            </a:r>
            <a:r>
              <a:rPr lang="ru-RU" sz="2400" dirty="0" smtClean="0">
                <a:solidFill>
                  <a:srgbClr val="9900CC"/>
                </a:solidFill>
              </a:rPr>
              <a:t>. Причини </a:t>
            </a:r>
            <a:r>
              <a:rPr lang="ru-RU" sz="2400" dirty="0" err="1" smtClean="0">
                <a:solidFill>
                  <a:srgbClr val="9900CC"/>
                </a:solidFill>
              </a:rPr>
              <a:t>зниження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чисельності</a:t>
            </a:r>
            <a:r>
              <a:rPr lang="ru-RU" sz="2400" dirty="0" smtClean="0">
                <a:solidFill>
                  <a:srgbClr val="9900CC"/>
                </a:solidFill>
              </a:rPr>
              <a:t>: </a:t>
            </a:r>
            <a:r>
              <a:rPr lang="ru-RU" sz="2400" dirty="0" err="1" smtClean="0">
                <a:solidFill>
                  <a:srgbClr val="9900CC"/>
                </a:solidFill>
              </a:rPr>
              <a:t>деградація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місць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гніздування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сезонні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нагінні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явища</a:t>
            </a:r>
            <a:r>
              <a:rPr lang="ru-RU" sz="2400" dirty="0" smtClean="0">
                <a:solidFill>
                  <a:srgbClr val="9900CC"/>
                </a:solidFill>
              </a:rPr>
              <a:t> на </a:t>
            </a:r>
            <a:r>
              <a:rPr lang="ru-RU" sz="2400" dirty="0" err="1" smtClean="0">
                <a:solidFill>
                  <a:srgbClr val="9900CC"/>
                </a:solidFill>
              </a:rPr>
              <a:t>приморських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водоймах</a:t>
            </a:r>
            <a:r>
              <a:rPr lang="ru-RU" sz="2400" dirty="0" smtClean="0">
                <a:solidFill>
                  <a:srgbClr val="9900CC"/>
                </a:solidFill>
              </a:rPr>
              <a:t> (</a:t>
            </a:r>
            <a:r>
              <a:rPr lang="ru-RU" sz="2400" dirty="0" err="1" smtClean="0">
                <a:solidFill>
                  <a:srgbClr val="9900CC"/>
                </a:solidFill>
              </a:rPr>
              <a:t>АзовоЧорноморський</a:t>
            </a:r>
            <a:r>
              <a:rPr lang="ru-RU" sz="2400" dirty="0" smtClean="0">
                <a:solidFill>
                  <a:srgbClr val="9900CC"/>
                </a:solidFill>
              </a:rPr>
              <a:t> р-н), </a:t>
            </a:r>
            <a:r>
              <a:rPr lang="ru-RU" sz="2400" dirty="0" err="1" smtClean="0">
                <a:solidFill>
                  <a:srgbClr val="9900CC"/>
                </a:solidFill>
              </a:rPr>
              <a:t>заростання</a:t>
            </a:r>
            <a:r>
              <a:rPr lang="ru-RU" sz="2400" dirty="0" smtClean="0">
                <a:solidFill>
                  <a:srgbClr val="9900CC"/>
                </a:solidFill>
              </a:rPr>
              <a:t> та </a:t>
            </a:r>
            <a:r>
              <a:rPr lang="ru-RU" sz="2400" dirty="0" err="1" smtClean="0">
                <a:solidFill>
                  <a:srgbClr val="9900CC"/>
                </a:solidFill>
              </a:rPr>
              <a:t>розмив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піщаних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о-вів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коливання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рівня</a:t>
            </a:r>
            <a:r>
              <a:rPr lang="ru-RU" sz="2400" dirty="0" smtClean="0">
                <a:solidFill>
                  <a:srgbClr val="9900CC"/>
                </a:solidFill>
              </a:rPr>
              <a:t> води у </a:t>
            </a:r>
            <a:r>
              <a:rPr lang="ru-RU" sz="2400" dirty="0" err="1" smtClean="0">
                <a:solidFill>
                  <a:srgbClr val="9900CC"/>
                </a:solidFill>
              </a:rPr>
              <a:t>водосховищах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браконьєрство</a:t>
            </a:r>
            <a:r>
              <a:rPr lang="ru-RU" sz="2400" dirty="0" smtClean="0">
                <a:solidFill>
                  <a:srgbClr val="9900CC"/>
                </a:solidFill>
              </a:rPr>
              <a:t>.</a:t>
            </a:r>
            <a:endParaRPr lang="ru-RU" sz="2400" dirty="0">
              <a:solidFill>
                <a:srgbClr val="9900CC"/>
              </a:solidFill>
            </a:endParaRPr>
          </a:p>
        </p:txBody>
      </p:sp>
      <p:pic>
        <p:nvPicPr>
          <p:cNvPr id="5" name="Рисунок 4" descr="кулик сорок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73979">
            <a:off x="115485" y="809479"/>
            <a:ext cx="4112429" cy="2634296"/>
          </a:xfrm>
          <a:prstGeom prst="rect">
            <a:avLst/>
          </a:prstGeom>
        </p:spPr>
      </p:pic>
      <p:pic>
        <p:nvPicPr>
          <p:cNvPr id="3" name="Рисунок 2" descr="кулик-соро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404664"/>
            <a:ext cx="4961803" cy="3190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34786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Кулик-сорока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149080"/>
            <a:ext cx="7488832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err="1" smtClean="0">
                <a:solidFill>
                  <a:srgbClr val="9900CC"/>
                </a:solidFill>
              </a:rPr>
              <a:t>Гніздовий</a:t>
            </a:r>
            <a:r>
              <a:rPr lang="ru-RU" sz="2800" dirty="0">
                <a:solidFill>
                  <a:srgbClr val="9900CC"/>
                </a:solidFill>
              </a:rPr>
              <a:t>, </a:t>
            </a:r>
            <a:r>
              <a:rPr lang="ru-RU" sz="2800" dirty="0" err="1">
                <a:solidFill>
                  <a:srgbClr val="9900CC"/>
                </a:solidFill>
              </a:rPr>
              <a:t>перелітний</a:t>
            </a:r>
            <a:r>
              <a:rPr lang="ru-RU" sz="2800" dirty="0">
                <a:solidFill>
                  <a:srgbClr val="9900CC"/>
                </a:solidFill>
              </a:rPr>
              <a:t> птах. </a:t>
            </a:r>
            <a:r>
              <a:rPr lang="ru-RU" sz="2800" dirty="0" err="1" smtClean="0">
                <a:solidFill>
                  <a:srgbClr val="9900CC"/>
                </a:solidFill>
              </a:rPr>
              <a:t>Загальна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>
                <a:solidFill>
                  <a:srgbClr val="9900CC"/>
                </a:solidFill>
              </a:rPr>
              <a:t>чисельність</a:t>
            </a:r>
            <a:r>
              <a:rPr lang="ru-RU" sz="2800" dirty="0">
                <a:solidFill>
                  <a:srgbClr val="9900CC"/>
                </a:solidFill>
              </a:rPr>
              <a:t> в Україні становить </a:t>
            </a:r>
            <a:r>
              <a:rPr lang="ru-RU" sz="2800" dirty="0" err="1">
                <a:solidFill>
                  <a:srgbClr val="9900CC"/>
                </a:solidFill>
              </a:rPr>
              <a:t>біля</a:t>
            </a:r>
            <a:r>
              <a:rPr lang="ru-RU" sz="2800" dirty="0">
                <a:solidFill>
                  <a:srgbClr val="9900CC"/>
                </a:solidFill>
              </a:rPr>
              <a:t> 650—800 пар.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26835">
            <a:off x="4820830" y="450255"/>
            <a:ext cx="4163823" cy="355526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836712"/>
            <a:ext cx="486003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</a:rPr>
              <a:t>Природоохоронний</a:t>
            </a:r>
            <a:r>
              <a:rPr lang="ru-RU" sz="2800" b="1" i="1" dirty="0" smtClean="0">
                <a:solidFill>
                  <a:schemeClr val="tx1"/>
                </a:solidFill>
              </a:rPr>
              <a:t> статус виду</a:t>
            </a:r>
            <a:r>
              <a:rPr lang="ru-RU" sz="2800" b="1" i="1" dirty="0" smtClean="0">
                <a:solidFill>
                  <a:schemeClr val="tx1"/>
                </a:solidFill>
              </a:rPr>
              <a:t>: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Вразливий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950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Кульон</a:t>
            </a:r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великий</a:t>
            </a:r>
            <a:endParaRPr lang="uk-UA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933056"/>
            <a:ext cx="8784976" cy="21602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9900CC"/>
                </a:solidFill>
              </a:rPr>
              <a:t>Найбільші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гніздові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поселення</a:t>
            </a:r>
            <a:r>
              <a:rPr lang="ru-RU" sz="2400" dirty="0" smtClean="0">
                <a:solidFill>
                  <a:srgbClr val="9900CC"/>
                </a:solidFill>
              </a:rPr>
              <a:t> — на </a:t>
            </a:r>
            <a:r>
              <a:rPr lang="ru-RU" sz="2400" dirty="0" err="1" smtClean="0">
                <a:solidFill>
                  <a:srgbClr val="9900CC"/>
                </a:solidFill>
              </a:rPr>
              <a:t>Поліссі</a:t>
            </a:r>
            <a:r>
              <a:rPr lang="ru-RU" sz="2400" dirty="0" smtClean="0">
                <a:solidFill>
                  <a:srgbClr val="9900CC"/>
                </a:solidFill>
              </a:rPr>
              <a:t>. У </a:t>
            </a:r>
            <a:r>
              <a:rPr lang="ru-RU" sz="2400" dirty="0" err="1" smtClean="0">
                <a:solidFill>
                  <a:srgbClr val="9900CC"/>
                </a:solidFill>
              </a:rPr>
              <a:t>невеликій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кількості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гніздиться</a:t>
            </a:r>
            <a:r>
              <a:rPr lang="ru-RU" sz="2400" dirty="0" smtClean="0">
                <a:solidFill>
                  <a:srgbClr val="9900CC"/>
                </a:solidFill>
              </a:rPr>
              <a:t> на </a:t>
            </a:r>
            <a:r>
              <a:rPr lang="ru-RU" sz="2400" dirty="0" err="1" smtClean="0">
                <a:solidFill>
                  <a:srgbClr val="9900CC"/>
                </a:solidFill>
              </a:rPr>
              <a:t>узбережжі</a:t>
            </a:r>
            <a:r>
              <a:rPr lang="ru-RU" sz="2400" dirty="0" smtClean="0">
                <a:solidFill>
                  <a:srgbClr val="9900CC"/>
                </a:solidFill>
              </a:rPr>
              <a:t> Чорного та </a:t>
            </a:r>
            <a:r>
              <a:rPr lang="ru-RU" sz="2400" dirty="0" err="1" smtClean="0">
                <a:solidFill>
                  <a:srgbClr val="9900CC"/>
                </a:solidFill>
              </a:rPr>
              <a:t>Азовського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морів</a:t>
            </a:r>
            <a:r>
              <a:rPr lang="ru-RU" sz="2400" dirty="0" smtClean="0">
                <a:solidFill>
                  <a:srgbClr val="9900CC"/>
                </a:solidFill>
              </a:rPr>
              <a:t>. </a:t>
            </a:r>
            <a:r>
              <a:rPr lang="ru-RU" sz="2400" dirty="0" smtClean="0">
                <a:solidFill>
                  <a:srgbClr val="9900CC"/>
                </a:solidFill>
              </a:rPr>
              <a:t>Причини </a:t>
            </a:r>
            <a:r>
              <a:rPr lang="ru-RU" sz="2400" dirty="0" err="1" smtClean="0">
                <a:solidFill>
                  <a:srgbClr val="9900CC"/>
                </a:solidFill>
              </a:rPr>
              <a:t>зміни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чисельності</a:t>
            </a:r>
            <a:r>
              <a:rPr lang="ru-RU" sz="2400" dirty="0" smtClean="0">
                <a:solidFill>
                  <a:srgbClr val="9900CC"/>
                </a:solidFill>
              </a:rPr>
              <a:t>: </a:t>
            </a:r>
            <a:r>
              <a:rPr lang="ru-RU" sz="2400" dirty="0" err="1" smtClean="0">
                <a:solidFill>
                  <a:srgbClr val="9900CC"/>
                </a:solidFill>
              </a:rPr>
              <a:t>браконьєрство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меліоративні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роботи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будівництво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розорювання</a:t>
            </a:r>
            <a:r>
              <a:rPr lang="ru-RU" sz="2400" dirty="0" smtClean="0">
                <a:solidFill>
                  <a:srgbClr val="9900CC"/>
                </a:solidFill>
              </a:rPr>
              <a:t> лук </a:t>
            </a:r>
            <a:r>
              <a:rPr lang="ru-RU" sz="2400" dirty="0" err="1" smtClean="0">
                <a:solidFill>
                  <a:srgbClr val="9900CC"/>
                </a:solidFill>
              </a:rPr>
              <a:t>і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заплавних</a:t>
            </a:r>
            <a:r>
              <a:rPr lang="ru-RU" sz="2400" dirty="0" smtClean="0">
                <a:solidFill>
                  <a:srgbClr val="9900CC"/>
                </a:solidFill>
              </a:rPr>
              <a:t> земель, </a:t>
            </a:r>
            <a:r>
              <a:rPr lang="ru-RU" sz="2400" dirty="0" err="1" smtClean="0">
                <a:solidFill>
                  <a:srgbClr val="9900CC"/>
                </a:solidFill>
              </a:rPr>
              <a:t>випасання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худоби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рекреація</a:t>
            </a:r>
            <a:r>
              <a:rPr lang="ru-RU" sz="2400" dirty="0" smtClean="0">
                <a:solidFill>
                  <a:srgbClr val="9900CC"/>
                </a:solidFill>
              </a:rPr>
              <a:t> (фактор </a:t>
            </a:r>
            <a:r>
              <a:rPr lang="ru-RU" sz="2400" dirty="0" err="1" smtClean="0">
                <a:solidFill>
                  <a:srgbClr val="9900CC"/>
                </a:solidFill>
              </a:rPr>
              <a:t>непокою</a:t>
            </a:r>
            <a:r>
              <a:rPr lang="ru-RU" sz="2400" dirty="0" smtClean="0">
                <a:solidFill>
                  <a:srgbClr val="9900CC"/>
                </a:solidFill>
              </a:rPr>
              <a:t>).</a:t>
            </a:r>
            <a:endParaRPr lang="ru-RU" sz="2400" dirty="0">
              <a:solidFill>
                <a:srgbClr val="9900CC"/>
              </a:solidFill>
            </a:endParaRPr>
          </a:p>
        </p:txBody>
      </p:sp>
      <p:pic>
        <p:nvPicPr>
          <p:cNvPr id="5" name="Рисунок 4" descr="кульон вели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22237">
            <a:off x="108540" y="861700"/>
            <a:ext cx="4303679" cy="2863602"/>
          </a:xfrm>
          <a:prstGeom prst="rect">
            <a:avLst/>
          </a:prstGeom>
        </p:spPr>
      </p:pic>
      <p:pic>
        <p:nvPicPr>
          <p:cNvPr id="3" name="Рисунок 2" descr="a-4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0"/>
            <a:ext cx="4601763" cy="2959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923928" cy="1124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Кульон великий</a:t>
            </a:r>
          </a:p>
          <a:p>
            <a:pPr algn="ctr"/>
            <a:endParaRPr lang="ru-RU" dirty="0"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356992"/>
            <a:ext cx="7704856" cy="2808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9900CC"/>
                </a:solidFill>
              </a:rPr>
              <a:t>В </a:t>
            </a:r>
            <a:r>
              <a:rPr lang="ru-RU" sz="2400" dirty="0">
                <a:solidFill>
                  <a:srgbClr val="9900CC"/>
                </a:solidFill>
              </a:rPr>
              <a:t>Україні </a:t>
            </a:r>
            <a:r>
              <a:rPr lang="ru-RU" sz="2400" dirty="0" err="1">
                <a:solidFill>
                  <a:srgbClr val="9900CC"/>
                </a:solidFill>
              </a:rPr>
              <a:t>гніздовий</a:t>
            </a:r>
            <a:r>
              <a:rPr lang="ru-RU" sz="2400" dirty="0">
                <a:solidFill>
                  <a:srgbClr val="9900CC"/>
                </a:solidFill>
              </a:rPr>
              <a:t>, </a:t>
            </a:r>
            <a:r>
              <a:rPr lang="ru-RU" sz="2400" dirty="0" err="1">
                <a:solidFill>
                  <a:srgbClr val="9900CC"/>
                </a:solidFill>
              </a:rPr>
              <a:t>перелітний</a:t>
            </a:r>
            <a:r>
              <a:rPr lang="ru-RU" sz="2400" dirty="0">
                <a:solidFill>
                  <a:srgbClr val="9900CC"/>
                </a:solidFill>
              </a:rPr>
              <a:t>, </a:t>
            </a:r>
            <a:r>
              <a:rPr lang="ru-RU" sz="2400" dirty="0" err="1">
                <a:solidFill>
                  <a:srgbClr val="9900CC"/>
                </a:solidFill>
              </a:rPr>
              <a:t>зимуючий</a:t>
            </a:r>
            <a:r>
              <a:rPr lang="ru-RU" sz="2400" dirty="0">
                <a:solidFill>
                  <a:srgbClr val="9900CC"/>
                </a:solidFill>
              </a:rPr>
              <a:t> птах. </a:t>
            </a:r>
            <a:r>
              <a:rPr lang="ru-RU" sz="2400" dirty="0" smtClean="0">
                <a:solidFill>
                  <a:srgbClr val="9900CC"/>
                </a:solidFill>
              </a:rPr>
              <a:t>Під </a:t>
            </a:r>
            <a:r>
              <a:rPr lang="ru-RU" sz="2400" dirty="0">
                <a:solidFill>
                  <a:srgbClr val="9900CC"/>
                </a:solidFill>
              </a:rPr>
              <a:t>час </a:t>
            </a:r>
            <a:r>
              <a:rPr lang="ru-RU" sz="2400" dirty="0" err="1">
                <a:solidFill>
                  <a:srgbClr val="9900CC"/>
                </a:solidFill>
              </a:rPr>
              <a:t>міграцій</a:t>
            </a:r>
            <a:r>
              <a:rPr lang="ru-RU" sz="2400" dirty="0">
                <a:solidFill>
                  <a:srgbClr val="9900CC"/>
                </a:solidFill>
              </a:rPr>
              <a:t> </a:t>
            </a:r>
            <a:r>
              <a:rPr lang="ru-RU" sz="2400" dirty="0" err="1">
                <a:solidFill>
                  <a:srgbClr val="9900CC"/>
                </a:solidFill>
              </a:rPr>
              <a:t>трапляється</a:t>
            </a:r>
            <a:r>
              <a:rPr lang="ru-RU" sz="2400" dirty="0">
                <a:solidFill>
                  <a:srgbClr val="9900CC"/>
                </a:solidFill>
              </a:rPr>
              <a:t> на </a:t>
            </a:r>
            <a:r>
              <a:rPr lang="ru-RU" sz="2400" dirty="0" err="1">
                <a:solidFill>
                  <a:srgbClr val="9900CC"/>
                </a:solidFill>
              </a:rPr>
              <a:t>всій</a:t>
            </a:r>
            <a:r>
              <a:rPr lang="ru-RU" sz="2400" dirty="0">
                <a:solidFill>
                  <a:srgbClr val="9900CC"/>
                </a:solidFill>
              </a:rPr>
              <a:t> </a:t>
            </a:r>
            <a:r>
              <a:rPr lang="ru-RU" sz="2400" dirty="0" err="1">
                <a:solidFill>
                  <a:srgbClr val="9900CC"/>
                </a:solidFill>
              </a:rPr>
              <a:t>території</a:t>
            </a:r>
            <a:r>
              <a:rPr lang="ru-RU" sz="2400" dirty="0">
                <a:solidFill>
                  <a:srgbClr val="9900CC"/>
                </a:solidFill>
              </a:rPr>
              <a:t> </a:t>
            </a:r>
            <a:r>
              <a:rPr lang="ru-RU" sz="2400" dirty="0" err="1">
                <a:solidFill>
                  <a:srgbClr val="9900CC"/>
                </a:solidFill>
              </a:rPr>
              <a:t>України</a:t>
            </a:r>
            <a:r>
              <a:rPr lang="ru-RU" sz="2400" dirty="0">
                <a:solidFill>
                  <a:srgbClr val="9900CC"/>
                </a:solidFill>
              </a:rPr>
              <a:t>, у зимовий </a:t>
            </a:r>
            <a:r>
              <a:rPr lang="ru-RU" sz="2400" dirty="0" err="1">
                <a:solidFill>
                  <a:srgbClr val="9900CC"/>
                </a:solidFill>
              </a:rPr>
              <a:t>період</a:t>
            </a:r>
            <a:r>
              <a:rPr lang="ru-RU" sz="2400" dirty="0">
                <a:solidFill>
                  <a:srgbClr val="9900CC"/>
                </a:solidFill>
              </a:rPr>
              <a:t> — на </a:t>
            </a:r>
            <a:r>
              <a:rPr lang="ru-RU" sz="2400" dirty="0" err="1">
                <a:solidFill>
                  <a:srgbClr val="9900CC"/>
                </a:solidFill>
              </a:rPr>
              <a:t>Азово-Чорноморському</a:t>
            </a:r>
            <a:r>
              <a:rPr lang="ru-RU" sz="2400" dirty="0">
                <a:solidFill>
                  <a:srgbClr val="9900CC"/>
                </a:solidFill>
              </a:rPr>
              <a:t> </a:t>
            </a:r>
            <a:r>
              <a:rPr lang="ru-RU" sz="2400" dirty="0" err="1">
                <a:solidFill>
                  <a:srgbClr val="9900CC"/>
                </a:solidFill>
              </a:rPr>
              <a:t>узбережжі</a:t>
            </a:r>
            <a:r>
              <a:rPr lang="ru-RU" sz="2400" dirty="0">
                <a:solidFill>
                  <a:srgbClr val="9900CC"/>
                </a:solidFill>
              </a:rPr>
              <a:t>. </a:t>
            </a:r>
            <a:r>
              <a:rPr lang="ru-RU" sz="2400" dirty="0" err="1">
                <a:solidFill>
                  <a:srgbClr val="9900CC"/>
                </a:solidFill>
              </a:rPr>
              <a:t>Гніздова</a:t>
            </a:r>
            <a:r>
              <a:rPr lang="ru-RU" sz="2400" dirty="0">
                <a:solidFill>
                  <a:srgbClr val="9900CC"/>
                </a:solidFill>
              </a:rPr>
              <a:t> </a:t>
            </a:r>
            <a:r>
              <a:rPr lang="ru-RU" sz="2400" dirty="0" err="1">
                <a:solidFill>
                  <a:srgbClr val="9900CC"/>
                </a:solidFill>
              </a:rPr>
              <a:t>популяція</a:t>
            </a:r>
            <a:r>
              <a:rPr lang="ru-RU" sz="2400" dirty="0">
                <a:solidFill>
                  <a:srgbClr val="9900CC"/>
                </a:solidFill>
              </a:rPr>
              <a:t> не </a:t>
            </a:r>
            <a:r>
              <a:rPr lang="ru-RU" sz="2400" dirty="0" err="1">
                <a:solidFill>
                  <a:srgbClr val="9900CC"/>
                </a:solidFill>
              </a:rPr>
              <a:t>перевищує</a:t>
            </a:r>
            <a:r>
              <a:rPr lang="ru-RU" sz="2400" dirty="0">
                <a:solidFill>
                  <a:srgbClr val="9900CC"/>
                </a:solidFill>
              </a:rPr>
              <a:t> </a:t>
            </a:r>
            <a:r>
              <a:rPr lang="ru-RU" sz="2400" dirty="0" smtClean="0">
                <a:solidFill>
                  <a:srgbClr val="9900CC"/>
                </a:solidFill>
              </a:rPr>
              <a:t>100 пар.</a:t>
            </a:r>
            <a:endParaRPr lang="ru-RU" sz="2400" dirty="0">
              <a:solidFill>
                <a:srgbClr val="9900CC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39596">
            <a:off x="4934523" y="482130"/>
            <a:ext cx="3635542" cy="25303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268760"/>
            <a:ext cx="5004048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</a:rPr>
              <a:t>Природоохоронний</a:t>
            </a:r>
            <a:r>
              <a:rPr lang="ru-RU" sz="2800" b="1" i="1" dirty="0" smtClean="0">
                <a:solidFill>
                  <a:schemeClr val="tx1"/>
                </a:solidFill>
              </a:rPr>
              <a:t> статус виду</a:t>
            </a:r>
            <a:r>
              <a:rPr lang="ru-RU" sz="2800" b="1" i="1" dirty="0" smtClean="0">
                <a:solidFill>
                  <a:schemeClr val="tx1"/>
                </a:solidFill>
              </a:rPr>
              <a:t>: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Зникаючий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журавел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07823">
            <a:off x="519628" y="741896"/>
            <a:ext cx="2333934" cy="357869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39307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Журавель сірий</a:t>
            </a:r>
            <a:endParaRPr lang="uk-UA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3" name="Рисунок 2" descr="журавел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32656"/>
            <a:ext cx="4457747" cy="28668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3429000"/>
            <a:ext cx="8640960" cy="2448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00CC"/>
                </a:solidFill>
              </a:rPr>
              <a:t>На </a:t>
            </a:r>
            <a:r>
              <a:rPr lang="ru-RU" sz="2400" dirty="0" err="1" smtClean="0">
                <a:solidFill>
                  <a:srgbClr val="9900CC"/>
                </a:solidFill>
              </a:rPr>
              <a:t>території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України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гніздиться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на</a:t>
            </a:r>
            <a:r>
              <a:rPr lang="ru-RU" sz="2400" dirty="0" smtClean="0">
                <a:solidFill>
                  <a:srgbClr val="9900CC"/>
                </a:solidFill>
              </a:rPr>
              <a:t> </a:t>
            </a:r>
            <a:r>
              <a:rPr lang="ru-RU" sz="2400" dirty="0" err="1" smtClean="0">
                <a:solidFill>
                  <a:srgbClr val="9900CC"/>
                </a:solidFill>
              </a:rPr>
              <a:t>Поліссі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іноді</a:t>
            </a:r>
            <a:r>
              <a:rPr lang="ru-RU" sz="2400" dirty="0" smtClean="0">
                <a:solidFill>
                  <a:srgbClr val="9900CC"/>
                </a:solidFill>
              </a:rPr>
              <a:t> в </a:t>
            </a:r>
            <a:r>
              <a:rPr lang="ru-RU" sz="2400" dirty="0" err="1" smtClean="0">
                <a:solidFill>
                  <a:srgbClr val="9900CC"/>
                </a:solidFill>
              </a:rPr>
              <a:t>заболочених</a:t>
            </a:r>
            <a:r>
              <a:rPr lang="ru-RU" sz="2400" dirty="0" smtClean="0">
                <a:solidFill>
                  <a:srgbClr val="9900CC"/>
                </a:solidFill>
              </a:rPr>
              <a:t> долинах </a:t>
            </a:r>
            <a:r>
              <a:rPr lang="ru-RU" sz="2400" dirty="0" err="1" smtClean="0">
                <a:solidFill>
                  <a:srgbClr val="9900CC"/>
                </a:solidFill>
              </a:rPr>
              <a:t>річок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Лівобережного</a:t>
            </a:r>
            <a:r>
              <a:rPr lang="ru-RU" sz="2400" dirty="0" smtClean="0">
                <a:solidFill>
                  <a:srgbClr val="9900CC"/>
                </a:solidFill>
              </a:rPr>
              <a:t> </a:t>
            </a:r>
            <a:r>
              <a:rPr lang="ru-RU" sz="2400" dirty="0" err="1" smtClean="0">
                <a:solidFill>
                  <a:srgbClr val="9900CC"/>
                </a:solidFill>
              </a:rPr>
              <a:t>Лісостепу</a:t>
            </a:r>
            <a:r>
              <a:rPr lang="ru-RU" sz="2400" dirty="0" smtClean="0">
                <a:solidFill>
                  <a:srgbClr val="9900CC"/>
                </a:solidFill>
              </a:rPr>
              <a:t>. 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Зміна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чисельності</a:t>
            </a:r>
            <a:r>
              <a:rPr lang="ru-RU" sz="2400" dirty="0" smtClean="0">
                <a:solidFill>
                  <a:srgbClr val="9900CC"/>
                </a:solidFill>
              </a:rPr>
              <a:t>: фактор </a:t>
            </a:r>
            <a:r>
              <a:rPr lang="ru-RU" sz="2400" dirty="0" err="1" smtClean="0">
                <a:solidFill>
                  <a:srgbClr val="9900CC"/>
                </a:solidFill>
              </a:rPr>
              <a:t>непокою</a:t>
            </a:r>
            <a:r>
              <a:rPr lang="ru-RU" sz="2400" dirty="0" smtClean="0">
                <a:solidFill>
                  <a:srgbClr val="9900CC"/>
                </a:solidFill>
              </a:rPr>
              <a:t> на </a:t>
            </a:r>
            <a:r>
              <a:rPr lang="ru-RU" sz="2400" dirty="0" err="1" smtClean="0">
                <a:solidFill>
                  <a:srgbClr val="9900CC"/>
                </a:solidFill>
              </a:rPr>
              <a:t>гніздуванні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зниження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рівня</a:t>
            </a:r>
            <a:r>
              <a:rPr lang="ru-RU" sz="2400" dirty="0" smtClean="0">
                <a:solidFill>
                  <a:srgbClr val="9900CC"/>
                </a:solidFill>
              </a:rPr>
              <a:t> води у </a:t>
            </a:r>
            <a:r>
              <a:rPr lang="ru-RU" sz="2400" dirty="0" err="1" smtClean="0">
                <a:solidFill>
                  <a:srgbClr val="9900CC"/>
                </a:solidFill>
              </a:rPr>
              <a:t>гніздових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біотопах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що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робить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доступними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гнізда</a:t>
            </a:r>
            <a:r>
              <a:rPr lang="ru-RU" sz="2400" dirty="0" smtClean="0">
                <a:solidFill>
                  <a:srgbClr val="9900CC"/>
                </a:solidFill>
              </a:rPr>
              <a:t> для </a:t>
            </a:r>
            <a:r>
              <a:rPr lang="ru-RU" sz="2400" dirty="0" err="1" smtClean="0">
                <a:solidFill>
                  <a:srgbClr val="9900CC"/>
                </a:solidFill>
              </a:rPr>
              <a:t>хижаків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браконьєрство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зіткнення</a:t>
            </a:r>
            <a:r>
              <a:rPr lang="ru-RU" sz="2400" dirty="0" smtClean="0">
                <a:solidFill>
                  <a:srgbClr val="9900CC"/>
                </a:solidFill>
              </a:rPr>
              <a:t> з </a:t>
            </a:r>
            <a:r>
              <a:rPr lang="ru-RU" sz="2400" dirty="0" err="1" smtClean="0">
                <a:solidFill>
                  <a:srgbClr val="9900CC"/>
                </a:solidFill>
              </a:rPr>
              <a:t>електролініями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використання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пестицидів</a:t>
            </a:r>
            <a:r>
              <a:rPr lang="ru-RU" sz="2400" dirty="0" smtClean="0">
                <a:solidFill>
                  <a:srgbClr val="9900CC"/>
                </a:solidFill>
              </a:rPr>
              <a:t>.</a:t>
            </a:r>
            <a:endParaRPr lang="ru-RU" sz="24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396044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Журавель сірий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212976"/>
            <a:ext cx="8460432" cy="3312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err="1" smtClean="0">
                <a:solidFill>
                  <a:srgbClr val="9900CC"/>
                </a:solidFill>
              </a:rPr>
              <a:t>Гніздовий</a:t>
            </a:r>
            <a:r>
              <a:rPr lang="ru-RU" sz="2800" dirty="0">
                <a:solidFill>
                  <a:srgbClr val="9900CC"/>
                </a:solidFill>
              </a:rPr>
              <a:t>, </a:t>
            </a:r>
            <a:r>
              <a:rPr lang="ru-RU" sz="2800" dirty="0" err="1">
                <a:solidFill>
                  <a:srgbClr val="9900CC"/>
                </a:solidFill>
              </a:rPr>
              <a:t>перелітний</a:t>
            </a:r>
            <a:r>
              <a:rPr lang="ru-RU" sz="2800" dirty="0">
                <a:solidFill>
                  <a:srgbClr val="9900CC"/>
                </a:solidFill>
              </a:rPr>
              <a:t>, </a:t>
            </a:r>
            <a:r>
              <a:rPr lang="ru-RU" sz="2800" dirty="0" err="1">
                <a:solidFill>
                  <a:srgbClr val="9900CC"/>
                </a:solidFill>
              </a:rPr>
              <a:t>зрідка</a:t>
            </a:r>
            <a:r>
              <a:rPr lang="ru-RU" sz="2800" dirty="0">
                <a:solidFill>
                  <a:srgbClr val="9900CC"/>
                </a:solidFill>
              </a:rPr>
              <a:t> </a:t>
            </a:r>
            <a:r>
              <a:rPr lang="ru-RU" sz="2800" dirty="0" err="1">
                <a:solidFill>
                  <a:srgbClr val="9900CC"/>
                </a:solidFill>
              </a:rPr>
              <a:t>зимуючий</a:t>
            </a:r>
            <a:r>
              <a:rPr lang="ru-RU" sz="2800" dirty="0">
                <a:solidFill>
                  <a:srgbClr val="9900CC"/>
                </a:solidFill>
              </a:rPr>
              <a:t>. На </a:t>
            </a:r>
            <a:r>
              <a:rPr lang="ru-RU" sz="2800" dirty="0" err="1">
                <a:solidFill>
                  <a:srgbClr val="9900CC"/>
                </a:solidFill>
              </a:rPr>
              <a:t>території</a:t>
            </a:r>
            <a:r>
              <a:rPr lang="ru-RU" sz="2800" dirty="0">
                <a:solidFill>
                  <a:srgbClr val="9900CC"/>
                </a:solidFill>
              </a:rPr>
              <a:t> </a:t>
            </a:r>
            <a:r>
              <a:rPr lang="ru-RU" sz="2800" dirty="0" err="1">
                <a:solidFill>
                  <a:srgbClr val="9900CC"/>
                </a:solidFill>
              </a:rPr>
              <a:t>України</a:t>
            </a:r>
            <a:r>
              <a:rPr lang="ru-RU" sz="2800" dirty="0">
                <a:solidFill>
                  <a:srgbClr val="9900CC"/>
                </a:solidFill>
              </a:rPr>
              <a:t> </a:t>
            </a:r>
            <a:r>
              <a:rPr lang="ru-RU" sz="2800" dirty="0" err="1">
                <a:solidFill>
                  <a:srgbClr val="9900CC"/>
                </a:solidFill>
              </a:rPr>
              <a:t>гніздиться</a:t>
            </a:r>
            <a:r>
              <a:rPr lang="ru-RU" sz="2800" dirty="0">
                <a:solidFill>
                  <a:srgbClr val="9900CC"/>
                </a:solidFill>
              </a:rPr>
              <a:t> на </a:t>
            </a:r>
            <a:r>
              <a:rPr lang="ru-RU" sz="2800" dirty="0" err="1">
                <a:solidFill>
                  <a:srgbClr val="9900CC"/>
                </a:solidFill>
              </a:rPr>
              <a:t>Поліссі</a:t>
            </a:r>
            <a:r>
              <a:rPr lang="ru-RU" sz="2800" dirty="0">
                <a:solidFill>
                  <a:srgbClr val="9900CC"/>
                </a:solidFill>
              </a:rPr>
              <a:t>, </a:t>
            </a:r>
            <a:r>
              <a:rPr lang="ru-RU" sz="2800" dirty="0" err="1">
                <a:solidFill>
                  <a:srgbClr val="9900CC"/>
                </a:solidFill>
              </a:rPr>
              <a:t>іноді</a:t>
            </a:r>
            <a:r>
              <a:rPr lang="ru-RU" sz="2800" dirty="0">
                <a:solidFill>
                  <a:srgbClr val="9900CC"/>
                </a:solidFill>
              </a:rPr>
              <a:t> в </a:t>
            </a:r>
            <a:r>
              <a:rPr lang="ru-RU" sz="2800" dirty="0" err="1">
                <a:solidFill>
                  <a:srgbClr val="9900CC"/>
                </a:solidFill>
              </a:rPr>
              <a:t>заболочених</a:t>
            </a:r>
            <a:r>
              <a:rPr lang="ru-RU" sz="2800" dirty="0">
                <a:solidFill>
                  <a:srgbClr val="9900CC"/>
                </a:solidFill>
              </a:rPr>
              <a:t> долинах </a:t>
            </a:r>
            <a:r>
              <a:rPr lang="ru-RU" sz="2800" dirty="0" err="1">
                <a:solidFill>
                  <a:srgbClr val="9900CC"/>
                </a:solidFill>
              </a:rPr>
              <a:t>річок</a:t>
            </a:r>
            <a:r>
              <a:rPr lang="ru-RU" sz="2800" dirty="0">
                <a:solidFill>
                  <a:srgbClr val="9900CC"/>
                </a:solidFill>
              </a:rPr>
              <a:t> </a:t>
            </a:r>
            <a:r>
              <a:rPr lang="ru-RU" sz="2800" dirty="0" err="1">
                <a:solidFill>
                  <a:srgbClr val="9900CC"/>
                </a:solidFill>
              </a:rPr>
              <a:t>Лівобережного</a:t>
            </a:r>
            <a:r>
              <a:rPr lang="ru-RU" sz="2800" dirty="0">
                <a:solidFill>
                  <a:srgbClr val="9900CC"/>
                </a:solidFill>
              </a:rPr>
              <a:t> </a:t>
            </a:r>
            <a:r>
              <a:rPr lang="ru-RU" sz="2800" dirty="0" err="1" smtClean="0">
                <a:solidFill>
                  <a:srgbClr val="9900CC"/>
                </a:solidFill>
              </a:rPr>
              <a:t>Лісостепу</a:t>
            </a:r>
            <a:r>
              <a:rPr lang="ru-RU" sz="2800" dirty="0">
                <a:solidFill>
                  <a:srgbClr val="9900CC"/>
                </a:solidFill>
              </a:rPr>
              <a:t>.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>
                <a:solidFill>
                  <a:srgbClr val="9900CC"/>
                </a:solidFill>
              </a:rPr>
              <a:t>Під</a:t>
            </a:r>
            <a:r>
              <a:rPr lang="ru-RU" sz="2800" dirty="0">
                <a:solidFill>
                  <a:srgbClr val="9900CC"/>
                </a:solidFill>
              </a:rPr>
              <a:t> час </a:t>
            </a:r>
            <a:r>
              <a:rPr lang="ru-RU" sz="2800" dirty="0" err="1">
                <a:solidFill>
                  <a:srgbClr val="9900CC"/>
                </a:solidFill>
              </a:rPr>
              <a:t>сезонних</a:t>
            </a:r>
            <a:r>
              <a:rPr lang="ru-RU" sz="2800" dirty="0">
                <a:solidFill>
                  <a:srgbClr val="9900CC"/>
                </a:solidFill>
              </a:rPr>
              <a:t> </a:t>
            </a:r>
            <a:r>
              <a:rPr lang="ru-RU" sz="2800" dirty="0" err="1">
                <a:solidFill>
                  <a:srgbClr val="9900CC"/>
                </a:solidFill>
              </a:rPr>
              <a:t>міграцій</a:t>
            </a:r>
            <a:r>
              <a:rPr lang="ru-RU" sz="2800" dirty="0">
                <a:solidFill>
                  <a:srgbClr val="9900CC"/>
                </a:solidFill>
              </a:rPr>
              <a:t> </a:t>
            </a:r>
            <a:r>
              <a:rPr lang="ru-RU" sz="2800" dirty="0" err="1">
                <a:solidFill>
                  <a:srgbClr val="9900CC"/>
                </a:solidFill>
              </a:rPr>
              <a:t>зустрічається</a:t>
            </a:r>
            <a:r>
              <a:rPr lang="ru-RU" sz="2800" dirty="0">
                <a:solidFill>
                  <a:srgbClr val="9900CC"/>
                </a:solidFill>
              </a:rPr>
              <a:t> по </a:t>
            </a:r>
            <a:r>
              <a:rPr lang="ru-RU" sz="2800" dirty="0" err="1">
                <a:solidFill>
                  <a:srgbClr val="9900CC"/>
                </a:solidFill>
              </a:rPr>
              <a:t>всій</a:t>
            </a:r>
            <a:r>
              <a:rPr lang="ru-RU" sz="2800" dirty="0">
                <a:solidFill>
                  <a:srgbClr val="9900CC"/>
                </a:solidFill>
              </a:rPr>
              <a:t> </a:t>
            </a:r>
            <a:r>
              <a:rPr lang="ru-RU" sz="2800" dirty="0" err="1">
                <a:solidFill>
                  <a:srgbClr val="9900CC"/>
                </a:solidFill>
              </a:rPr>
              <a:t>території</a:t>
            </a:r>
            <a:r>
              <a:rPr lang="ru-RU" sz="2800" dirty="0">
                <a:solidFill>
                  <a:srgbClr val="9900CC"/>
                </a:solidFill>
              </a:rPr>
              <a:t>, </a:t>
            </a:r>
            <a:r>
              <a:rPr lang="ru-RU" sz="2800" dirty="0" err="1">
                <a:solidFill>
                  <a:srgbClr val="9900CC"/>
                </a:solidFill>
              </a:rPr>
              <a:t>концентрується</a:t>
            </a:r>
            <a:r>
              <a:rPr lang="ru-RU" sz="2800" dirty="0">
                <a:solidFill>
                  <a:srgbClr val="9900CC"/>
                </a:solidFill>
              </a:rPr>
              <a:t> у </a:t>
            </a:r>
            <a:r>
              <a:rPr lang="ru-RU" sz="2800" dirty="0" err="1">
                <a:solidFill>
                  <a:srgbClr val="9900CC"/>
                </a:solidFill>
              </a:rPr>
              <a:t>Присивашші</a:t>
            </a:r>
            <a:r>
              <a:rPr lang="ru-RU" sz="2800" dirty="0">
                <a:solidFill>
                  <a:srgbClr val="9900CC"/>
                </a:solidFill>
              </a:rPr>
              <a:t>. </a:t>
            </a:r>
            <a:r>
              <a:rPr lang="ru-RU" sz="2800" dirty="0" err="1">
                <a:solidFill>
                  <a:srgbClr val="9900CC"/>
                </a:solidFill>
              </a:rPr>
              <a:t>Гніздиться</a:t>
            </a:r>
            <a:r>
              <a:rPr lang="ru-RU" sz="2800" dirty="0">
                <a:solidFill>
                  <a:srgbClr val="9900CC"/>
                </a:solidFill>
              </a:rPr>
              <a:t> </a:t>
            </a:r>
            <a:r>
              <a:rPr lang="ru-RU" sz="2800" dirty="0" err="1">
                <a:solidFill>
                  <a:srgbClr val="9900CC"/>
                </a:solidFill>
              </a:rPr>
              <a:t>імовірно</a:t>
            </a:r>
            <a:r>
              <a:rPr lang="ru-RU" sz="2800" dirty="0">
                <a:solidFill>
                  <a:srgbClr val="9900CC"/>
                </a:solidFill>
              </a:rPr>
              <a:t>, </a:t>
            </a:r>
            <a:r>
              <a:rPr lang="ru-RU" sz="2800" dirty="0" err="1">
                <a:solidFill>
                  <a:srgbClr val="9900CC"/>
                </a:solidFill>
              </a:rPr>
              <a:t>від</a:t>
            </a:r>
            <a:r>
              <a:rPr lang="ru-RU" sz="2800" dirty="0">
                <a:solidFill>
                  <a:srgbClr val="9900CC"/>
                </a:solidFill>
              </a:rPr>
              <a:t> 500—600 до 700—850 пар.</a:t>
            </a:r>
          </a:p>
          <a:p>
            <a:pPr algn="ctr"/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3966">
            <a:off x="4964833" y="497884"/>
            <a:ext cx="3854774" cy="25441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908720"/>
            <a:ext cx="529208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</a:rPr>
              <a:t>Природоохоронний</a:t>
            </a:r>
            <a:r>
              <a:rPr lang="ru-RU" sz="2800" b="1" i="1" dirty="0" smtClean="0">
                <a:solidFill>
                  <a:schemeClr val="tx1"/>
                </a:solidFill>
              </a:rPr>
              <a:t> статус виду</a:t>
            </a:r>
            <a:r>
              <a:rPr lang="ru-RU" sz="2800" b="1" i="1" dirty="0" smtClean="0">
                <a:solidFill>
                  <a:schemeClr val="tx1"/>
                </a:solidFill>
              </a:rPr>
              <a:t>: </a:t>
            </a:r>
            <a:r>
              <a:rPr lang="ru-RU" sz="2800" b="1" i="1" dirty="0" err="1" smtClean="0">
                <a:solidFill>
                  <a:schemeClr val="tx1"/>
                </a:solidFill>
              </a:rPr>
              <a:t>Рідкісний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2232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Орябок</a:t>
            </a:r>
            <a:endParaRPr lang="uk-UA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3" name="Рисунок 2" descr="оряб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32656"/>
            <a:ext cx="4529755" cy="29131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3429000"/>
            <a:ext cx="8640960" cy="26642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00CC"/>
                </a:solidFill>
              </a:rPr>
              <a:t>В Україні </a:t>
            </a:r>
            <a:r>
              <a:rPr lang="ru-RU" sz="2400" dirty="0" err="1" smtClean="0">
                <a:solidFill>
                  <a:srgbClr val="9900CC"/>
                </a:solidFill>
              </a:rPr>
              <a:t>поширений</a:t>
            </a:r>
            <a:r>
              <a:rPr lang="ru-RU" sz="2400" dirty="0" smtClean="0">
                <a:solidFill>
                  <a:srgbClr val="9900CC"/>
                </a:solidFill>
              </a:rPr>
              <a:t> у </a:t>
            </a:r>
            <a:r>
              <a:rPr lang="ru-RU" sz="2400" dirty="0" err="1" smtClean="0">
                <a:solidFill>
                  <a:srgbClr val="9900CC"/>
                </a:solidFill>
              </a:rPr>
              <a:t>Поліссі</a:t>
            </a:r>
            <a:r>
              <a:rPr lang="ru-RU" sz="2400" dirty="0" smtClean="0">
                <a:solidFill>
                  <a:srgbClr val="9900CC"/>
                </a:solidFill>
              </a:rPr>
              <a:t>, </a:t>
            </a:r>
            <a:r>
              <a:rPr lang="ru-RU" sz="2400" dirty="0" err="1" smtClean="0">
                <a:solidFill>
                  <a:srgbClr val="9900CC"/>
                </a:solidFill>
              </a:rPr>
              <a:t>Розточчі</a:t>
            </a:r>
            <a:r>
              <a:rPr lang="ru-RU" sz="2400" dirty="0" smtClean="0">
                <a:solidFill>
                  <a:srgbClr val="9900CC"/>
                </a:solidFill>
              </a:rPr>
              <a:t>, Карпатах та </a:t>
            </a:r>
            <a:r>
              <a:rPr lang="ru-RU" sz="2400" dirty="0" err="1" smtClean="0">
                <a:solidFill>
                  <a:srgbClr val="9900CC"/>
                </a:solidFill>
              </a:rPr>
              <a:t>подекуди</a:t>
            </a:r>
            <a:r>
              <a:rPr lang="ru-RU" sz="2400" dirty="0" smtClean="0">
                <a:solidFill>
                  <a:srgbClr val="9900CC"/>
                </a:solidFill>
              </a:rPr>
              <a:t> на </a:t>
            </a:r>
            <a:r>
              <a:rPr lang="ru-RU" sz="2400" dirty="0" err="1" smtClean="0">
                <a:solidFill>
                  <a:srgbClr val="9900CC"/>
                </a:solidFill>
              </a:rPr>
              <a:t>півночі</a:t>
            </a:r>
            <a:r>
              <a:rPr lang="ru-RU" sz="2400" dirty="0" smtClean="0">
                <a:solidFill>
                  <a:srgbClr val="9900CC"/>
                </a:solidFill>
              </a:rPr>
              <a:t> </a:t>
            </a:r>
            <a:r>
              <a:rPr lang="ru-RU" sz="2400" dirty="0" err="1" smtClean="0">
                <a:solidFill>
                  <a:srgbClr val="9900CC"/>
                </a:solidFill>
              </a:rPr>
              <a:t>лісостепової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смуги</a:t>
            </a:r>
            <a:r>
              <a:rPr lang="ru-RU" sz="2400" dirty="0" smtClean="0">
                <a:solidFill>
                  <a:srgbClr val="9900CC"/>
                </a:solidFill>
              </a:rPr>
              <a:t>. 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Зниження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чисельності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зумовлюють</a:t>
            </a:r>
            <a:r>
              <a:rPr lang="ru-RU" sz="2400" dirty="0" smtClean="0">
                <a:solidFill>
                  <a:srgbClr val="9900CC"/>
                </a:solidFill>
              </a:rPr>
              <a:t>: </a:t>
            </a:r>
            <a:r>
              <a:rPr lang="ru-RU" sz="2400" dirty="0" err="1" smtClean="0">
                <a:solidFill>
                  <a:srgbClr val="9900CC"/>
                </a:solidFill>
              </a:rPr>
              <a:t>трансформація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біотопів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існування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внаслідок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лісогосподарської</a:t>
            </a:r>
            <a:r>
              <a:rPr lang="ru-RU" sz="2400" dirty="0" smtClean="0">
                <a:solidFill>
                  <a:srgbClr val="9900CC"/>
                </a:solidFill>
              </a:rPr>
              <a:t> та </a:t>
            </a:r>
            <a:r>
              <a:rPr lang="ru-RU" sz="2400" dirty="0" err="1" smtClean="0">
                <a:solidFill>
                  <a:srgbClr val="9900CC"/>
                </a:solidFill>
              </a:rPr>
              <a:t>інших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видів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діяльності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браконьєрство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чинник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непокою</a:t>
            </a:r>
            <a:r>
              <a:rPr lang="ru-RU" sz="2400" dirty="0" smtClean="0">
                <a:solidFill>
                  <a:srgbClr val="9900CC"/>
                </a:solidFill>
              </a:rPr>
              <a:t>, особливо у </a:t>
            </a:r>
            <a:r>
              <a:rPr lang="ru-RU" sz="2400" dirty="0" err="1" smtClean="0">
                <a:solidFill>
                  <a:srgbClr val="9900CC"/>
                </a:solidFill>
              </a:rPr>
              <a:t>період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гніздування</a:t>
            </a:r>
            <a:r>
              <a:rPr lang="ru-RU" sz="2400" dirty="0" smtClean="0">
                <a:solidFill>
                  <a:srgbClr val="9900CC"/>
                </a:solidFill>
              </a:rPr>
              <a:t>.</a:t>
            </a:r>
            <a:endParaRPr lang="ru-RU" sz="2400" dirty="0">
              <a:solidFill>
                <a:srgbClr val="9900CC"/>
              </a:solidFill>
            </a:endParaRPr>
          </a:p>
        </p:txBody>
      </p:sp>
      <p:pic>
        <p:nvPicPr>
          <p:cNvPr id="5" name="Рисунок 4" descr="орябо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92844">
            <a:off x="249944" y="807881"/>
            <a:ext cx="3899321" cy="2456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272808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Орябок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3789040"/>
            <a:ext cx="8496944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err="1" smtClean="0">
                <a:solidFill>
                  <a:srgbClr val="9900CC"/>
                </a:solidFill>
              </a:rPr>
              <a:t>Осілий</a:t>
            </a:r>
            <a:r>
              <a:rPr lang="ru-RU" sz="3200" dirty="0">
                <a:solidFill>
                  <a:srgbClr val="9900CC"/>
                </a:solidFill>
              </a:rPr>
              <a:t>. </a:t>
            </a:r>
            <a:r>
              <a:rPr lang="ru-RU" sz="3200" dirty="0" smtClean="0">
                <a:solidFill>
                  <a:srgbClr val="9900CC"/>
                </a:solidFill>
              </a:rPr>
              <a:t>На </a:t>
            </a:r>
            <a:r>
              <a:rPr lang="ru-RU" sz="3200" dirty="0">
                <a:solidFill>
                  <a:srgbClr val="9900CC"/>
                </a:solidFill>
              </a:rPr>
              <a:t>початку 1970 </a:t>
            </a:r>
            <a:r>
              <a:rPr lang="ru-RU" sz="3200" dirty="0" err="1">
                <a:solidFill>
                  <a:srgbClr val="9900CC"/>
                </a:solidFill>
              </a:rPr>
              <a:t>рр</a:t>
            </a:r>
            <a:r>
              <a:rPr lang="ru-RU" sz="3200" dirty="0">
                <a:solidFill>
                  <a:srgbClr val="9900CC"/>
                </a:solidFill>
              </a:rPr>
              <a:t>. </a:t>
            </a:r>
            <a:r>
              <a:rPr lang="ru-RU" sz="3200" dirty="0" err="1">
                <a:solidFill>
                  <a:srgbClr val="9900CC"/>
                </a:solidFill>
              </a:rPr>
              <a:t>нараховували</a:t>
            </a:r>
            <a:r>
              <a:rPr lang="ru-RU" sz="3200" dirty="0">
                <a:solidFill>
                  <a:srgbClr val="9900CC"/>
                </a:solidFill>
              </a:rPr>
              <a:t> </a:t>
            </a:r>
            <a:r>
              <a:rPr lang="ru-RU" sz="3200" dirty="0" err="1">
                <a:solidFill>
                  <a:srgbClr val="9900CC"/>
                </a:solidFill>
              </a:rPr>
              <a:t>близько</a:t>
            </a:r>
            <a:r>
              <a:rPr lang="ru-RU" sz="3200" dirty="0">
                <a:solidFill>
                  <a:srgbClr val="9900CC"/>
                </a:solidFill>
              </a:rPr>
              <a:t> 38—42 тис., у 2007 р. — 22,5 тис. ос.</a:t>
            </a:r>
          </a:p>
          <a:p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5769">
            <a:off x="5007646" y="438020"/>
            <a:ext cx="4006289" cy="30201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980728"/>
            <a:ext cx="536408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</a:rPr>
              <a:t>Природоохоронний</a:t>
            </a:r>
            <a:r>
              <a:rPr lang="ru-RU" sz="2800" b="1" i="1" dirty="0" smtClean="0">
                <a:solidFill>
                  <a:schemeClr val="tx1"/>
                </a:solidFill>
              </a:rPr>
              <a:t> статус виду</a:t>
            </a:r>
            <a:r>
              <a:rPr lang="ru-RU" sz="2800" b="1" i="1" dirty="0" smtClean="0">
                <a:solidFill>
                  <a:schemeClr val="tx1"/>
                </a:solidFill>
              </a:rPr>
              <a:t>: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Вразливий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жовн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1432" y="260648"/>
            <a:ext cx="5112568" cy="33496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3933056"/>
            <a:ext cx="8280920" cy="26642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9900CC"/>
                </a:solidFill>
              </a:rPr>
              <a:t>В Україні </a:t>
            </a:r>
            <a:r>
              <a:rPr lang="ru-RU" sz="2800" dirty="0" err="1" smtClean="0">
                <a:solidFill>
                  <a:srgbClr val="9900CC"/>
                </a:solidFill>
              </a:rPr>
              <a:t>гніздиться</a:t>
            </a:r>
            <a:r>
              <a:rPr lang="ru-RU" sz="2800" dirty="0" smtClean="0">
                <a:solidFill>
                  <a:srgbClr val="9900CC"/>
                </a:solidFill>
              </a:rPr>
              <a:t> на </a:t>
            </a:r>
            <a:r>
              <a:rPr lang="ru-RU" sz="2800" dirty="0" err="1" smtClean="0">
                <a:solidFill>
                  <a:srgbClr val="9900CC"/>
                </a:solidFill>
              </a:rPr>
              <a:t>Поліссі</a:t>
            </a:r>
            <a:r>
              <a:rPr lang="ru-RU" sz="2800" dirty="0" smtClean="0">
                <a:solidFill>
                  <a:srgbClr val="9900CC"/>
                </a:solidFill>
              </a:rPr>
              <a:t>, у </a:t>
            </a:r>
            <a:r>
              <a:rPr lang="ru-RU" sz="2800" dirty="0" err="1" smtClean="0">
                <a:solidFill>
                  <a:srgbClr val="9900CC"/>
                </a:solidFill>
              </a:rPr>
              <a:t>західних</a:t>
            </a:r>
            <a:r>
              <a:rPr lang="ru-RU" sz="2800" dirty="0" smtClean="0">
                <a:solidFill>
                  <a:srgbClr val="9900CC"/>
                </a:solidFill>
              </a:rPr>
              <a:t> районах та, спорадично, у </a:t>
            </a:r>
            <a:r>
              <a:rPr lang="ru-RU" sz="2800" dirty="0" err="1" smtClean="0">
                <a:solidFill>
                  <a:srgbClr val="9900CC"/>
                </a:solidFill>
              </a:rPr>
              <a:t>пониззях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рр</a:t>
            </a:r>
            <a:r>
              <a:rPr lang="ru-RU" sz="2800" dirty="0" smtClean="0">
                <a:solidFill>
                  <a:srgbClr val="9900CC"/>
                </a:solidFill>
              </a:rPr>
              <a:t>. Дунай та </a:t>
            </a:r>
            <a:r>
              <a:rPr lang="ru-RU" sz="2800" dirty="0" err="1" smtClean="0">
                <a:solidFill>
                  <a:srgbClr val="9900CC"/>
                </a:solidFill>
              </a:rPr>
              <a:t>Дністер</a:t>
            </a:r>
            <a:r>
              <a:rPr lang="ru-RU" sz="2800" dirty="0" smtClean="0">
                <a:solidFill>
                  <a:srgbClr val="9900CC"/>
                </a:solidFill>
              </a:rPr>
              <a:t>. Причини </a:t>
            </a:r>
            <a:r>
              <a:rPr lang="ru-RU" sz="2800" dirty="0" err="1" smtClean="0">
                <a:solidFill>
                  <a:srgbClr val="9900CC"/>
                </a:solidFill>
              </a:rPr>
              <a:t>зміни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чисельності</a:t>
            </a:r>
            <a:r>
              <a:rPr lang="ru-RU" sz="2800" dirty="0" smtClean="0">
                <a:solidFill>
                  <a:srgbClr val="9900CC"/>
                </a:solidFill>
              </a:rPr>
              <a:t>: </a:t>
            </a:r>
            <a:r>
              <a:rPr lang="ru-RU" sz="2800" dirty="0" err="1" smtClean="0">
                <a:solidFill>
                  <a:srgbClr val="9900CC"/>
                </a:solidFill>
              </a:rPr>
              <a:t>вирубування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заплавних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лісів</a:t>
            </a:r>
            <a:r>
              <a:rPr lang="ru-RU" sz="2800" dirty="0" smtClean="0">
                <a:solidFill>
                  <a:srgbClr val="9900CC"/>
                </a:solidFill>
              </a:rPr>
              <a:t>, </a:t>
            </a:r>
            <a:r>
              <a:rPr lang="ru-RU" sz="2800" dirty="0" err="1" smtClean="0">
                <a:solidFill>
                  <a:srgbClr val="9900CC"/>
                </a:solidFill>
              </a:rPr>
              <a:t>використання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пестицидів</a:t>
            </a:r>
            <a:r>
              <a:rPr lang="ru-RU" sz="2800" dirty="0" smtClean="0">
                <a:solidFill>
                  <a:srgbClr val="9900CC"/>
                </a:solidFill>
              </a:rPr>
              <a:t> та, </a:t>
            </a:r>
            <a:r>
              <a:rPr lang="ru-RU" sz="2800" dirty="0" err="1" smtClean="0">
                <a:solidFill>
                  <a:srgbClr val="9900CC"/>
                </a:solidFill>
              </a:rPr>
              <a:t>можливо</a:t>
            </a:r>
            <a:r>
              <a:rPr lang="ru-RU" sz="2800" dirty="0" smtClean="0">
                <a:solidFill>
                  <a:srgbClr val="9900CC"/>
                </a:solidFill>
              </a:rPr>
              <a:t>, </a:t>
            </a:r>
            <a:r>
              <a:rPr lang="ru-RU" sz="2800" dirty="0" err="1" smtClean="0">
                <a:solidFill>
                  <a:srgbClr val="9900CC"/>
                </a:solidFill>
              </a:rPr>
              <a:t>конкуренція</a:t>
            </a:r>
            <a:r>
              <a:rPr lang="ru-RU" sz="2800" dirty="0" smtClean="0">
                <a:solidFill>
                  <a:srgbClr val="9900CC"/>
                </a:solidFill>
              </a:rPr>
              <a:t> за </a:t>
            </a:r>
            <a:r>
              <a:rPr lang="ru-RU" sz="2800" dirty="0" err="1" smtClean="0">
                <a:solidFill>
                  <a:srgbClr val="9900CC"/>
                </a:solidFill>
              </a:rPr>
              <a:t>місця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гніздування</a:t>
            </a:r>
            <a:r>
              <a:rPr lang="ru-RU" sz="2800" dirty="0" smtClean="0">
                <a:solidFill>
                  <a:srgbClr val="9900CC"/>
                </a:solidFill>
              </a:rPr>
              <a:t> з </a:t>
            </a:r>
            <a:r>
              <a:rPr lang="ru-RU" sz="2800" dirty="0" err="1" smtClean="0">
                <a:solidFill>
                  <a:srgbClr val="9900CC"/>
                </a:solidFill>
              </a:rPr>
              <a:t>більш</a:t>
            </a:r>
            <a:r>
              <a:rPr lang="ru-RU" sz="2800" dirty="0" smtClean="0">
                <a:solidFill>
                  <a:srgbClr val="9900CC"/>
                </a:solidFill>
              </a:rPr>
              <a:t> численною </a:t>
            </a:r>
            <a:r>
              <a:rPr lang="ru-RU" sz="2800" dirty="0" err="1" smtClean="0">
                <a:solidFill>
                  <a:srgbClr val="9900CC"/>
                </a:solidFill>
              </a:rPr>
              <a:t>жовною</a:t>
            </a:r>
            <a:r>
              <a:rPr lang="ru-RU" sz="2800" dirty="0" smtClean="0">
                <a:solidFill>
                  <a:srgbClr val="9900CC"/>
                </a:solidFill>
              </a:rPr>
              <a:t> сивою.</a:t>
            </a:r>
            <a:endParaRPr lang="ru-RU" sz="2800" dirty="0">
              <a:solidFill>
                <a:srgbClr val="99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41101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Жовна зелена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5" name="Рисунок 4" descr="жовна зелена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68376">
            <a:off x="176102" y="1053087"/>
            <a:ext cx="3945405" cy="2592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лушец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89082">
            <a:off x="93814" y="523088"/>
            <a:ext cx="3960440" cy="318155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288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Глушець</a:t>
            </a:r>
            <a:endParaRPr lang="uk-UA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717032"/>
            <a:ext cx="8676456" cy="2448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00CC"/>
                </a:solidFill>
              </a:rPr>
              <a:t>В Україні </a:t>
            </a:r>
            <a:r>
              <a:rPr lang="ru-RU" sz="2400" dirty="0" err="1" smtClean="0">
                <a:solidFill>
                  <a:srgbClr val="9900CC"/>
                </a:solidFill>
              </a:rPr>
              <a:t>трапляється</a:t>
            </a:r>
            <a:r>
              <a:rPr lang="ru-RU" sz="2400" dirty="0" smtClean="0">
                <a:solidFill>
                  <a:srgbClr val="9900CC"/>
                </a:solidFill>
              </a:rPr>
              <a:t> на </a:t>
            </a:r>
            <a:r>
              <a:rPr lang="ru-RU" sz="2400" dirty="0" err="1" smtClean="0">
                <a:solidFill>
                  <a:srgbClr val="9900CC"/>
                </a:solidFill>
              </a:rPr>
              <a:t>Поліссі</a:t>
            </a:r>
            <a:r>
              <a:rPr lang="ru-RU" sz="2400" dirty="0" smtClean="0">
                <a:solidFill>
                  <a:srgbClr val="9900CC"/>
                </a:solidFill>
              </a:rPr>
              <a:t> та у Карпатах. 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Зниження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чисельності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зумовлюють</a:t>
            </a:r>
            <a:r>
              <a:rPr lang="ru-RU" sz="2400" dirty="0" smtClean="0">
                <a:solidFill>
                  <a:srgbClr val="9900CC"/>
                </a:solidFill>
              </a:rPr>
              <a:t>: </a:t>
            </a:r>
            <a:r>
              <a:rPr lang="ru-RU" sz="2400" dirty="0" err="1" smtClean="0">
                <a:solidFill>
                  <a:srgbClr val="9900CC"/>
                </a:solidFill>
              </a:rPr>
              <a:t>скорочення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площ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ягідників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стиглих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хвойних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лісів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вирубування</a:t>
            </a:r>
            <a:r>
              <a:rPr lang="ru-RU" sz="2400" dirty="0" smtClean="0">
                <a:solidFill>
                  <a:srgbClr val="9900CC"/>
                </a:solidFill>
              </a:rPr>
              <a:t> дерев </a:t>
            </a:r>
            <a:r>
              <a:rPr lang="ru-RU" sz="2400" dirty="0" err="1" smtClean="0">
                <a:solidFill>
                  <a:srgbClr val="9900CC"/>
                </a:solidFill>
              </a:rPr>
              <a:t>біля</a:t>
            </a:r>
            <a:r>
              <a:rPr lang="ru-RU" sz="2400" dirty="0" smtClean="0">
                <a:solidFill>
                  <a:srgbClr val="9900CC"/>
                </a:solidFill>
              </a:rPr>
              <a:t> токовищ, </a:t>
            </a:r>
            <a:r>
              <a:rPr lang="ru-RU" sz="2400" dirty="0" err="1" smtClean="0">
                <a:solidFill>
                  <a:srgbClr val="9900CC"/>
                </a:solidFill>
              </a:rPr>
              <a:t>браконьєрство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вплив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ворогів</a:t>
            </a:r>
            <a:r>
              <a:rPr lang="ru-RU" sz="2400" dirty="0" smtClean="0">
                <a:solidFill>
                  <a:srgbClr val="9900CC"/>
                </a:solidFill>
              </a:rPr>
              <a:t> виду (собака </a:t>
            </a:r>
            <a:r>
              <a:rPr lang="ru-RU" sz="2400" dirty="0" err="1" smtClean="0">
                <a:solidFill>
                  <a:srgbClr val="9900CC"/>
                </a:solidFill>
              </a:rPr>
              <a:t>єнотоподібний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яструб</a:t>
            </a:r>
            <a:r>
              <a:rPr lang="ru-RU" sz="2400" dirty="0" smtClean="0">
                <a:solidFill>
                  <a:srgbClr val="9900CC"/>
                </a:solidFill>
              </a:rPr>
              <a:t> великий, </a:t>
            </a:r>
            <a:r>
              <a:rPr lang="ru-RU" sz="2400" dirty="0" err="1" smtClean="0">
                <a:solidFill>
                  <a:srgbClr val="9900CC"/>
                </a:solidFill>
              </a:rPr>
              <a:t>бродячі</a:t>
            </a:r>
            <a:r>
              <a:rPr lang="ru-RU" sz="2400" dirty="0" smtClean="0">
                <a:solidFill>
                  <a:srgbClr val="9900CC"/>
                </a:solidFill>
              </a:rPr>
              <a:t> собаки </a:t>
            </a:r>
            <a:r>
              <a:rPr lang="ru-RU" sz="2400" dirty="0" err="1" smtClean="0">
                <a:solidFill>
                  <a:srgbClr val="9900CC"/>
                </a:solidFill>
              </a:rPr>
              <a:t>і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коти</a:t>
            </a:r>
            <a:r>
              <a:rPr lang="ru-RU" sz="2400" dirty="0" smtClean="0">
                <a:solidFill>
                  <a:srgbClr val="9900CC"/>
                </a:solidFill>
              </a:rPr>
              <a:t>).</a:t>
            </a:r>
            <a:endParaRPr lang="ru-RU" sz="2400" dirty="0">
              <a:solidFill>
                <a:srgbClr val="9900CC"/>
              </a:solidFill>
            </a:endParaRPr>
          </a:p>
        </p:txBody>
      </p:sp>
      <p:pic>
        <p:nvPicPr>
          <p:cNvPr id="3" name="Рисунок 2" descr="глушець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404664"/>
            <a:ext cx="4814645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195736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Глушець</a:t>
            </a:r>
          </a:p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22087">
            <a:off x="5503635" y="185521"/>
            <a:ext cx="3254266" cy="365479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3573016"/>
            <a:ext cx="8208912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err="1" smtClean="0">
                <a:solidFill>
                  <a:srgbClr val="9900CC"/>
                </a:solidFill>
              </a:rPr>
              <a:t>Осілий</a:t>
            </a:r>
            <a:r>
              <a:rPr lang="ru-RU" sz="2800" dirty="0">
                <a:solidFill>
                  <a:srgbClr val="9900CC"/>
                </a:solidFill>
              </a:rPr>
              <a:t>. </a:t>
            </a:r>
            <a:r>
              <a:rPr lang="ru-RU" sz="2800" dirty="0" err="1" smtClean="0">
                <a:solidFill>
                  <a:srgbClr val="9900CC"/>
                </a:solidFill>
              </a:rPr>
              <a:t>Популяція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>
                <a:solidFill>
                  <a:srgbClr val="9900CC"/>
                </a:solidFill>
              </a:rPr>
              <a:t>нараховує</a:t>
            </a:r>
            <a:r>
              <a:rPr lang="ru-RU" sz="2800" dirty="0">
                <a:solidFill>
                  <a:srgbClr val="9900CC"/>
                </a:solidFill>
              </a:rPr>
              <a:t> </a:t>
            </a:r>
            <a:r>
              <a:rPr lang="ru-RU" sz="2800" dirty="0" err="1">
                <a:solidFill>
                  <a:srgbClr val="9900CC"/>
                </a:solidFill>
              </a:rPr>
              <a:t>приблизно</a:t>
            </a:r>
            <a:r>
              <a:rPr lang="ru-RU" sz="2800" dirty="0">
                <a:solidFill>
                  <a:srgbClr val="9900CC"/>
                </a:solidFill>
              </a:rPr>
              <a:t> 3000 ос., у тому </a:t>
            </a:r>
            <a:r>
              <a:rPr lang="ru-RU" sz="2800" dirty="0" err="1">
                <a:solidFill>
                  <a:srgbClr val="9900CC"/>
                </a:solidFill>
              </a:rPr>
              <a:t>числі</a:t>
            </a:r>
            <a:r>
              <a:rPr lang="ru-RU" sz="2800" dirty="0">
                <a:solidFill>
                  <a:srgbClr val="9900CC"/>
                </a:solidFill>
              </a:rPr>
              <a:t> в </a:t>
            </a:r>
            <a:r>
              <a:rPr lang="ru-RU" sz="2800" dirty="0" err="1">
                <a:solidFill>
                  <a:srgbClr val="9900CC"/>
                </a:solidFill>
              </a:rPr>
              <a:t>Карпатському</a:t>
            </a:r>
            <a:r>
              <a:rPr lang="ru-RU" sz="2800" dirty="0">
                <a:solidFill>
                  <a:srgbClr val="9900CC"/>
                </a:solidFill>
              </a:rPr>
              <a:t> </a:t>
            </a:r>
            <a:r>
              <a:rPr lang="ru-RU" sz="2800" dirty="0" err="1">
                <a:solidFill>
                  <a:srgbClr val="9900CC"/>
                </a:solidFill>
              </a:rPr>
              <a:t>біосферному</a:t>
            </a:r>
            <a:r>
              <a:rPr lang="ru-RU" sz="2800" dirty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заповіднику</a:t>
            </a:r>
            <a:r>
              <a:rPr lang="ru-RU" sz="2800" dirty="0">
                <a:solidFill>
                  <a:srgbClr val="9900CC"/>
                </a:solidFill>
              </a:rPr>
              <a:t> </a:t>
            </a:r>
            <a:r>
              <a:rPr lang="ru-RU" sz="2800" dirty="0" smtClean="0">
                <a:solidFill>
                  <a:srgbClr val="9900CC"/>
                </a:solidFill>
              </a:rPr>
              <a:t>— </a:t>
            </a:r>
            <a:r>
              <a:rPr lang="ru-RU" sz="2800" dirty="0" err="1">
                <a:solidFill>
                  <a:srgbClr val="9900CC"/>
                </a:solidFill>
              </a:rPr>
              <a:t>приблизно</a:t>
            </a:r>
            <a:r>
              <a:rPr lang="ru-RU" sz="2800" dirty="0">
                <a:solidFill>
                  <a:srgbClr val="9900CC"/>
                </a:solidFill>
              </a:rPr>
              <a:t> 300. </a:t>
            </a:r>
            <a:r>
              <a:rPr lang="ru-RU" sz="2800" dirty="0" err="1">
                <a:solidFill>
                  <a:srgbClr val="9900CC"/>
                </a:solidFill>
              </a:rPr>
              <a:t>Чисельність</a:t>
            </a:r>
            <a:r>
              <a:rPr lang="ru-RU" sz="2800" dirty="0">
                <a:solidFill>
                  <a:srgbClr val="9900CC"/>
                </a:solidFill>
              </a:rPr>
              <a:t> </a:t>
            </a:r>
            <a:r>
              <a:rPr lang="ru-RU" sz="2800" dirty="0" err="1">
                <a:solidFill>
                  <a:srgbClr val="9900CC"/>
                </a:solidFill>
              </a:rPr>
              <a:t>протягом</a:t>
            </a:r>
            <a:r>
              <a:rPr lang="ru-RU" sz="2800" dirty="0">
                <a:solidFill>
                  <a:srgbClr val="9900CC"/>
                </a:solidFill>
              </a:rPr>
              <a:t> </a:t>
            </a:r>
            <a:r>
              <a:rPr lang="ru-RU" sz="2800" dirty="0" err="1">
                <a:solidFill>
                  <a:srgbClr val="9900CC"/>
                </a:solidFill>
              </a:rPr>
              <a:t>останніх</a:t>
            </a:r>
            <a:r>
              <a:rPr lang="ru-RU" sz="2800" dirty="0">
                <a:solidFill>
                  <a:srgbClr val="9900CC"/>
                </a:solidFill>
              </a:rPr>
              <a:t> </a:t>
            </a:r>
            <a:r>
              <a:rPr lang="ru-RU" sz="2800" dirty="0" err="1">
                <a:solidFill>
                  <a:srgbClr val="9900CC"/>
                </a:solidFill>
              </a:rPr>
              <a:t>десятиріч</a:t>
            </a:r>
            <a:r>
              <a:rPr lang="ru-RU" sz="2800" dirty="0">
                <a:solidFill>
                  <a:srgbClr val="9900CC"/>
                </a:solidFill>
              </a:rPr>
              <a:t> сильно </a:t>
            </a:r>
            <a:r>
              <a:rPr lang="ru-RU" sz="2800" dirty="0" err="1">
                <a:solidFill>
                  <a:srgbClr val="9900CC"/>
                </a:solidFill>
              </a:rPr>
              <a:t>скоротилась</a:t>
            </a:r>
            <a:r>
              <a:rPr lang="ru-RU" sz="2800" dirty="0">
                <a:solidFill>
                  <a:srgbClr val="9900CC"/>
                </a:solidFill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980728"/>
            <a:ext cx="529208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</a:rPr>
              <a:t>Природоохоронний</a:t>
            </a:r>
            <a:r>
              <a:rPr lang="ru-RU" sz="2800" b="1" i="1" dirty="0" smtClean="0">
                <a:solidFill>
                  <a:schemeClr val="tx1"/>
                </a:solidFill>
              </a:rPr>
              <a:t> статус виду</a:t>
            </a:r>
            <a:r>
              <a:rPr lang="ru-RU" sz="2800" b="1" i="1" dirty="0" smtClean="0">
                <a:solidFill>
                  <a:schemeClr val="tx1"/>
                </a:solidFill>
              </a:rPr>
              <a:t>: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Зникаючий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етеру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29246">
            <a:off x="320091" y="863871"/>
            <a:ext cx="4065751" cy="286320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88640"/>
            <a:ext cx="31954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Тетерук</a:t>
            </a:r>
            <a:endParaRPr lang="uk-UA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3" name="Рисунок 2" descr="тетерук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570039"/>
            <a:ext cx="4608512" cy="29637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3528" y="3717032"/>
            <a:ext cx="8496944" cy="2376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00CC"/>
                </a:solidFill>
              </a:rPr>
              <a:t>В Україні </a:t>
            </a:r>
            <a:r>
              <a:rPr lang="ru-RU" sz="2400" dirty="0" err="1" smtClean="0">
                <a:solidFill>
                  <a:srgbClr val="9900CC"/>
                </a:solidFill>
              </a:rPr>
              <a:t>поширений</a:t>
            </a:r>
            <a:r>
              <a:rPr lang="ru-RU" sz="2400" dirty="0" smtClean="0">
                <a:solidFill>
                  <a:srgbClr val="9900CC"/>
                </a:solidFill>
              </a:rPr>
              <a:t> на </a:t>
            </a:r>
            <a:r>
              <a:rPr lang="ru-RU" sz="2400" dirty="0" err="1" smtClean="0">
                <a:solidFill>
                  <a:srgbClr val="9900CC"/>
                </a:solidFill>
              </a:rPr>
              <a:t>Поліссі</a:t>
            </a:r>
            <a:r>
              <a:rPr lang="ru-RU" sz="2400" dirty="0" smtClean="0">
                <a:solidFill>
                  <a:srgbClr val="9900CC"/>
                </a:solidFill>
              </a:rPr>
              <a:t>, у Карпатах та </a:t>
            </a:r>
            <a:r>
              <a:rPr lang="ru-RU" sz="2400" dirty="0" err="1" smtClean="0">
                <a:solidFill>
                  <a:srgbClr val="9900CC"/>
                </a:solidFill>
              </a:rPr>
              <a:t>напівночі</a:t>
            </a:r>
            <a:r>
              <a:rPr lang="ru-RU" sz="2400" dirty="0" smtClean="0">
                <a:solidFill>
                  <a:srgbClr val="9900CC"/>
                </a:solidFill>
              </a:rPr>
              <a:t> </a:t>
            </a:r>
            <a:r>
              <a:rPr lang="ru-RU" sz="2400" dirty="0" err="1" smtClean="0">
                <a:solidFill>
                  <a:srgbClr val="9900CC"/>
                </a:solidFill>
              </a:rPr>
              <a:t>лісостепової</a:t>
            </a:r>
            <a:r>
              <a:rPr lang="ru-RU" sz="2400" dirty="0" smtClean="0">
                <a:solidFill>
                  <a:srgbClr val="9900CC"/>
                </a:solidFill>
              </a:rPr>
              <a:t> </a:t>
            </a:r>
            <a:r>
              <a:rPr lang="ru-RU" sz="2400" dirty="0" err="1" smtClean="0">
                <a:solidFill>
                  <a:srgbClr val="9900CC"/>
                </a:solidFill>
              </a:rPr>
              <a:t>смуги</a:t>
            </a:r>
            <a:r>
              <a:rPr lang="ru-RU" sz="2400" dirty="0" smtClean="0">
                <a:solidFill>
                  <a:srgbClr val="9900CC"/>
                </a:solidFill>
              </a:rPr>
              <a:t>. 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Зниження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чисельності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зумовлюють</a:t>
            </a:r>
            <a:r>
              <a:rPr lang="ru-RU" sz="2400" dirty="0" smtClean="0">
                <a:solidFill>
                  <a:srgbClr val="9900CC"/>
                </a:solidFill>
              </a:rPr>
              <a:t>: </a:t>
            </a:r>
            <a:r>
              <a:rPr lang="ru-RU" sz="2400" dirty="0" err="1" smtClean="0">
                <a:solidFill>
                  <a:srgbClr val="9900CC"/>
                </a:solidFill>
              </a:rPr>
              <a:t>сукцесійні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зміни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біотопів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існування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лісогосподарська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діяльність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деградація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болотних</a:t>
            </a:r>
            <a:r>
              <a:rPr lang="ru-RU" sz="2400" dirty="0" smtClean="0">
                <a:solidFill>
                  <a:srgbClr val="9900CC"/>
                </a:solidFill>
              </a:rPr>
              <a:t> систем, </a:t>
            </a:r>
            <a:r>
              <a:rPr lang="ru-RU" sz="2400" dirty="0" err="1" smtClean="0">
                <a:solidFill>
                  <a:srgbClr val="9900CC"/>
                </a:solidFill>
              </a:rPr>
              <a:t>випасання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худоби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браконьєрство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чинник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непокою</a:t>
            </a:r>
            <a:r>
              <a:rPr lang="ru-RU" sz="2400" dirty="0" smtClean="0">
                <a:solidFill>
                  <a:srgbClr val="9900CC"/>
                </a:solidFill>
              </a:rPr>
              <a:t>, особливо у </a:t>
            </a:r>
            <a:r>
              <a:rPr lang="ru-RU" sz="2400" dirty="0" err="1" smtClean="0">
                <a:solidFill>
                  <a:srgbClr val="9900CC"/>
                </a:solidFill>
              </a:rPr>
              <a:t>періоди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токування</a:t>
            </a:r>
            <a:r>
              <a:rPr lang="ru-RU" sz="2400" dirty="0" smtClean="0">
                <a:solidFill>
                  <a:srgbClr val="9900CC"/>
                </a:solidFill>
              </a:rPr>
              <a:t> та </a:t>
            </a:r>
            <a:r>
              <a:rPr lang="ru-RU" sz="2400" dirty="0" err="1" smtClean="0">
                <a:solidFill>
                  <a:srgbClr val="9900CC"/>
                </a:solidFill>
              </a:rPr>
              <a:t>гніздування</a:t>
            </a:r>
            <a:r>
              <a:rPr lang="ru-RU" sz="2400" dirty="0" smtClean="0">
                <a:solidFill>
                  <a:srgbClr val="9900CC"/>
                </a:solidFill>
              </a:rPr>
              <a:t>.</a:t>
            </a:r>
            <a:endParaRPr lang="ru-RU" sz="24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226774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Тетерук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5841">
            <a:off x="6175718" y="114138"/>
            <a:ext cx="2657657" cy="368764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3717032"/>
            <a:ext cx="8136904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err="1" smtClean="0">
                <a:solidFill>
                  <a:srgbClr val="9900CC"/>
                </a:solidFill>
              </a:rPr>
              <a:t>Осілий</a:t>
            </a:r>
            <a:r>
              <a:rPr lang="ru-RU" sz="2800" dirty="0">
                <a:solidFill>
                  <a:srgbClr val="9900CC"/>
                </a:solidFill>
              </a:rPr>
              <a:t>. </a:t>
            </a:r>
            <a:r>
              <a:rPr lang="ru-RU" sz="2800" dirty="0" smtClean="0">
                <a:solidFill>
                  <a:srgbClr val="9900CC"/>
                </a:solidFill>
              </a:rPr>
              <a:t>На </a:t>
            </a:r>
            <a:r>
              <a:rPr lang="ru-RU" sz="2800" dirty="0">
                <a:solidFill>
                  <a:srgbClr val="9900CC"/>
                </a:solidFill>
              </a:rPr>
              <a:t>початку1970 </a:t>
            </a:r>
            <a:r>
              <a:rPr lang="ru-RU" sz="2800" dirty="0" err="1">
                <a:solidFill>
                  <a:srgbClr val="9900CC"/>
                </a:solidFill>
              </a:rPr>
              <a:t>рр</a:t>
            </a:r>
            <a:r>
              <a:rPr lang="ru-RU" sz="2800" dirty="0">
                <a:solidFill>
                  <a:srgbClr val="9900CC"/>
                </a:solidFill>
              </a:rPr>
              <a:t>. </a:t>
            </a:r>
            <a:r>
              <a:rPr lang="ru-RU" sz="2800" dirty="0" err="1">
                <a:solidFill>
                  <a:srgbClr val="9900CC"/>
                </a:solidFill>
              </a:rPr>
              <a:t>нараховували</a:t>
            </a:r>
            <a:r>
              <a:rPr lang="ru-RU" sz="2800" dirty="0">
                <a:solidFill>
                  <a:srgbClr val="9900CC"/>
                </a:solidFill>
              </a:rPr>
              <a:t> </a:t>
            </a:r>
            <a:r>
              <a:rPr lang="ru-RU" sz="2800" dirty="0" err="1">
                <a:solidFill>
                  <a:srgbClr val="9900CC"/>
                </a:solidFill>
              </a:rPr>
              <a:t>близько</a:t>
            </a:r>
            <a:r>
              <a:rPr lang="ru-RU" sz="2800" dirty="0">
                <a:solidFill>
                  <a:srgbClr val="9900CC"/>
                </a:solidFill>
              </a:rPr>
              <a:t> 66,6 тис., у 2007 р. — 13,3 </a:t>
            </a:r>
            <a:r>
              <a:rPr lang="ru-RU" sz="2800" dirty="0" err="1">
                <a:solidFill>
                  <a:srgbClr val="9900CC"/>
                </a:solidFill>
              </a:rPr>
              <a:t>тис.осіб</a:t>
            </a:r>
            <a:r>
              <a:rPr lang="ru-RU" sz="2800" dirty="0">
                <a:solidFill>
                  <a:srgbClr val="9900CC"/>
                </a:solidFill>
              </a:rPr>
              <a:t>. </a:t>
            </a:r>
            <a:r>
              <a:rPr lang="ru-RU" sz="2800" dirty="0" err="1">
                <a:solidFill>
                  <a:srgbClr val="9900CC"/>
                </a:solidFill>
              </a:rPr>
              <a:t>Найбільша</a:t>
            </a:r>
            <a:r>
              <a:rPr lang="ru-RU" sz="2800" dirty="0">
                <a:solidFill>
                  <a:srgbClr val="9900CC"/>
                </a:solidFill>
              </a:rPr>
              <a:t> </a:t>
            </a:r>
            <a:r>
              <a:rPr lang="ru-RU" sz="2800" dirty="0" err="1">
                <a:solidFill>
                  <a:srgbClr val="9900CC"/>
                </a:solidFill>
              </a:rPr>
              <a:t>чисельність</a:t>
            </a:r>
            <a:r>
              <a:rPr lang="ru-RU" sz="2800" dirty="0">
                <a:solidFill>
                  <a:srgbClr val="9900CC"/>
                </a:solidFill>
              </a:rPr>
              <a:t> виду у </a:t>
            </a:r>
            <a:r>
              <a:rPr lang="ru-RU" sz="2800" dirty="0" err="1">
                <a:solidFill>
                  <a:srgbClr val="9900CC"/>
                </a:solidFill>
              </a:rPr>
              <a:t>Житомирській</a:t>
            </a:r>
            <a:r>
              <a:rPr lang="ru-RU" sz="2800" dirty="0">
                <a:solidFill>
                  <a:srgbClr val="9900CC"/>
                </a:solidFill>
              </a:rPr>
              <a:t> </a:t>
            </a:r>
            <a:r>
              <a:rPr lang="ru-RU" sz="2800" dirty="0" err="1">
                <a:solidFill>
                  <a:srgbClr val="9900CC"/>
                </a:solidFill>
              </a:rPr>
              <a:t>області</a:t>
            </a:r>
            <a:r>
              <a:rPr lang="ru-RU" sz="2800" dirty="0">
                <a:solidFill>
                  <a:srgbClr val="9900CC"/>
                </a:solidFill>
              </a:rPr>
              <a:t> (</a:t>
            </a:r>
            <a:r>
              <a:rPr lang="ru-RU" sz="2800" dirty="0" err="1">
                <a:solidFill>
                  <a:srgbClr val="9900CC"/>
                </a:solidFill>
              </a:rPr>
              <a:t>бл</a:t>
            </a:r>
            <a:r>
              <a:rPr lang="ru-RU" sz="2800" dirty="0">
                <a:solidFill>
                  <a:srgbClr val="9900CC"/>
                </a:solidFill>
              </a:rPr>
              <a:t>. 3400 ос. у 2007 р.).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52736"/>
            <a:ext cx="637220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</a:rPr>
              <a:t>Природоохоронний</a:t>
            </a:r>
            <a:r>
              <a:rPr lang="ru-RU" sz="2800" b="1" i="1" dirty="0" smtClean="0">
                <a:solidFill>
                  <a:schemeClr val="tx1"/>
                </a:solidFill>
              </a:rPr>
              <a:t> статус виду</a:t>
            </a:r>
            <a:r>
              <a:rPr lang="ru-RU" sz="2800" b="1" i="1" dirty="0" smtClean="0">
                <a:solidFill>
                  <a:schemeClr val="tx1"/>
                </a:solidFill>
              </a:rPr>
              <a:t>: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Зникаючий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унь лучн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15565">
            <a:off x="77666" y="739772"/>
            <a:ext cx="4522440" cy="301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34051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Лунь лучний</a:t>
            </a:r>
            <a:endParaRPr lang="uk-UA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3" name="Рисунок 2" descr="лун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32656"/>
            <a:ext cx="4680520" cy="30100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3573016"/>
            <a:ext cx="8784976" cy="25922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00CC"/>
                </a:solidFill>
              </a:rPr>
              <a:t>До </a:t>
            </a:r>
            <a:r>
              <a:rPr lang="ru-RU" sz="2400" dirty="0" err="1" smtClean="0">
                <a:solidFill>
                  <a:srgbClr val="9900CC"/>
                </a:solidFill>
              </a:rPr>
              <a:t>гніздового</a:t>
            </a:r>
            <a:r>
              <a:rPr lang="ru-RU" sz="2400" dirty="0" smtClean="0">
                <a:solidFill>
                  <a:srgbClr val="9900CC"/>
                </a:solidFill>
              </a:rPr>
              <a:t> ареалу входить </a:t>
            </a:r>
            <a:r>
              <a:rPr lang="ru-RU" sz="2400" dirty="0" err="1" smtClean="0">
                <a:solidFill>
                  <a:srgbClr val="9900CC"/>
                </a:solidFill>
              </a:rPr>
              <a:t>майже</a:t>
            </a:r>
            <a:r>
              <a:rPr lang="ru-RU" sz="2400" dirty="0" smtClean="0">
                <a:solidFill>
                  <a:srgbClr val="9900CC"/>
                </a:solidFill>
              </a:rPr>
              <a:t> вся </a:t>
            </a:r>
            <a:r>
              <a:rPr lang="ru-RU" sz="2400" dirty="0" err="1" smtClean="0">
                <a:solidFill>
                  <a:srgbClr val="9900CC"/>
                </a:solidFill>
              </a:rPr>
              <a:t>територія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України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крім</a:t>
            </a:r>
            <a:r>
              <a:rPr lang="ru-RU" sz="2400" dirty="0" smtClean="0">
                <a:solidFill>
                  <a:srgbClr val="9900CC"/>
                </a:solidFill>
              </a:rPr>
              <a:t> Карпат та </a:t>
            </a:r>
            <a:r>
              <a:rPr lang="ru-RU" sz="2400" dirty="0" err="1" smtClean="0">
                <a:solidFill>
                  <a:srgbClr val="9900CC"/>
                </a:solidFill>
              </a:rPr>
              <a:t>Кримських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гір</a:t>
            </a:r>
            <a:r>
              <a:rPr lang="ru-RU" sz="2400" dirty="0" smtClean="0">
                <a:solidFill>
                  <a:srgbClr val="9900CC"/>
                </a:solidFill>
              </a:rPr>
              <a:t>. 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smtClean="0">
                <a:solidFill>
                  <a:srgbClr val="9900CC"/>
                </a:solidFill>
              </a:rPr>
              <a:t>В </a:t>
            </a:r>
            <a:r>
              <a:rPr lang="ru-RU" sz="2400" dirty="0" smtClean="0">
                <a:solidFill>
                  <a:srgbClr val="9900CC"/>
                </a:solidFill>
              </a:rPr>
              <a:t>Україні </a:t>
            </a:r>
            <a:r>
              <a:rPr lang="ru-RU" sz="2400" dirty="0" err="1" smtClean="0">
                <a:solidFill>
                  <a:srgbClr val="9900CC"/>
                </a:solidFill>
              </a:rPr>
              <a:t>протягом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останніх</a:t>
            </a:r>
            <a:r>
              <a:rPr lang="ru-RU" sz="2400" dirty="0" smtClean="0">
                <a:solidFill>
                  <a:srgbClr val="9900CC"/>
                </a:solidFill>
              </a:rPr>
              <a:t> 20 </a:t>
            </a:r>
            <a:r>
              <a:rPr lang="ru-RU" sz="2400" dirty="0" err="1" smtClean="0">
                <a:solidFill>
                  <a:srgbClr val="9900CC"/>
                </a:solidFill>
              </a:rPr>
              <a:t>років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відбувається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скорочення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чисельності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спричинене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масштабним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осушенням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боліт</a:t>
            </a:r>
            <a:r>
              <a:rPr lang="ru-RU" sz="2400" dirty="0" smtClean="0">
                <a:solidFill>
                  <a:srgbClr val="9900CC"/>
                </a:solidFill>
              </a:rPr>
              <a:t> в </a:t>
            </a:r>
            <a:r>
              <a:rPr lang="ru-RU" sz="2400" dirty="0" err="1" smtClean="0">
                <a:solidFill>
                  <a:srgbClr val="9900CC"/>
                </a:solidFill>
              </a:rPr>
              <a:t>Поліссі</a:t>
            </a:r>
            <a:r>
              <a:rPr lang="ru-RU" sz="2400" dirty="0" smtClean="0">
                <a:solidFill>
                  <a:srgbClr val="9900CC"/>
                </a:solidFill>
              </a:rPr>
              <a:t> та </a:t>
            </a:r>
            <a:r>
              <a:rPr lang="ru-RU" sz="2400" dirty="0" err="1" smtClean="0">
                <a:solidFill>
                  <a:srgbClr val="9900CC"/>
                </a:solidFill>
              </a:rPr>
              <a:t>Лісостепу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необдуманим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застосуванням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пестицидів</a:t>
            </a:r>
            <a:r>
              <a:rPr lang="ru-RU" sz="2400" dirty="0" smtClean="0">
                <a:solidFill>
                  <a:srgbClr val="9900CC"/>
                </a:solidFill>
              </a:rPr>
              <a:t> на великих </a:t>
            </a:r>
            <a:r>
              <a:rPr lang="ru-RU" sz="2400" dirty="0" err="1" smtClean="0">
                <a:solidFill>
                  <a:srgbClr val="9900CC"/>
                </a:solidFill>
              </a:rPr>
              <a:t>площах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масовою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кампанією</a:t>
            </a:r>
            <a:r>
              <a:rPr lang="ru-RU" sz="2400" dirty="0" smtClean="0">
                <a:solidFill>
                  <a:srgbClr val="9900CC"/>
                </a:solidFill>
              </a:rPr>
              <a:t> по </a:t>
            </a:r>
            <a:r>
              <a:rPr lang="ru-RU" sz="2400" dirty="0" err="1" smtClean="0">
                <a:solidFill>
                  <a:srgbClr val="9900CC"/>
                </a:solidFill>
              </a:rPr>
              <a:t>знищенню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хижих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птахів</a:t>
            </a:r>
            <a:r>
              <a:rPr lang="ru-RU" sz="2400" dirty="0" smtClean="0">
                <a:solidFill>
                  <a:srgbClr val="9900CC"/>
                </a:solidFill>
              </a:rPr>
              <a:t>, в тому </a:t>
            </a:r>
            <a:r>
              <a:rPr lang="ru-RU" sz="2400" dirty="0" err="1" smtClean="0">
                <a:solidFill>
                  <a:srgbClr val="9900CC"/>
                </a:solidFill>
              </a:rPr>
              <a:t>числі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лунів</a:t>
            </a:r>
            <a:r>
              <a:rPr lang="ru-RU" sz="2400" dirty="0" smtClean="0">
                <a:solidFill>
                  <a:srgbClr val="9900CC"/>
                </a:solidFill>
              </a:rPr>
              <a:t>.</a:t>
            </a:r>
            <a:endParaRPr lang="ru-RU" sz="24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272808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Лунь лучний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573016"/>
            <a:ext cx="6984776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err="1" smtClean="0">
                <a:solidFill>
                  <a:srgbClr val="9900CC"/>
                </a:solidFill>
              </a:rPr>
              <a:t>Гніздовий</a:t>
            </a:r>
            <a:r>
              <a:rPr lang="ru-RU" sz="2800" dirty="0">
                <a:solidFill>
                  <a:srgbClr val="9900CC"/>
                </a:solidFill>
              </a:rPr>
              <a:t>, </a:t>
            </a:r>
            <a:r>
              <a:rPr lang="ru-RU" sz="2800" dirty="0" err="1" smtClean="0">
                <a:solidFill>
                  <a:srgbClr val="9900CC"/>
                </a:solidFill>
              </a:rPr>
              <a:t>перелітний</a:t>
            </a:r>
            <a:r>
              <a:rPr lang="ru-RU" sz="2800" dirty="0" smtClean="0">
                <a:solidFill>
                  <a:srgbClr val="9900CC"/>
                </a:solidFill>
              </a:rPr>
              <a:t>. </a:t>
            </a:r>
            <a:r>
              <a:rPr lang="ru-RU" sz="2800" dirty="0" smtClean="0">
                <a:solidFill>
                  <a:srgbClr val="9900CC"/>
                </a:solidFill>
              </a:rPr>
              <a:t>В</a:t>
            </a:r>
            <a:r>
              <a:rPr lang="ru-RU" sz="2800" dirty="0">
                <a:solidFill>
                  <a:srgbClr val="9900CC"/>
                </a:solidFill>
              </a:rPr>
              <a:t> </a:t>
            </a:r>
            <a:r>
              <a:rPr lang="ru-RU" sz="2800" dirty="0" err="1">
                <a:solidFill>
                  <a:srgbClr val="9900CC"/>
                </a:solidFill>
              </a:rPr>
              <a:t>Поліссі</a:t>
            </a:r>
            <a:r>
              <a:rPr lang="ru-RU" sz="2800" dirty="0">
                <a:solidFill>
                  <a:srgbClr val="9900CC"/>
                </a:solidFill>
              </a:rPr>
              <a:t> та </a:t>
            </a:r>
            <a:r>
              <a:rPr lang="ru-RU" sz="2800" dirty="0" err="1">
                <a:solidFill>
                  <a:srgbClr val="9900CC"/>
                </a:solidFill>
              </a:rPr>
              <a:t>Лісостепу</a:t>
            </a:r>
            <a:r>
              <a:rPr lang="ru-RU" sz="2800" dirty="0">
                <a:solidFill>
                  <a:srgbClr val="9900CC"/>
                </a:solidFill>
              </a:rPr>
              <a:t> </a:t>
            </a:r>
            <a:r>
              <a:rPr lang="ru-RU" sz="2800" dirty="0" err="1">
                <a:solidFill>
                  <a:srgbClr val="9900CC"/>
                </a:solidFill>
              </a:rPr>
              <a:t>чисельність</a:t>
            </a:r>
            <a:r>
              <a:rPr lang="ru-RU" sz="2800" dirty="0">
                <a:solidFill>
                  <a:srgbClr val="9900CC"/>
                </a:solidFill>
              </a:rPr>
              <a:t> </a:t>
            </a:r>
            <a:r>
              <a:rPr lang="ru-RU" sz="2800" dirty="0" err="1">
                <a:solidFill>
                  <a:srgbClr val="9900CC"/>
                </a:solidFill>
              </a:rPr>
              <a:t>набагато</a:t>
            </a:r>
            <a:r>
              <a:rPr lang="ru-RU" sz="2800" dirty="0">
                <a:solidFill>
                  <a:srgbClr val="9900CC"/>
                </a:solidFill>
              </a:rPr>
              <a:t> </a:t>
            </a:r>
            <a:r>
              <a:rPr lang="ru-RU" sz="2800" dirty="0" err="1">
                <a:solidFill>
                  <a:srgbClr val="9900CC"/>
                </a:solidFill>
              </a:rPr>
              <a:t>вища</a:t>
            </a:r>
            <a:r>
              <a:rPr lang="ru-RU" sz="2800" dirty="0">
                <a:solidFill>
                  <a:srgbClr val="9900CC"/>
                </a:solidFill>
              </a:rPr>
              <a:t>, </a:t>
            </a:r>
            <a:r>
              <a:rPr lang="ru-RU" sz="2800" dirty="0" err="1">
                <a:solidFill>
                  <a:srgbClr val="9900CC"/>
                </a:solidFill>
              </a:rPr>
              <a:t>ніж</a:t>
            </a:r>
            <a:r>
              <a:rPr lang="ru-RU" sz="2800" dirty="0">
                <a:solidFill>
                  <a:srgbClr val="9900CC"/>
                </a:solidFill>
              </a:rPr>
              <a:t> у </a:t>
            </a:r>
            <a:r>
              <a:rPr lang="ru-RU" sz="2800" dirty="0" smtClean="0">
                <a:solidFill>
                  <a:srgbClr val="9900CC"/>
                </a:solidFill>
              </a:rPr>
              <a:t>Степу. </a:t>
            </a:r>
            <a:r>
              <a:rPr lang="ru-RU" sz="2800" dirty="0">
                <a:solidFill>
                  <a:srgbClr val="9900CC"/>
                </a:solidFill>
              </a:rPr>
              <a:t>На </a:t>
            </a:r>
            <a:r>
              <a:rPr lang="ru-RU" sz="2800" dirty="0" err="1">
                <a:solidFill>
                  <a:srgbClr val="9900CC"/>
                </a:solidFill>
              </a:rPr>
              <a:t>територіїУкраїни</a:t>
            </a:r>
            <a:r>
              <a:rPr lang="ru-RU" sz="2800" dirty="0">
                <a:solidFill>
                  <a:srgbClr val="9900CC"/>
                </a:solidFill>
              </a:rPr>
              <a:t> </a:t>
            </a:r>
            <a:r>
              <a:rPr lang="ru-RU" sz="2800" dirty="0" err="1">
                <a:solidFill>
                  <a:srgbClr val="9900CC"/>
                </a:solidFill>
              </a:rPr>
              <a:t>гніздиться</a:t>
            </a:r>
            <a:r>
              <a:rPr lang="ru-RU" sz="2800" dirty="0">
                <a:solidFill>
                  <a:srgbClr val="9900CC"/>
                </a:solidFill>
              </a:rPr>
              <a:t> </a:t>
            </a:r>
            <a:r>
              <a:rPr lang="ru-RU" sz="2800" dirty="0" err="1">
                <a:solidFill>
                  <a:srgbClr val="9900CC"/>
                </a:solidFill>
              </a:rPr>
              <a:t>приблизно</a:t>
            </a:r>
            <a:r>
              <a:rPr lang="ru-RU" sz="2800" dirty="0">
                <a:solidFill>
                  <a:srgbClr val="9900CC"/>
                </a:solidFill>
              </a:rPr>
              <a:t> 2—3 тис. пар.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92366">
            <a:off x="6059862" y="154713"/>
            <a:ext cx="2905574" cy="330178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052736"/>
            <a:ext cx="622818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</a:rPr>
              <a:t>Природоохоронний</a:t>
            </a:r>
            <a:r>
              <a:rPr lang="ru-RU" sz="2800" b="1" i="1" dirty="0" smtClean="0">
                <a:solidFill>
                  <a:schemeClr val="tx1"/>
                </a:solidFill>
              </a:rPr>
              <a:t> статус виду</a:t>
            </a:r>
            <a:r>
              <a:rPr lang="ru-RU" sz="2800" b="1" i="1" dirty="0" smtClean="0">
                <a:solidFill>
                  <a:schemeClr val="tx1"/>
                </a:solidFill>
              </a:rPr>
              <a:t>: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Вразливий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шуліка руд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43818">
            <a:off x="217807" y="823801"/>
            <a:ext cx="3637383" cy="30986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88640"/>
            <a:ext cx="36724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Шуліка рудий</a:t>
            </a:r>
            <a:endParaRPr lang="uk-UA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717032"/>
            <a:ext cx="8784976" cy="26642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rgbClr val="9900CC"/>
                </a:solidFill>
              </a:rPr>
              <a:t>На </a:t>
            </a:r>
            <a:r>
              <a:rPr lang="ru-RU" sz="2800" dirty="0" smtClean="0">
                <a:solidFill>
                  <a:srgbClr val="9900CC"/>
                </a:solidFill>
              </a:rPr>
              <a:t>стан виду негативно </a:t>
            </a:r>
            <a:r>
              <a:rPr lang="ru-RU" sz="2800" dirty="0" err="1" smtClean="0">
                <a:solidFill>
                  <a:srgbClr val="9900CC"/>
                </a:solidFill>
              </a:rPr>
              <a:t>впливають</a:t>
            </a:r>
            <a:r>
              <a:rPr lang="ru-RU" sz="2800" dirty="0" smtClean="0">
                <a:solidFill>
                  <a:srgbClr val="9900CC"/>
                </a:solidFill>
              </a:rPr>
              <a:t>: </a:t>
            </a:r>
            <a:r>
              <a:rPr lang="ru-RU" sz="2800" dirty="0" err="1" smtClean="0">
                <a:solidFill>
                  <a:srgbClr val="9900CC"/>
                </a:solidFill>
              </a:rPr>
              <a:t>знищення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старих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ділянок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лісу</a:t>
            </a:r>
            <a:r>
              <a:rPr lang="ru-RU" sz="2800" dirty="0" smtClean="0">
                <a:solidFill>
                  <a:srgbClr val="9900CC"/>
                </a:solidFill>
              </a:rPr>
              <a:t>, де птахи </a:t>
            </a:r>
            <a:r>
              <a:rPr lang="ru-RU" sz="2800" dirty="0" err="1" smtClean="0">
                <a:solidFill>
                  <a:srgbClr val="9900CC"/>
                </a:solidFill>
              </a:rPr>
              <a:t>гніздяться</a:t>
            </a:r>
            <a:r>
              <a:rPr lang="ru-RU" sz="2800" dirty="0" smtClean="0">
                <a:solidFill>
                  <a:srgbClr val="9900CC"/>
                </a:solidFill>
              </a:rPr>
              <a:t>; </a:t>
            </a:r>
            <a:r>
              <a:rPr lang="ru-RU" sz="2800" dirty="0" err="1" smtClean="0">
                <a:solidFill>
                  <a:srgbClr val="9900CC"/>
                </a:solidFill>
              </a:rPr>
              <a:t>знищення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біотопів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полювання</a:t>
            </a:r>
            <a:r>
              <a:rPr lang="ru-RU" sz="2800" dirty="0" smtClean="0">
                <a:solidFill>
                  <a:srgbClr val="9900CC"/>
                </a:solidFill>
              </a:rPr>
              <a:t>, </a:t>
            </a:r>
            <a:r>
              <a:rPr lang="ru-RU" sz="2800" dirty="0" err="1" smtClean="0">
                <a:solidFill>
                  <a:srgbClr val="9900CC"/>
                </a:solidFill>
              </a:rPr>
              <a:t>що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призводить</a:t>
            </a:r>
            <a:r>
              <a:rPr lang="ru-RU" sz="2800" dirty="0" smtClean="0">
                <a:solidFill>
                  <a:srgbClr val="9900CC"/>
                </a:solidFill>
              </a:rPr>
              <a:t> до </a:t>
            </a:r>
            <a:r>
              <a:rPr lang="ru-RU" sz="2800" dirty="0" err="1" smtClean="0">
                <a:solidFill>
                  <a:srgbClr val="9900CC"/>
                </a:solidFill>
              </a:rPr>
              <a:t>скорочення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кормової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бази</a:t>
            </a:r>
            <a:r>
              <a:rPr lang="ru-RU" sz="2800" dirty="0" smtClean="0">
                <a:solidFill>
                  <a:srgbClr val="9900CC"/>
                </a:solidFill>
              </a:rPr>
              <a:t>; </a:t>
            </a:r>
            <a:r>
              <a:rPr lang="ru-RU" sz="2800" dirty="0" err="1" smtClean="0">
                <a:solidFill>
                  <a:srgbClr val="9900CC"/>
                </a:solidFill>
              </a:rPr>
              <a:t>використання</a:t>
            </a:r>
            <a:r>
              <a:rPr lang="ru-RU" sz="2800" dirty="0" smtClean="0">
                <a:solidFill>
                  <a:srgbClr val="9900CC"/>
                </a:solidFill>
              </a:rPr>
              <a:t> в </a:t>
            </a:r>
            <a:r>
              <a:rPr lang="ru-RU" sz="2800" dirty="0" err="1" smtClean="0">
                <a:solidFill>
                  <a:srgbClr val="9900CC"/>
                </a:solidFill>
              </a:rPr>
              <a:t>сільському</a:t>
            </a:r>
            <a:r>
              <a:rPr lang="ru-RU" sz="2800" dirty="0" smtClean="0">
                <a:solidFill>
                  <a:srgbClr val="9900CC"/>
                </a:solidFill>
              </a:rPr>
              <a:t> та </a:t>
            </a:r>
            <a:r>
              <a:rPr lang="ru-RU" sz="2800" dirty="0" err="1" smtClean="0">
                <a:solidFill>
                  <a:srgbClr val="9900CC"/>
                </a:solidFill>
              </a:rPr>
              <a:t>лісовому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господарстві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отрутохімікатів</a:t>
            </a:r>
            <a:r>
              <a:rPr lang="ru-RU" sz="2800" dirty="0" smtClean="0">
                <a:solidFill>
                  <a:srgbClr val="9900CC"/>
                </a:solidFill>
              </a:rPr>
              <a:t>; </a:t>
            </a:r>
            <a:r>
              <a:rPr lang="ru-RU" sz="2800" dirty="0" err="1" smtClean="0">
                <a:solidFill>
                  <a:srgbClr val="9900CC"/>
                </a:solidFill>
              </a:rPr>
              <a:t>відстріл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птахів</a:t>
            </a:r>
            <a:r>
              <a:rPr lang="ru-RU" sz="2800" dirty="0" smtClean="0">
                <a:solidFill>
                  <a:srgbClr val="9900CC"/>
                </a:solidFill>
              </a:rPr>
              <a:t> для </a:t>
            </a:r>
            <a:r>
              <a:rPr lang="ru-RU" sz="2800" dirty="0" err="1" smtClean="0">
                <a:solidFill>
                  <a:srgbClr val="9900CC"/>
                </a:solidFill>
              </a:rPr>
              <a:t>виготовлення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опудал</a:t>
            </a:r>
            <a:r>
              <a:rPr lang="ru-RU" sz="2800" dirty="0" smtClean="0">
                <a:solidFill>
                  <a:srgbClr val="9900CC"/>
                </a:solidFill>
              </a:rPr>
              <a:t>.</a:t>
            </a:r>
            <a:endParaRPr lang="ru-RU" sz="2800" dirty="0">
              <a:solidFill>
                <a:srgbClr val="9900CC"/>
              </a:solidFill>
            </a:endParaRPr>
          </a:p>
        </p:txBody>
      </p:sp>
      <p:pic>
        <p:nvPicPr>
          <p:cNvPr id="4" name="Рисунок 3" descr="шулі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476672"/>
            <a:ext cx="4855815" cy="3122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705678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Шуліка рудий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95303">
            <a:off x="5490445" y="177784"/>
            <a:ext cx="3048381" cy="36632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3717032"/>
            <a:ext cx="8208912" cy="244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solidFill>
                  <a:srgbClr val="9900CC"/>
                </a:solidFill>
              </a:rPr>
              <a:t>Залітний</a:t>
            </a:r>
            <a:r>
              <a:rPr lang="ru-RU" sz="2400" dirty="0">
                <a:solidFill>
                  <a:srgbClr val="9900CC"/>
                </a:solidFill>
              </a:rPr>
              <a:t>. В </a:t>
            </a:r>
            <a:r>
              <a:rPr lang="ru-RU" sz="2400" dirty="0" err="1">
                <a:solidFill>
                  <a:srgbClr val="9900CC"/>
                </a:solidFill>
              </a:rPr>
              <a:t>Україні</a:t>
            </a:r>
            <a:r>
              <a:rPr lang="ru-RU" sz="2400" dirty="0">
                <a:solidFill>
                  <a:srgbClr val="9900CC"/>
                </a:solidFill>
              </a:rPr>
              <a:t> в </a:t>
            </a:r>
            <a:r>
              <a:rPr lang="ru-RU" sz="2400" dirty="0" err="1">
                <a:solidFill>
                  <a:srgbClr val="9900CC"/>
                </a:solidFill>
              </a:rPr>
              <a:t>минулому</a:t>
            </a:r>
            <a:r>
              <a:rPr lang="ru-RU" sz="2400" dirty="0">
                <a:solidFill>
                  <a:srgbClr val="9900CC"/>
                </a:solidFill>
              </a:rPr>
              <a:t> </a:t>
            </a:r>
            <a:r>
              <a:rPr lang="ru-RU" sz="2400" dirty="0" err="1">
                <a:solidFill>
                  <a:srgbClr val="9900CC"/>
                </a:solidFill>
              </a:rPr>
              <a:t>гніздився</a:t>
            </a:r>
            <a:r>
              <a:rPr lang="ru-RU" sz="2400" dirty="0">
                <a:solidFill>
                  <a:srgbClr val="9900CC"/>
                </a:solidFill>
              </a:rPr>
              <a:t> в </a:t>
            </a:r>
            <a:r>
              <a:rPr lang="ru-RU" sz="2400" dirty="0" err="1">
                <a:solidFill>
                  <a:srgbClr val="9900CC"/>
                </a:solidFill>
              </a:rPr>
              <a:t>незначній</a:t>
            </a:r>
            <a:r>
              <a:rPr lang="ru-RU" sz="2400" dirty="0">
                <a:solidFill>
                  <a:srgbClr val="9900CC"/>
                </a:solidFill>
              </a:rPr>
              <a:t> </a:t>
            </a:r>
            <a:r>
              <a:rPr lang="ru-RU" sz="2400" dirty="0" err="1">
                <a:solidFill>
                  <a:srgbClr val="9900CC"/>
                </a:solidFill>
              </a:rPr>
              <a:t>кількості</a:t>
            </a:r>
            <a:r>
              <a:rPr lang="ru-RU" sz="2400" dirty="0">
                <a:solidFill>
                  <a:srgbClr val="9900CC"/>
                </a:solidFill>
              </a:rPr>
              <a:t> в </a:t>
            </a:r>
            <a:r>
              <a:rPr lang="ru-RU" sz="2400" dirty="0" err="1">
                <a:solidFill>
                  <a:srgbClr val="9900CC"/>
                </a:solidFill>
              </a:rPr>
              <a:t>Закарпатській</a:t>
            </a:r>
            <a:r>
              <a:rPr lang="ru-RU" sz="2400" dirty="0">
                <a:solidFill>
                  <a:srgbClr val="9900CC"/>
                </a:solidFill>
              </a:rPr>
              <a:t>, </a:t>
            </a:r>
            <a:r>
              <a:rPr lang="ru-RU" sz="2400" dirty="0" err="1">
                <a:solidFill>
                  <a:srgbClr val="9900CC"/>
                </a:solidFill>
              </a:rPr>
              <a:t>Львівській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Волинській</a:t>
            </a:r>
            <a:r>
              <a:rPr lang="ru-RU" sz="2400" dirty="0">
                <a:solidFill>
                  <a:srgbClr val="9900CC"/>
                </a:solidFill>
              </a:rPr>
              <a:t>, </a:t>
            </a:r>
            <a:r>
              <a:rPr lang="ru-RU" sz="2400" dirty="0" err="1">
                <a:solidFill>
                  <a:srgbClr val="9900CC"/>
                </a:solidFill>
              </a:rPr>
              <a:t>Рівненській</a:t>
            </a:r>
            <a:r>
              <a:rPr lang="ru-RU" sz="2400" dirty="0">
                <a:solidFill>
                  <a:srgbClr val="9900CC"/>
                </a:solidFill>
              </a:rPr>
              <a:t>, </a:t>
            </a:r>
            <a:r>
              <a:rPr lang="ru-RU" sz="2400" dirty="0" err="1">
                <a:solidFill>
                  <a:srgbClr val="9900CC"/>
                </a:solidFill>
              </a:rPr>
              <a:t>Житомирській</a:t>
            </a:r>
            <a:r>
              <a:rPr lang="ru-RU" sz="2400" dirty="0">
                <a:solidFill>
                  <a:srgbClr val="9900CC"/>
                </a:solidFill>
              </a:rPr>
              <a:t>, </a:t>
            </a:r>
            <a:r>
              <a:rPr lang="ru-RU" sz="2400" dirty="0" err="1">
                <a:solidFill>
                  <a:srgbClr val="9900CC"/>
                </a:solidFill>
              </a:rPr>
              <a:t>Київській</a:t>
            </a:r>
            <a:r>
              <a:rPr lang="ru-RU" sz="2400" dirty="0">
                <a:solidFill>
                  <a:srgbClr val="9900CC"/>
                </a:solidFill>
              </a:rPr>
              <a:t>, </a:t>
            </a:r>
            <a:r>
              <a:rPr lang="ru-RU" sz="2400" dirty="0" err="1">
                <a:solidFill>
                  <a:srgbClr val="9900CC"/>
                </a:solidFill>
              </a:rPr>
              <a:t>Черкаській</a:t>
            </a:r>
            <a:r>
              <a:rPr lang="ru-RU" sz="2400" dirty="0">
                <a:solidFill>
                  <a:srgbClr val="9900CC"/>
                </a:solidFill>
              </a:rPr>
              <a:t> та </a:t>
            </a:r>
            <a:endParaRPr lang="ru-RU" sz="2400" dirty="0" smtClean="0">
              <a:solidFill>
                <a:srgbClr val="9900CC"/>
              </a:solidFill>
            </a:endParaRPr>
          </a:p>
          <a:p>
            <a:r>
              <a:rPr lang="ru-RU" sz="2400" dirty="0" err="1" smtClean="0">
                <a:solidFill>
                  <a:srgbClr val="9900CC"/>
                </a:solidFill>
              </a:rPr>
              <a:t>Чернігвській</a:t>
            </a:r>
            <a:r>
              <a:rPr lang="ru-RU" sz="2400" dirty="0">
                <a:solidFill>
                  <a:srgbClr val="9900CC"/>
                </a:solidFill>
              </a:rPr>
              <a:t> областях. Зараз </a:t>
            </a:r>
            <a:r>
              <a:rPr lang="ru-RU" sz="2400" dirty="0" err="1">
                <a:solidFill>
                  <a:srgbClr val="9900CC"/>
                </a:solidFill>
              </a:rPr>
              <a:t>гніздування</a:t>
            </a:r>
            <a:r>
              <a:rPr lang="ru-RU" sz="2400" dirty="0">
                <a:solidFill>
                  <a:srgbClr val="9900CC"/>
                </a:solidFill>
              </a:rPr>
              <a:t> мало </a:t>
            </a:r>
            <a:r>
              <a:rPr lang="ru-RU" sz="2400" dirty="0" err="1">
                <a:solidFill>
                  <a:srgbClr val="9900CC"/>
                </a:solidFill>
              </a:rPr>
              <a:t>ймовірне</a:t>
            </a:r>
            <a:r>
              <a:rPr lang="ru-RU" sz="2400" dirty="0">
                <a:solidFill>
                  <a:srgbClr val="9900CC"/>
                </a:solidFill>
              </a:rPr>
              <a:t>.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052736"/>
            <a:ext cx="55081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</a:rPr>
              <a:t>Природоохоронний</a:t>
            </a:r>
            <a:r>
              <a:rPr lang="ru-RU" sz="2800" b="1" i="1" dirty="0" smtClean="0">
                <a:solidFill>
                  <a:schemeClr val="tx1"/>
                </a:solidFill>
              </a:rPr>
              <a:t> статус виду</a:t>
            </a:r>
            <a:r>
              <a:rPr lang="ru-RU" sz="2800" b="1" i="1" dirty="0" smtClean="0">
                <a:solidFill>
                  <a:schemeClr val="tx1"/>
                </a:solidFill>
              </a:rPr>
              <a:t>: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Зникаючий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20891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Скопа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8481">
            <a:off x="5901699" y="194373"/>
            <a:ext cx="2556399" cy="34054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3717032"/>
            <a:ext cx="8208912" cy="2736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solidFill>
                  <a:srgbClr val="9900CC"/>
                </a:solidFill>
              </a:rPr>
              <a:t>Гніздовий</a:t>
            </a:r>
            <a:r>
              <a:rPr lang="ru-RU" sz="2400" dirty="0">
                <a:solidFill>
                  <a:srgbClr val="9900CC"/>
                </a:solidFill>
              </a:rPr>
              <a:t>, </a:t>
            </a:r>
            <a:r>
              <a:rPr lang="ru-RU" sz="2400" dirty="0" err="1">
                <a:solidFill>
                  <a:srgbClr val="9900CC"/>
                </a:solidFill>
              </a:rPr>
              <a:t>перелітний</a:t>
            </a:r>
            <a:r>
              <a:rPr lang="ru-RU" sz="2400" dirty="0">
                <a:solidFill>
                  <a:srgbClr val="9900CC"/>
                </a:solidFill>
              </a:rPr>
              <a:t>. </a:t>
            </a:r>
            <a:r>
              <a:rPr lang="ru-RU" sz="2400" dirty="0" err="1">
                <a:solidFill>
                  <a:srgbClr val="9900CC"/>
                </a:solidFill>
              </a:rPr>
              <a:t>Сучасна</a:t>
            </a:r>
            <a:r>
              <a:rPr lang="ru-RU" sz="2400" dirty="0">
                <a:solidFill>
                  <a:srgbClr val="9900CC"/>
                </a:solidFill>
              </a:rPr>
              <a:t> </a:t>
            </a:r>
            <a:r>
              <a:rPr lang="ru-RU" sz="2400" dirty="0" err="1">
                <a:solidFill>
                  <a:srgbClr val="9900CC"/>
                </a:solidFill>
              </a:rPr>
              <a:t>чисельність</a:t>
            </a:r>
            <a:r>
              <a:rPr lang="ru-RU" sz="2400" dirty="0">
                <a:solidFill>
                  <a:srgbClr val="9900CC"/>
                </a:solidFill>
              </a:rPr>
              <a:t> в </a:t>
            </a:r>
            <a:r>
              <a:rPr lang="ru-RU" sz="2400" dirty="0" err="1">
                <a:solidFill>
                  <a:srgbClr val="9900CC"/>
                </a:solidFill>
              </a:rPr>
              <a:t>Україні</a:t>
            </a:r>
            <a:r>
              <a:rPr lang="ru-RU" sz="2400" dirty="0">
                <a:solidFill>
                  <a:srgbClr val="9900CC"/>
                </a:solidFill>
              </a:rPr>
              <a:t> становить не </a:t>
            </a:r>
            <a:r>
              <a:rPr lang="ru-RU" sz="2400" dirty="0" err="1">
                <a:solidFill>
                  <a:srgbClr val="9900CC"/>
                </a:solidFill>
              </a:rPr>
              <a:t>більше</a:t>
            </a:r>
            <a:r>
              <a:rPr lang="ru-RU" sz="2400" dirty="0">
                <a:solidFill>
                  <a:srgbClr val="9900CC"/>
                </a:solidFill>
              </a:rPr>
              <a:t> 1—2 пар. </a:t>
            </a:r>
            <a:r>
              <a:rPr lang="ru-RU" sz="2400" dirty="0" err="1">
                <a:solidFill>
                  <a:srgbClr val="9900CC"/>
                </a:solidFill>
              </a:rPr>
              <a:t>Зменшення</a:t>
            </a:r>
            <a:r>
              <a:rPr lang="ru-RU" sz="2400" dirty="0">
                <a:solidFill>
                  <a:srgbClr val="9900CC"/>
                </a:solidFill>
              </a:rPr>
              <a:t> </a:t>
            </a:r>
            <a:r>
              <a:rPr lang="ru-RU" sz="2400" dirty="0" err="1">
                <a:solidFill>
                  <a:srgbClr val="9900CC"/>
                </a:solidFill>
              </a:rPr>
              <a:t>чисельності</a:t>
            </a:r>
            <a:r>
              <a:rPr lang="ru-RU" sz="2400" dirty="0">
                <a:solidFill>
                  <a:srgbClr val="9900CC"/>
                </a:solidFill>
              </a:rPr>
              <a:t> виду </a:t>
            </a:r>
            <a:r>
              <a:rPr lang="ru-RU" sz="2400" dirty="0" err="1">
                <a:solidFill>
                  <a:srgbClr val="9900CC"/>
                </a:solidFill>
              </a:rPr>
              <a:t>відмічається</a:t>
            </a:r>
            <a:r>
              <a:rPr lang="ru-RU" sz="2400" dirty="0">
                <a:solidFill>
                  <a:srgbClr val="9900CC"/>
                </a:solidFill>
              </a:rPr>
              <a:t> </a:t>
            </a:r>
            <a:r>
              <a:rPr lang="ru-RU" sz="2400" dirty="0" err="1">
                <a:solidFill>
                  <a:srgbClr val="9900CC"/>
                </a:solidFill>
              </a:rPr>
              <a:t>з</a:t>
            </a:r>
            <a:r>
              <a:rPr lang="ru-RU" sz="2400" dirty="0">
                <a:solidFill>
                  <a:srgbClr val="9900CC"/>
                </a:solidFill>
              </a:rPr>
              <a:t> початку ХХ ст. У 1980—1990 </a:t>
            </a:r>
            <a:r>
              <a:rPr lang="ru-RU" sz="2400" dirty="0" err="1">
                <a:solidFill>
                  <a:srgbClr val="9900CC"/>
                </a:solidFill>
              </a:rPr>
              <a:t>рр</a:t>
            </a:r>
            <a:r>
              <a:rPr lang="ru-RU" sz="2400" dirty="0">
                <a:solidFill>
                  <a:srgbClr val="9900CC"/>
                </a:solidFill>
              </a:rPr>
              <a:t>. </a:t>
            </a:r>
            <a:r>
              <a:rPr lang="ru-RU" sz="2400" dirty="0" err="1">
                <a:solidFill>
                  <a:srgbClr val="9900CC"/>
                </a:solidFill>
              </a:rPr>
              <a:t>було</a:t>
            </a:r>
            <a:r>
              <a:rPr lang="ru-RU" sz="2400" dirty="0">
                <a:solidFill>
                  <a:srgbClr val="9900CC"/>
                </a:solidFill>
              </a:rPr>
              <a:t> </a:t>
            </a:r>
            <a:r>
              <a:rPr lang="ru-RU" sz="2400" dirty="0" err="1">
                <a:solidFill>
                  <a:srgbClr val="9900CC"/>
                </a:solidFill>
              </a:rPr>
              <a:t>відомо</a:t>
            </a:r>
            <a:r>
              <a:rPr lang="ru-RU" sz="2400" dirty="0">
                <a:solidFill>
                  <a:srgbClr val="9900CC"/>
                </a:solidFill>
              </a:rPr>
              <a:t> два </a:t>
            </a:r>
            <a:r>
              <a:rPr lang="ru-RU" sz="2400" dirty="0" err="1">
                <a:solidFill>
                  <a:srgbClr val="9900CC"/>
                </a:solidFill>
              </a:rPr>
              <a:t>жилих</a:t>
            </a:r>
            <a:r>
              <a:rPr lang="ru-RU" sz="2400" dirty="0">
                <a:solidFill>
                  <a:srgbClr val="9900CC"/>
                </a:solidFill>
              </a:rPr>
              <a:t> </a:t>
            </a:r>
            <a:r>
              <a:rPr lang="ru-RU" sz="2400" dirty="0" err="1">
                <a:solidFill>
                  <a:srgbClr val="9900CC"/>
                </a:solidFill>
              </a:rPr>
              <a:t>гнізда</a:t>
            </a:r>
            <a:r>
              <a:rPr lang="ru-RU" sz="2400" dirty="0">
                <a:solidFill>
                  <a:srgbClr val="9900CC"/>
                </a:solidFill>
              </a:rPr>
              <a:t> </a:t>
            </a:r>
            <a:r>
              <a:rPr lang="ru-RU" sz="2400" dirty="0" err="1">
                <a:solidFill>
                  <a:srgbClr val="9900CC"/>
                </a:solidFill>
              </a:rPr>
              <a:t>взаплаві</a:t>
            </a:r>
            <a:r>
              <a:rPr lang="ru-RU" sz="2400" dirty="0">
                <a:solidFill>
                  <a:srgbClr val="9900CC"/>
                </a:solidFill>
              </a:rPr>
              <a:t> р. </a:t>
            </a:r>
            <a:r>
              <a:rPr lang="ru-RU" sz="2400" dirty="0" err="1">
                <a:solidFill>
                  <a:srgbClr val="9900CC"/>
                </a:solidFill>
              </a:rPr>
              <a:t>Десни</a:t>
            </a:r>
            <a:r>
              <a:rPr lang="ru-RU" sz="2400" dirty="0">
                <a:solidFill>
                  <a:srgbClr val="9900CC"/>
                </a:solidFill>
              </a:rPr>
              <a:t> (</a:t>
            </a:r>
            <a:r>
              <a:rPr lang="ru-RU" sz="2400" dirty="0" err="1">
                <a:solidFill>
                  <a:srgbClr val="9900CC"/>
                </a:solidFill>
              </a:rPr>
              <a:t>Чернігівська</a:t>
            </a:r>
            <a:r>
              <a:rPr lang="ru-RU" sz="2400" dirty="0">
                <a:solidFill>
                  <a:srgbClr val="9900CC"/>
                </a:solidFill>
              </a:rPr>
              <a:t>, </a:t>
            </a:r>
            <a:r>
              <a:rPr lang="ru-RU" sz="2400" dirty="0" err="1" smtClean="0">
                <a:solidFill>
                  <a:srgbClr val="9900CC"/>
                </a:solidFill>
              </a:rPr>
              <a:t>Сумська</a:t>
            </a:r>
            <a:r>
              <a:rPr lang="ru-RU" sz="2400" dirty="0">
                <a:solidFill>
                  <a:srgbClr val="9900CC"/>
                </a:solidFill>
              </a:rPr>
              <a:t> </a:t>
            </a:r>
            <a:r>
              <a:rPr lang="ru-RU" sz="2400" dirty="0" smtClean="0">
                <a:solidFill>
                  <a:srgbClr val="9900CC"/>
                </a:solidFill>
              </a:rPr>
              <a:t>обл</a:t>
            </a:r>
            <a:r>
              <a:rPr lang="ru-RU" sz="2400" dirty="0">
                <a:solidFill>
                  <a:srgbClr val="9900CC"/>
                </a:solidFill>
              </a:rPr>
              <a:t>.) та </a:t>
            </a:r>
            <a:r>
              <a:rPr lang="ru-RU" sz="2400" dirty="0" err="1">
                <a:solidFill>
                  <a:srgbClr val="9900CC"/>
                </a:solidFill>
              </a:rPr>
              <a:t>одне</a:t>
            </a:r>
            <a:r>
              <a:rPr lang="ru-RU" sz="2400" dirty="0">
                <a:solidFill>
                  <a:srgbClr val="9900CC"/>
                </a:solidFill>
              </a:rPr>
              <a:t> в (</a:t>
            </a:r>
            <a:r>
              <a:rPr lang="ru-RU" sz="2400" dirty="0" err="1">
                <a:solidFill>
                  <a:srgbClr val="9900CC"/>
                </a:solidFill>
              </a:rPr>
              <a:t>Житомирській</a:t>
            </a:r>
            <a:r>
              <a:rPr lang="ru-RU" sz="2400" dirty="0">
                <a:solidFill>
                  <a:srgbClr val="9900CC"/>
                </a:solidFill>
              </a:rPr>
              <a:t> обл.). 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908720"/>
            <a:ext cx="572412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</a:rPr>
              <a:t>Природоохоронний</a:t>
            </a:r>
            <a:r>
              <a:rPr lang="ru-RU" sz="2800" b="1" i="1" dirty="0" smtClean="0">
                <a:solidFill>
                  <a:schemeClr val="tx1"/>
                </a:solidFill>
              </a:rPr>
              <a:t> статус виду</a:t>
            </a:r>
            <a:r>
              <a:rPr lang="ru-RU" sz="2800" b="1" i="1" dirty="0" smtClean="0">
                <a:solidFill>
                  <a:schemeClr val="tx1"/>
                </a:solidFill>
              </a:rPr>
              <a:t>: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Зникаючий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коп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30115">
            <a:off x="68287" y="923050"/>
            <a:ext cx="3566170" cy="285293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7504" y="116632"/>
            <a:ext cx="2653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Скопа</a:t>
            </a:r>
            <a:endParaRPr lang="uk-UA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933056"/>
            <a:ext cx="9144000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00CC"/>
                </a:solidFill>
              </a:rPr>
              <a:t>Зараз </a:t>
            </a:r>
            <a:r>
              <a:rPr lang="ru-RU" sz="2400" dirty="0" err="1" smtClean="0">
                <a:solidFill>
                  <a:srgbClr val="9900CC"/>
                </a:solidFill>
              </a:rPr>
              <a:t>достовірно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відомі</a:t>
            </a:r>
            <a:r>
              <a:rPr lang="ru-RU" sz="2400" dirty="0" smtClean="0">
                <a:solidFill>
                  <a:srgbClr val="9900CC"/>
                </a:solidFill>
              </a:rPr>
              <a:t> два </a:t>
            </a:r>
            <a:r>
              <a:rPr lang="ru-RU" sz="2400" dirty="0" err="1" smtClean="0">
                <a:solidFill>
                  <a:srgbClr val="9900CC"/>
                </a:solidFill>
              </a:rPr>
              <a:t>жилих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гнізда</a:t>
            </a:r>
            <a:r>
              <a:rPr lang="ru-RU" sz="2400" dirty="0" smtClean="0">
                <a:solidFill>
                  <a:srgbClr val="9900CC"/>
                </a:solidFill>
              </a:rPr>
              <a:t> у </a:t>
            </a:r>
            <a:r>
              <a:rPr lang="ru-RU" sz="2400" dirty="0" err="1" smtClean="0">
                <a:solidFill>
                  <a:srgbClr val="9900CC"/>
                </a:solidFill>
              </a:rPr>
              <a:t>Волинській</a:t>
            </a:r>
            <a:r>
              <a:rPr lang="ru-RU" sz="2400" dirty="0" smtClean="0">
                <a:solidFill>
                  <a:srgbClr val="9900CC"/>
                </a:solidFill>
              </a:rPr>
              <a:t> області — в </a:t>
            </a:r>
            <a:r>
              <a:rPr lang="ru-RU" sz="2400" dirty="0" err="1" smtClean="0">
                <a:solidFill>
                  <a:srgbClr val="9900CC"/>
                </a:solidFill>
              </a:rPr>
              <a:t>Черемському</a:t>
            </a:r>
            <a:r>
              <a:rPr lang="ru-RU" sz="2400" dirty="0" smtClean="0">
                <a:solidFill>
                  <a:srgbClr val="9900CC"/>
                </a:solidFill>
              </a:rPr>
              <a:t> природному </a:t>
            </a:r>
            <a:r>
              <a:rPr lang="ru-RU" sz="2400" dirty="0" err="1" smtClean="0">
                <a:solidFill>
                  <a:srgbClr val="9900CC"/>
                </a:solidFill>
              </a:rPr>
              <a:t>заповіднику</a:t>
            </a:r>
            <a:r>
              <a:rPr lang="ru-RU" sz="2400" dirty="0" smtClean="0">
                <a:solidFill>
                  <a:srgbClr val="9900CC"/>
                </a:solidFill>
              </a:rPr>
              <a:t> (з2006 р.) та НПП «</a:t>
            </a:r>
            <a:r>
              <a:rPr lang="ru-RU" sz="2400" dirty="0" err="1" smtClean="0">
                <a:solidFill>
                  <a:srgbClr val="9900CC"/>
                </a:solidFill>
              </a:rPr>
              <a:t>Прип'ять-Стохід</a:t>
            </a:r>
            <a:r>
              <a:rPr lang="ru-RU" sz="2400" dirty="0" smtClean="0">
                <a:solidFill>
                  <a:srgbClr val="9900CC"/>
                </a:solidFill>
              </a:rPr>
              <a:t>» (з 2008 р.). 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smtClean="0">
                <a:solidFill>
                  <a:srgbClr val="9900CC"/>
                </a:solidFill>
              </a:rPr>
              <a:t>Причини </a:t>
            </a:r>
            <a:r>
              <a:rPr lang="ru-RU" sz="2400" dirty="0" err="1" smtClean="0">
                <a:solidFill>
                  <a:srgbClr val="9900CC"/>
                </a:solidFill>
              </a:rPr>
              <a:t>зниження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чисельності</a:t>
            </a:r>
            <a:r>
              <a:rPr lang="ru-RU" sz="2400" dirty="0" smtClean="0">
                <a:solidFill>
                  <a:srgbClr val="9900CC"/>
                </a:solidFill>
              </a:rPr>
              <a:t>: </a:t>
            </a:r>
            <a:r>
              <a:rPr lang="ru-RU" sz="2400" dirty="0" err="1" smtClean="0">
                <a:solidFill>
                  <a:srgbClr val="9900CC"/>
                </a:solidFill>
              </a:rPr>
              <a:t>знищення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гнізд</a:t>
            </a:r>
            <a:r>
              <a:rPr lang="ru-RU" sz="2400" dirty="0" smtClean="0">
                <a:solidFill>
                  <a:srgbClr val="9900CC"/>
                </a:solidFill>
              </a:rPr>
              <a:t> під час </a:t>
            </a:r>
            <a:r>
              <a:rPr lang="ru-RU" sz="2400" dirty="0" err="1" smtClean="0">
                <a:solidFill>
                  <a:srgbClr val="9900CC"/>
                </a:solidFill>
              </a:rPr>
              <a:t>санітарних</a:t>
            </a:r>
            <a:r>
              <a:rPr lang="ru-RU" sz="2400" dirty="0" smtClean="0">
                <a:solidFill>
                  <a:srgbClr val="9900CC"/>
                </a:solidFill>
              </a:rPr>
              <a:t> рубок </a:t>
            </a:r>
            <a:r>
              <a:rPr lang="ru-RU" sz="2400" dirty="0" err="1" smtClean="0">
                <a:solidFill>
                  <a:srgbClr val="9900CC"/>
                </a:solidFill>
              </a:rPr>
              <a:t>лісу</a:t>
            </a:r>
            <a:r>
              <a:rPr lang="ru-RU" sz="2400" dirty="0" smtClean="0">
                <a:solidFill>
                  <a:srgbClr val="9900CC"/>
                </a:solidFill>
              </a:rPr>
              <a:t>; </a:t>
            </a:r>
            <a:r>
              <a:rPr lang="ru-RU" sz="2400" dirty="0" err="1" smtClean="0">
                <a:solidFill>
                  <a:srgbClr val="9900CC"/>
                </a:solidFill>
              </a:rPr>
              <a:t>браконьєрство</a:t>
            </a:r>
            <a:r>
              <a:rPr lang="ru-RU" sz="2400" dirty="0" smtClean="0">
                <a:solidFill>
                  <a:srgbClr val="9900CC"/>
                </a:solidFill>
              </a:rPr>
              <a:t>; </a:t>
            </a:r>
            <a:r>
              <a:rPr lang="ru-RU" sz="2400" dirty="0" err="1" smtClean="0">
                <a:solidFill>
                  <a:srgbClr val="9900CC"/>
                </a:solidFill>
              </a:rPr>
              <a:t>вирубування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старих</a:t>
            </a:r>
            <a:r>
              <a:rPr lang="ru-RU" sz="2400" dirty="0" smtClean="0">
                <a:solidFill>
                  <a:srgbClr val="9900CC"/>
                </a:solidFill>
              </a:rPr>
              <a:t> суховерхих дерев, </a:t>
            </a:r>
            <a:r>
              <a:rPr lang="ru-RU" sz="2400" dirty="0" err="1" smtClean="0">
                <a:solidFill>
                  <a:srgbClr val="9900CC"/>
                </a:solidFill>
              </a:rPr>
              <a:t>що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можуть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слугувати</a:t>
            </a:r>
            <a:r>
              <a:rPr lang="ru-RU" sz="2400" dirty="0" smtClean="0">
                <a:solidFill>
                  <a:srgbClr val="9900CC"/>
                </a:solidFill>
              </a:rPr>
              <a:t> для </a:t>
            </a:r>
            <a:r>
              <a:rPr lang="ru-RU" sz="2400" dirty="0" err="1" smtClean="0">
                <a:solidFill>
                  <a:srgbClr val="9900CC"/>
                </a:solidFill>
              </a:rPr>
              <a:t>влаштування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гнізд</a:t>
            </a:r>
            <a:r>
              <a:rPr lang="ru-RU" sz="2400" dirty="0" smtClean="0">
                <a:solidFill>
                  <a:srgbClr val="9900CC"/>
                </a:solidFill>
              </a:rPr>
              <a:t>; </a:t>
            </a:r>
            <a:r>
              <a:rPr lang="ru-RU" sz="2400" dirty="0" err="1" smtClean="0">
                <a:solidFill>
                  <a:srgbClr val="9900CC"/>
                </a:solidFill>
              </a:rPr>
              <a:t>забруднення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водойм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погіршення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кормової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бази</a:t>
            </a:r>
            <a:r>
              <a:rPr lang="ru-RU" sz="2400" dirty="0" smtClean="0">
                <a:solidFill>
                  <a:srgbClr val="9900CC"/>
                </a:solidFill>
              </a:rPr>
              <a:t>.</a:t>
            </a:r>
            <a:endParaRPr lang="ru-RU" sz="2400" dirty="0">
              <a:solidFill>
                <a:srgbClr val="9900CC"/>
              </a:solidFill>
            </a:endParaRPr>
          </a:p>
        </p:txBody>
      </p:sp>
      <p:pic>
        <p:nvPicPr>
          <p:cNvPr id="4" name="Рисунок 3" descr="скоп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332656"/>
            <a:ext cx="5219939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56388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Жовна зелена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284984"/>
            <a:ext cx="7524328" cy="3384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tx1"/>
                </a:solidFill>
              </a:rPr>
              <a:t/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rgbClr val="9900CC"/>
                </a:solidFill>
              </a:rPr>
              <a:t>Осілий</a:t>
            </a:r>
            <a:r>
              <a:rPr lang="ru-RU" sz="2800" dirty="0" smtClean="0">
                <a:solidFill>
                  <a:srgbClr val="9900CC"/>
                </a:solidFill>
              </a:rPr>
              <a:t>, </a:t>
            </a:r>
            <a:r>
              <a:rPr lang="ru-RU" sz="2800" dirty="0" err="1">
                <a:solidFill>
                  <a:srgbClr val="9900CC"/>
                </a:solidFill>
              </a:rPr>
              <a:t>кочовий</a:t>
            </a:r>
            <a:r>
              <a:rPr lang="ru-RU" sz="2800" dirty="0">
                <a:solidFill>
                  <a:srgbClr val="9900CC"/>
                </a:solidFill>
              </a:rPr>
              <a:t> птах. </a:t>
            </a:r>
            <a:r>
              <a:rPr lang="ru-RU" sz="2800" dirty="0" err="1" smtClean="0">
                <a:solidFill>
                  <a:srgbClr val="9900CC"/>
                </a:solidFill>
              </a:rPr>
              <a:t>Загальна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чисельність</a:t>
            </a:r>
            <a:r>
              <a:rPr lang="ru-RU" sz="2800" dirty="0" smtClean="0">
                <a:solidFill>
                  <a:srgbClr val="9900CC"/>
                </a:solidFill>
              </a:rPr>
              <a:t> в Україні становить </a:t>
            </a:r>
            <a:r>
              <a:rPr lang="ru-RU" sz="2800" dirty="0" err="1" smtClean="0">
                <a:solidFill>
                  <a:srgbClr val="9900CC"/>
                </a:solidFill>
              </a:rPr>
              <a:t>біля</a:t>
            </a:r>
            <a:r>
              <a:rPr lang="ru-RU" sz="2800" dirty="0" smtClean="0">
                <a:solidFill>
                  <a:srgbClr val="9900CC"/>
                </a:solidFill>
              </a:rPr>
              <a:t> 500–800 пар. У </a:t>
            </a:r>
            <a:r>
              <a:rPr lang="ru-RU" sz="2800" dirty="0" err="1" smtClean="0">
                <a:solidFill>
                  <a:srgbClr val="9900CC"/>
                </a:solidFill>
              </a:rPr>
              <a:t>Сх</a:t>
            </a:r>
            <a:r>
              <a:rPr lang="ru-RU" sz="2800" dirty="0" smtClean="0">
                <a:solidFill>
                  <a:srgbClr val="9900CC"/>
                </a:solidFill>
              </a:rPr>
              <a:t>. </a:t>
            </a:r>
            <a:r>
              <a:rPr lang="ru-RU" sz="2800" dirty="0" err="1" smtClean="0">
                <a:solidFill>
                  <a:srgbClr val="9900CC"/>
                </a:solidFill>
              </a:rPr>
              <a:t>Поліссі</a:t>
            </a:r>
            <a:r>
              <a:rPr lang="ru-RU" sz="2800" dirty="0" smtClean="0">
                <a:solidFill>
                  <a:srgbClr val="9900CC"/>
                </a:solidFill>
              </a:rPr>
              <a:t> в </a:t>
            </a:r>
            <a:r>
              <a:rPr lang="ru-RU" sz="2800" dirty="0" err="1" smtClean="0">
                <a:solidFill>
                  <a:srgbClr val="9900CC"/>
                </a:solidFill>
              </a:rPr>
              <a:t>останні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десятиріччя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чисельність</a:t>
            </a:r>
            <a:r>
              <a:rPr lang="ru-RU" sz="2800" dirty="0" smtClean="0">
                <a:solidFill>
                  <a:srgbClr val="9900CC"/>
                </a:solidFill>
              </a:rPr>
              <a:t> виду </a:t>
            </a:r>
            <a:r>
              <a:rPr lang="ru-RU" sz="2800" dirty="0" err="1" smtClean="0">
                <a:solidFill>
                  <a:srgbClr val="9900CC"/>
                </a:solidFill>
              </a:rPr>
              <a:t>зменшилась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майже</a:t>
            </a:r>
            <a:r>
              <a:rPr lang="ru-RU" sz="2800" dirty="0" smtClean="0">
                <a:solidFill>
                  <a:srgbClr val="9900CC"/>
                </a:solidFill>
              </a:rPr>
              <a:t> в 3 рази. В </a:t>
            </a:r>
            <a:r>
              <a:rPr lang="ru-RU" sz="2800" dirty="0" err="1" smtClean="0">
                <a:solidFill>
                  <a:srgbClr val="9900CC"/>
                </a:solidFill>
              </a:rPr>
              <a:t>Лісостепу</a:t>
            </a:r>
            <a:r>
              <a:rPr lang="ru-RU" sz="2800" dirty="0" smtClean="0">
                <a:solidFill>
                  <a:srgbClr val="9900CC"/>
                </a:solidFill>
              </a:rPr>
              <a:t> перестав </a:t>
            </a:r>
            <a:r>
              <a:rPr lang="ru-RU" sz="2800" dirty="0" err="1" smtClean="0">
                <a:solidFill>
                  <a:srgbClr val="9900CC"/>
                </a:solidFill>
              </a:rPr>
              <a:t>гніздитися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ще</a:t>
            </a:r>
            <a:r>
              <a:rPr lang="ru-RU" sz="2800" dirty="0" smtClean="0">
                <a:solidFill>
                  <a:srgbClr val="9900CC"/>
                </a:solidFill>
              </a:rPr>
              <a:t> в 1920-х </a:t>
            </a:r>
            <a:r>
              <a:rPr lang="ru-RU" sz="2800" dirty="0" err="1" smtClean="0">
                <a:solidFill>
                  <a:srgbClr val="9900CC"/>
                </a:solidFill>
              </a:rPr>
              <a:t>рр</a:t>
            </a:r>
            <a:r>
              <a:rPr lang="ru-RU" sz="2800" dirty="0" smtClean="0">
                <a:solidFill>
                  <a:srgbClr val="9900CC"/>
                </a:solidFill>
              </a:rPr>
              <a:t>.</a:t>
            </a:r>
            <a:endParaRPr lang="ru-RU" sz="2800" dirty="0">
              <a:solidFill>
                <a:srgbClr val="9900CC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429270">
            <a:off x="6646146" y="107975"/>
            <a:ext cx="1944216" cy="33643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3528" y="1340768"/>
            <a:ext cx="568863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</a:rPr>
              <a:t>Природоохоронний</a:t>
            </a:r>
            <a:r>
              <a:rPr lang="ru-RU" sz="2800" b="1" i="1" dirty="0" smtClean="0">
                <a:solidFill>
                  <a:schemeClr val="tx1"/>
                </a:solidFill>
              </a:rPr>
              <a:t> статус виду</a:t>
            </a:r>
            <a:r>
              <a:rPr lang="ru-RU" sz="2800" b="1" i="1" dirty="0" smtClean="0">
                <a:solidFill>
                  <a:schemeClr val="tx1"/>
                </a:solidFill>
              </a:rPr>
              <a:t>: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Вразливий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2592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Нерозень</a:t>
            </a:r>
            <a:endParaRPr lang="uk-UA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861048"/>
            <a:ext cx="9036496" cy="2736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9900CC"/>
                </a:solidFill>
              </a:rPr>
              <a:t>В Україні </a:t>
            </a:r>
            <a:r>
              <a:rPr lang="ru-RU" sz="2400" dirty="0" err="1" smtClean="0">
                <a:solidFill>
                  <a:srgbClr val="9900CC"/>
                </a:solidFill>
              </a:rPr>
              <a:t>гніздовий</a:t>
            </a:r>
            <a:r>
              <a:rPr lang="ru-RU" sz="2400" dirty="0" smtClean="0">
                <a:solidFill>
                  <a:srgbClr val="9900CC"/>
                </a:solidFill>
              </a:rPr>
              <a:t> ареал </a:t>
            </a:r>
            <a:r>
              <a:rPr lang="ru-RU" sz="2400" dirty="0" err="1" smtClean="0">
                <a:solidFill>
                  <a:srgbClr val="9900CC"/>
                </a:solidFill>
              </a:rPr>
              <a:t>мозаїчний</a:t>
            </a:r>
            <a:r>
              <a:rPr lang="ru-RU" sz="2400" dirty="0" smtClean="0">
                <a:solidFill>
                  <a:srgbClr val="9900CC"/>
                </a:solidFill>
              </a:rPr>
              <a:t>: </a:t>
            </a:r>
            <a:r>
              <a:rPr lang="ru-RU" sz="2400" dirty="0" err="1" smtClean="0">
                <a:solidFill>
                  <a:srgbClr val="9900CC"/>
                </a:solidFill>
              </a:rPr>
              <a:t>охоплює</a:t>
            </a:r>
            <a:r>
              <a:rPr lang="ru-RU" sz="2400" dirty="0" smtClean="0">
                <a:solidFill>
                  <a:srgbClr val="9900CC"/>
                </a:solidFill>
              </a:rPr>
              <a:t> </a:t>
            </a:r>
            <a:r>
              <a:rPr lang="ru-RU" sz="2400" dirty="0" err="1" smtClean="0">
                <a:solidFill>
                  <a:srgbClr val="9900CC"/>
                </a:solidFill>
              </a:rPr>
              <a:t>долини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Дністра</a:t>
            </a:r>
            <a:r>
              <a:rPr lang="ru-RU" sz="2400" dirty="0" smtClean="0">
                <a:solidFill>
                  <a:srgbClr val="9900CC"/>
                </a:solidFill>
              </a:rPr>
              <a:t>, </a:t>
            </a:r>
            <a:r>
              <a:rPr lang="ru-RU" sz="2400" dirty="0" err="1" smtClean="0">
                <a:solidFill>
                  <a:srgbClr val="9900CC"/>
                </a:solidFill>
              </a:rPr>
              <a:t>Дніпра</a:t>
            </a:r>
            <a:r>
              <a:rPr lang="ru-RU" sz="2400" dirty="0" smtClean="0">
                <a:solidFill>
                  <a:srgbClr val="9900CC"/>
                </a:solidFill>
              </a:rPr>
              <a:t>, </a:t>
            </a:r>
            <a:r>
              <a:rPr lang="ru-RU" sz="2400" dirty="0" err="1" smtClean="0">
                <a:solidFill>
                  <a:srgbClr val="9900CC"/>
                </a:solidFill>
              </a:rPr>
              <a:t>Прип'яті</a:t>
            </a:r>
            <a:r>
              <a:rPr lang="ru-RU" sz="2400" dirty="0" smtClean="0">
                <a:solidFill>
                  <a:srgbClr val="9900CC"/>
                </a:solidFill>
              </a:rPr>
              <a:t>, у </a:t>
            </a:r>
            <a:r>
              <a:rPr lang="ru-RU" sz="2400" dirty="0" err="1" smtClean="0">
                <a:solidFill>
                  <a:srgbClr val="9900CC"/>
                </a:solidFill>
              </a:rPr>
              <a:t>дельті</a:t>
            </a:r>
            <a:r>
              <a:rPr lang="ru-RU" sz="2400" dirty="0" smtClean="0">
                <a:solidFill>
                  <a:srgbClr val="9900CC"/>
                </a:solidFill>
              </a:rPr>
              <a:t> Дунаю, </a:t>
            </a:r>
            <a:r>
              <a:rPr lang="ru-RU" sz="2400" dirty="0" err="1" smtClean="0">
                <a:solidFill>
                  <a:srgbClr val="9900CC"/>
                </a:solidFill>
              </a:rPr>
              <a:t>північного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узбережжя</a:t>
            </a:r>
            <a:r>
              <a:rPr lang="ru-RU" sz="2400" dirty="0" smtClean="0">
                <a:solidFill>
                  <a:srgbClr val="9900CC"/>
                </a:solidFill>
              </a:rPr>
              <a:t> </a:t>
            </a:r>
            <a:r>
              <a:rPr lang="ru-RU" sz="2400" dirty="0" err="1" smtClean="0">
                <a:solidFill>
                  <a:srgbClr val="9900CC"/>
                </a:solidFill>
              </a:rPr>
              <a:t>Азовського</a:t>
            </a:r>
            <a:r>
              <a:rPr lang="ru-RU" sz="2400" dirty="0" smtClean="0">
                <a:solidFill>
                  <a:srgbClr val="9900CC"/>
                </a:solidFill>
              </a:rPr>
              <a:t> та Чорного </a:t>
            </a:r>
            <a:r>
              <a:rPr lang="ru-RU" sz="2400" dirty="0" err="1" smtClean="0">
                <a:solidFill>
                  <a:srgbClr val="9900CC"/>
                </a:solidFill>
              </a:rPr>
              <a:t>морів</a:t>
            </a:r>
            <a:r>
              <a:rPr lang="ru-RU" sz="2400" dirty="0" smtClean="0">
                <a:solidFill>
                  <a:srgbClr val="9900CC"/>
                </a:solidFill>
              </a:rPr>
              <a:t>. 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Зменшення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розмірів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гніздової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популяції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навіть</a:t>
            </a:r>
            <a:r>
              <a:rPr lang="ru-RU" sz="2400" dirty="0" smtClean="0">
                <a:solidFill>
                  <a:srgbClr val="9900CC"/>
                </a:solidFill>
              </a:rPr>
              <a:t> на </a:t>
            </a:r>
            <a:r>
              <a:rPr lang="ru-RU" sz="2400" dirty="0" err="1" smtClean="0">
                <a:solidFill>
                  <a:srgbClr val="9900CC"/>
                </a:solidFill>
              </a:rPr>
              <a:t>територіях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природних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заповідників</a:t>
            </a:r>
            <a:r>
              <a:rPr lang="ru-RU" sz="2400" dirty="0" smtClean="0">
                <a:solidFill>
                  <a:srgbClr val="9900CC"/>
                </a:solidFill>
              </a:rPr>
              <a:t> та </a:t>
            </a:r>
            <a:r>
              <a:rPr lang="ru-RU" sz="2400" dirty="0" err="1" smtClean="0">
                <a:solidFill>
                  <a:srgbClr val="9900CC"/>
                </a:solidFill>
              </a:rPr>
              <a:t>національних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парків</a:t>
            </a:r>
            <a:r>
              <a:rPr lang="ru-RU" sz="2400" dirty="0" smtClean="0">
                <a:solidFill>
                  <a:srgbClr val="9900CC"/>
                </a:solidFill>
              </a:rPr>
              <a:t> (</a:t>
            </a:r>
            <a:r>
              <a:rPr lang="ru-RU" sz="2400" dirty="0" err="1" smtClean="0">
                <a:solidFill>
                  <a:srgbClr val="9900CC"/>
                </a:solidFill>
              </a:rPr>
              <a:t>Чорноморський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Дунайський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Шаць-кий</a:t>
            </a:r>
            <a:r>
              <a:rPr lang="ru-RU" sz="2400" dirty="0" smtClean="0">
                <a:solidFill>
                  <a:srgbClr val="9900CC"/>
                </a:solidFill>
              </a:rPr>
              <a:t> НПП), </a:t>
            </a:r>
            <a:r>
              <a:rPr lang="ru-RU" sz="2400" dirty="0" err="1" smtClean="0">
                <a:solidFill>
                  <a:srgbClr val="9900CC"/>
                </a:solidFill>
              </a:rPr>
              <a:t>пов’язано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зі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значним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погіршенням</a:t>
            </a:r>
            <a:r>
              <a:rPr lang="ru-RU" sz="2400" dirty="0" smtClean="0">
                <a:solidFill>
                  <a:srgbClr val="9900CC"/>
                </a:solidFill>
              </a:rPr>
              <a:t> стану </a:t>
            </a:r>
            <a:r>
              <a:rPr lang="ru-RU" sz="2400" dirty="0" err="1" smtClean="0">
                <a:solidFill>
                  <a:srgbClr val="9900CC"/>
                </a:solidFill>
              </a:rPr>
              <a:t>гніздових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біотопів</a:t>
            </a:r>
            <a:r>
              <a:rPr lang="ru-RU" sz="2400" dirty="0" smtClean="0">
                <a:solidFill>
                  <a:srgbClr val="9900CC"/>
                </a:solidFill>
              </a:rPr>
              <a:t> та </a:t>
            </a:r>
            <a:r>
              <a:rPr lang="ru-RU" sz="2400" dirty="0" err="1" smtClean="0">
                <a:solidFill>
                  <a:srgbClr val="9900CC"/>
                </a:solidFill>
              </a:rPr>
              <a:t>впливом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хижаків</a:t>
            </a:r>
            <a:r>
              <a:rPr lang="ru-RU" sz="2400" dirty="0" smtClean="0">
                <a:solidFill>
                  <a:srgbClr val="9900CC"/>
                </a:solidFill>
              </a:rPr>
              <a:t>.</a:t>
            </a:r>
            <a:endParaRPr lang="ru-RU" sz="2400" dirty="0">
              <a:solidFill>
                <a:srgbClr val="9900CC"/>
              </a:solidFill>
            </a:endParaRPr>
          </a:p>
        </p:txBody>
      </p:sp>
      <p:pic>
        <p:nvPicPr>
          <p:cNvPr id="4" name="Рисунок 3" descr="нерозань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82197" y="332656"/>
            <a:ext cx="4961803" cy="3190982"/>
          </a:xfrm>
          <a:prstGeom prst="rect">
            <a:avLst/>
          </a:prstGeom>
        </p:spPr>
      </p:pic>
      <p:pic>
        <p:nvPicPr>
          <p:cNvPr id="5" name="Рисунок 4" descr="нерозень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21558">
            <a:off x="323528" y="836712"/>
            <a:ext cx="3610236" cy="2704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684076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Нерозень</a:t>
            </a:r>
            <a:endParaRPr lang="uk-UA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71345">
            <a:off x="5095983" y="398604"/>
            <a:ext cx="3710252" cy="247844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3068960"/>
            <a:ext cx="8352928" cy="36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9900CC"/>
                </a:solidFill>
              </a:rPr>
              <a:t>Гніздовий</a:t>
            </a:r>
            <a:r>
              <a:rPr lang="ru-RU" sz="2400" dirty="0">
                <a:solidFill>
                  <a:srgbClr val="9900CC"/>
                </a:solidFill>
              </a:rPr>
              <a:t>, </a:t>
            </a:r>
            <a:r>
              <a:rPr lang="ru-RU" sz="2400" dirty="0" err="1">
                <a:solidFill>
                  <a:srgbClr val="9900CC"/>
                </a:solidFill>
              </a:rPr>
              <a:t>перелітний</a:t>
            </a:r>
            <a:r>
              <a:rPr lang="ru-RU" sz="2400" dirty="0">
                <a:solidFill>
                  <a:srgbClr val="9900CC"/>
                </a:solidFill>
              </a:rPr>
              <a:t>, </a:t>
            </a:r>
            <a:r>
              <a:rPr lang="ru-RU" sz="2400" dirty="0" err="1">
                <a:solidFill>
                  <a:srgbClr val="9900CC"/>
                </a:solidFill>
              </a:rPr>
              <a:t>зрідка</a:t>
            </a:r>
            <a:r>
              <a:rPr lang="ru-RU" sz="2400" dirty="0">
                <a:solidFill>
                  <a:srgbClr val="9900CC"/>
                </a:solidFill>
              </a:rPr>
              <a:t> </a:t>
            </a:r>
            <a:r>
              <a:rPr lang="ru-RU" sz="2400" dirty="0" err="1">
                <a:solidFill>
                  <a:srgbClr val="9900CC"/>
                </a:solidFill>
              </a:rPr>
              <a:t>зимуючий</a:t>
            </a:r>
            <a:r>
              <a:rPr lang="ru-RU" sz="2400" dirty="0">
                <a:solidFill>
                  <a:srgbClr val="9900CC"/>
                </a:solidFill>
              </a:rPr>
              <a:t>. В </a:t>
            </a:r>
            <a:r>
              <a:rPr lang="ru-RU" sz="2400" dirty="0" err="1">
                <a:solidFill>
                  <a:srgbClr val="9900CC"/>
                </a:solidFill>
              </a:rPr>
              <a:t>Україні</a:t>
            </a:r>
            <a:r>
              <a:rPr lang="ru-RU" sz="2400" dirty="0">
                <a:solidFill>
                  <a:srgbClr val="9900CC"/>
                </a:solidFill>
              </a:rPr>
              <a:t> </a:t>
            </a:r>
            <a:r>
              <a:rPr lang="ru-RU" sz="2400" dirty="0" err="1">
                <a:solidFill>
                  <a:srgbClr val="9900CC"/>
                </a:solidFill>
              </a:rPr>
              <a:t>гніздовий</a:t>
            </a:r>
            <a:r>
              <a:rPr lang="ru-RU" sz="2400" dirty="0">
                <a:solidFill>
                  <a:srgbClr val="9900CC"/>
                </a:solidFill>
              </a:rPr>
              <a:t> ареал </a:t>
            </a:r>
            <a:r>
              <a:rPr lang="ru-RU" sz="2400" dirty="0" err="1">
                <a:solidFill>
                  <a:srgbClr val="9900CC"/>
                </a:solidFill>
              </a:rPr>
              <a:t>мозаїчний</a:t>
            </a:r>
            <a:r>
              <a:rPr lang="ru-RU" sz="2400" dirty="0">
                <a:solidFill>
                  <a:srgbClr val="9900CC"/>
                </a:solidFill>
              </a:rPr>
              <a:t>: </a:t>
            </a:r>
            <a:r>
              <a:rPr lang="ru-RU" sz="2400" dirty="0" err="1">
                <a:solidFill>
                  <a:srgbClr val="9900CC"/>
                </a:solidFill>
              </a:rPr>
              <a:t>охоплює</a:t>
            </a:r>
            <a:r>
              <a:rPr lang="ru-RU" sz="2400" dirty="0">
                <a:solidFill>
                  <a:srgbClr val="9900CC"/>
                </a:solidFill>
              </a:rPr>
              <a:t> </a:t>
            </a:r>
            <a:r>
              <a:rPr lang="ru-RU" sz="2400" dirty="0" err="1" smtClean="0">
                <a:solidFill>
                  <a:srgbClr val="9900CC"/>
                </a:solidFill>
              </a:rPr>
              <a:t>долини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Дністра</a:t>
            </a:r>
            <a:r>
              <a:rPr lang="ru-RU" sz="2400" dirty="0">
                <a:solidFill>
                  <a:srgbClr val="9900CC"/>
                </a:solidFill>
              </a:rPr>
              <a:t>, </a:t>
            </a:r>
            <a:r>
              <a:rPr lang="ru-RU" sz="2400" dirty="0" err="1">
                <a:solidFill>
                  <a:srgbClr val="9900CC"/>
                </a:solidFill>
              </a:rPr>
              <a:t>Дніпра</a:t>
            </a:r>
            <a:r>
              <a:rPr lang="ru-RU" sz="2400" dirty="0">
                <a:solidFill>
                  <a:srgbClr val="9900CC"/>
                </a:solidFill>
              </a:rPr>
              <a:t>, </a:t>
            </a:r>
            <a:r>
              <a:rPr lang="ru-RU" sz="2400" dirty="0" err="1">
                <a:solidFill>
                  <a:srgbClr val="9900CC"/>
                </a:solidFill>
              </a:rPr>
              <a:t>Прип'яті</a:t>
            </a:r>
            <a:r>
              <a:rPr lang="ru-RU" sz="2400" dirty="0">
                <a:solidFill>
                  <a:srgbClr val="9900CC"/>
                </a:solidFill>
              </a:rPr>
              <a:t>, у </a:t>
            </a:r>
            <a:r>
              <a:rPr lang="ru-RU" sz="2400" dirty="0" err="1">
                <a:solidFill>
                  <a:srgbClr val="9900CC"/>
                </a:solidFill>
              </a:rPr>
              <a:t>дельті</a:t>
            </a:r>
            <a:r>
              <a:rPr lang="ru-RU" sz="2400" dirty="0">
                <a:solidFill>
                  <a:srgbClr val="9900CC"/>
                </a:solidFill>
              </a:rPr>
              <a:t> Дунаю, </a:t>
            </a:r>
            <a:r>
              <a:rPr lang="ru-RU" sz="2400" dirty="0" err="1">
                <a:solidFill>
                  <a:srgbClr val="9900CC"/>
                </a:solidFill>
              </a:rPr>
              <a:t>північного</a:t>
            </a:r>
            <a:r>
              <a:rPr lang="ru-RU" sz="2400" dirty="0">
                <a:solidFill>
                  <a:srgbClr val="9900CC"/>
                </a:solidFill>
              </a:rPr>
              <a:t> </a:t>
            </a:r>
            <a:r>
              <a:rPr lang="ru-RU" sz="2400" dirty="0" err="1">
                <a:solidFill>
                  <a:srgbClr val="9900CC"/>
                </a:solidFill>
              </a:rPr>
              <a:t>узбережжя</a:t>
            </a:r>
            <a:r>
              <a:rPr lang="ru-RU" sz="2400" dirty="0">
                <a:solidFill>
                  <a:srgbClr val="9900CC"/>
                </a:solidFill>
              </a:rPr>
              <a:t> </a:t>
            </a:r>
            <a:r>
              <a:rPr lang="ru-RU" sz="2400" dirty="0" err="1">
                <a:solidFill>
                  <a:srgbClr val="9900CC"/>
                </a:solidFill>
              </a:rPr>
              <a:t>Азовського</a:t>
            </a:r>
            <a:r>
              <a:rPr lang="ru-RU" sz="2400" dirty="0">
                <a:solidFill>
                  <a:srgbClr val="9900CC"/>
                </a:solidFill>
              </a:rPr>
              <a:t> та Чорного </a:t>
            </a:r>
            <a:r>
              <a:rPr lang="ru-RU" sz="2400" dirty="0" err="1">
                <a:solidFill>
                  <a:srgbClr val="9900CC"/>
                </a:solidFill>
              </a:rPr>
              <a:t>морів</a:t>
            </a:r>
            <a:r>
              <a:rPr lang="ru-RU" sz="2400" dirty="0">
                <a:solidFill>
                  <a:srgbClr val="9900CC"/>
                </a:solidFill>
              </a:rPr>
              <a:t>. </a:t>
            </a:r>
            <a:r>
              <a:rPr lang="ru-RU" sz="2400" dirty="0" err="1">
                <a:solidFill>
                  <a:srgbClr val="9900CC"/>
                </a:solidFill>
              </a:rPr>
              <a:t>Сучасна</a:t>
            </a:r>
            <a:r>
              <a:rPr lang="ru-RU" sz="2400" dirty="0">
                <a:solidFill>
                  <a:srgbClr val="9900CC"/>
                </a:solidFill>
              </a:rPr>
              <a:t> </a:t>
            </a:r>
            <a:r>
              <a:rPr lang="ru-RU" sz="2400" dirty="0" err="1">
                <a:solidFill>
                  <a:srgbClr val="9900CC"/>
                </a:solidFill>
              </a:rPr>
              <a:t>чисельність</a:t>
            </a:r>
            <a:r>
              <a:rPr lang="ru-RU" sz="2400" dirty="0">
                <a:solidFill>
                  <a:srgbClr val="9900CC"/>
                </a:solidFill>
              </a:rPr>
              <a:t> виду в </a:t>
            </a:r>
            <a:r>
              <a:rPr lang="ru-RU" sz="2400" dirty="0" err="1">
                <a:solidFill>
                  <a:srgbClr val="9900CC"/>
                </a:solidFill>
              </a:rPr>
              <a:t>Україні</a:t>
            </a:r>
            <a:r>
              <a:rPr lang="ru-RU" sz="2400" dirty="0">
                <a:solidFill>
                  <a:srgbClr val="9900CC"/>
                </a:solidFill>
              </a:rPr>
              <a:t> </a:t>
            </a:r>
            <a:r>
              <a:rPr lang="ru-RU" sz="2400" dirty="0" err="1">
                <a:solidFill>
                  <a:srgbClr val="9900CC"/>
                </a:solidFill>
              </a:rPr>
              <a:t>коливається</a:t>
            </a:r>
            <a:r>
              <a:rPr lang="ru-RU" sz="2400" dirty="0">
                <a:solidFill>
                  <a:srgbClr val="9900CC"/>
                </a:solidFill>
              </a:rPr>
              <a:t> </a:t>
            </a:r>
            <a:r>
              <a:rPr lang="ru-RU" sz="2400" dirty="0" err="1">
                <a:solidFill>
                  <a:srgbClr val="9900CC"/>
                </a:solidFill>
              </a:rPr>
              <a:t>в</a:t>
            </a:r>
            <a:r>
              <a:rPr lang="ru-RU" sz="2400" dirty="0">
                <a:solidFill>
                  <a:srgbClr val="9900CC"/>
                </a:solidFill>
              </a:rPr>
              <a:t> межах 650—1400 пар. </a:t>
            </a:r>
            <a:r>
              <a:rPr lang="ru-RU" sz="2400" dirty="0" err="1">
                <a:solidFill>
                  <a:srgbClr val="9900CC"/>
                </a:solidFill>
              </a:rPr>
              <a:t>Різке</a:t>
            </a:r>
            <a:r>
              <a:rPr lang="ru-RU" sz="2400" dirty="0">
                <a:solidFill>
                  <a:srgbClr val="9900CC"/>
                </a:solidFill>
              </a:rPr>
              <a:t> </a:t>
            </a:r>
            <a:r>
              <a:rPr lang="ru-RU" sz="2400" dirty="0" err="1">
                <a:solidFill>
                  <a:srgbClr val="9900CC"/>
                </a:solidFill>
              </a:rPr>
              <a:t>скорочення</a:t>
            </a:r>
            <a:r>
              <a:rPr lang="ru-RU" sz="2400" dirty="0">
                <a:solidFill>
                  <a:srgbClr val="9900CC"/>
                </a:solidFill>
              </a:rPr>
              <a:t> </a:t>
            </a:r>
            <a:r>
              <a:rPr lang="ru-RU" sz="2400" dirty="0" err="1">
                <a:solidFill>
                  <a:srgbClr val="9900CC"/>
                </a:solidFill>
              </a:rPr>
              <a:t>відбулось</a:t>
            </a:r>
            <a:r>
              <a:rPr lang="ru-RU" sz="2400" dirty="0">
                <a:solidFill>
                  <a:srgbClr val="9900CC"/>
                </a:solidFill>
              </a:rPr>
              <a:t> на о-вах </a:t>
            </a:r>
            <a:r>
              <a:rPr lang="ru-RU" sz="2400" dirty="0" err="1">
                <a:solidFill>
                  <a:srgbClr val="9900CC"/>
                </a:solidFill>
              </a:rPr>
              <a:t>Чорноморського</a:t>
            </a:r>
            <a:r>
              <a:rPr lang="ru-RU" sz="2400" dirty="0">
                <a:solidFill>
                  <a:srgbClr val="9900CC"/>
                </a:solidFill>
              </a:rPr>
              <a:t> </a:t>
            </a:r>
            <a:r>
              <a:rPr lang="ru-RU" sz="2400" dirty="0" err="1">
                <a:solidFill>
                  <a:srgbClr val="9900CC"/>
                </a:solidFill>
              </a:rPr>
              <a:t>заповідника</a:t>
            </a:r>
            <a:r>
              <a:rPr lang="ru-RU" sz="2400" dirty="0">
                <a:solidFill>
                  <a:srgbClr val="9900CC"/>
                </a:solidFill>
              </a:rPr>
              <a:t>, по берегах </a:t>
            </a:r>
            <a:r>
              <a:rPr lang="ru-RU" sz="2400" dirty="0" err="1">
                <a:solidFill>
                  <a:srgbClr val="9900CC"/>
                </a:solidFill>
              </a:rPr>
              <a:t>більшості</a:t>
            </a:r>
            <a:r>
              <a:rPr lang="ru-RU" sz="2400" dirty="0">
                <a:solidFill>
                  <a:srgbClr val="9900CC"/>
                </a:solidFill>
              </a:rPr>
              <a:t> </a:t>
            </a:r>
            <a:r>
              <a:rPr lang="ru-RU" sz="2400" dirty="0" err="1">
                <a:solidFill>
                  <a:srgbClr val="9900CC"/>
                </a:solidFill>
              </a:rPr>
              <a:t>лиманів</a:t>
            </a:r>
            <a:r>
              <a:rPr lang="ru-RU" sz="2400" dirty="0">
                <a:solidFill>
                  <a:srgbClr val="9900CC"/>
                </a:solidFill>
              </a:rPr>
              <a:t> </a:t>
            </a:r>
            <a:r>
              <a:rPr lang="ru-RU" sz="2400" dirty="0" err="1">
                <a:solidFill>
                  <a:srgbClr val="9900CC"/>
                </a:solidFill>
              </a:rPr>
              <a:t>Азово-Чорноморського</a:t>
            </a:r>
            <a:r>
              <a:rPr lang="ru-RU" sz="2400" dirty="0">
                <a:solidFill>
                  <a:srgbClr val="9900CC"/>
                </a:solidFill>
              </a:rPr>
              <a:t> </a:t>
            </a:r>
            <a:r>
              <a:rPr lang="ru-RU" sz="2400" dirty="0" err="1">
                <a:solidFill>
                  <a:srgbClr val="9900CC"/>
                </a:solidFill>
              </a:rPr>
              <a:t>узбережжя</a:t>
            </a:r>
            <a:r>
              <a:rPr lang="ru-RU" sz="2400" dirty="0">
                <a:solidFill>
                  <a:srgbClr val="9900CC"/>
                </a:solidFill>
              </a:rPr>
              <a:t>, а </a:t>
            </a:r>
            <a:r>
              <a:rPr lang="ru-RU" sz="2400" dirty="0" err="1">
                <a:solidFill>
                  <a:srgbClr val="9900CC"/>
                </a:solidFill>
              </a:rPr>
              <a:t>також</a:t>
            </a:r>
            <a:r>
              <a:rPr lang="ru-RU" sz="2400" dirty="0">
                <a:solidFill>
                  <a:srgbClr val="9900CC"/>
                </a:solidFill>
              </a:rPr>
              <a:t> на </a:t>
            </a:r>
            <a:r>
              <a:rPr lang="ru-RU" sz="2400" dirty="0" err="1">
                <a:solidFill>
                  <a:srgbClr val="9900CC"/>
                </a:solidFill>
              </a:rPr>
              <a:t>Поліссі</a:t>
            </a:r>
            <a:r>
              <a:rPr lang="ru-RU" sz="2400" dirty="0">
                <a:solidFill>
                  <a:srgbClr val="9900CC"/>
                </a:solidFill>
              </a:rPr>
              <a:t>.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052736"/>
            <a:ext cx="529208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</a:rPr>
              <a:t>Природоохоронний</a:t>
            </a:r>
            <a:r>
              <a:rPr lang="ru-RU" sz="2800" b="1" i="1" dirty="0" smtClean="0">
                <a:solidFill>
                  <a:schemeClr val="tx1"/>
                </a:solidFill>
              </a:rPr>
              <a:t> статус виду</a:t>
            </a:r>
            <a:r>
              <a:rPr lang="ru-RU" sz="2800" b="1" i="1" dirty="0" smtClean="0">
                <a:solidFill>
                  <a:schemeClr val="tx1"/>
                </a:solidFill>
              </a:rPr>
              <a:t>: </a:t>
            </a:r>
            <a:r>
              <a:rPr lang="ru-RU" sz="2800" b="1" i="1" dirty="0" err="1" smtClean="0">
                <a:solidFill>
                  <a:schemeClr val="tx1"/>
                </a:solidFill>
              </a:rPr>
              <a:t>Рідкісний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7776864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Лебідь малий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82154">
            <a:off x="5278515" y="1540427"/>
            <a:ext cx="3738501" cy="24973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5013176"/>
            <a:ext cx="8136904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rgbClr val="9900CC"/>
                </a:solidFill>
              </a:rPr>
              <a:t>В Україні </a:t>
            </a:r>
            <a:r>
              <a:rPr lang="ru-RU" sz="2400" dirty="0" err="1">
                <a:solidFill>
                  <a:srgbClr val="9900CC"/>
                </a:solidFill>
              </a:rPr>
              <a:t>окремі</a:t>
            </a:r>
            <a:r>
              <a:rPr lang="ru-RU" sz="2400" dirty="0">
                <a:solidFill>
                  <a:srgbClr val="9900CC"/>
                </a:solidFill>
              </a:rPr>
              <a:t> </a:t>
            </a:r>
            <a:r>
              <a:rPr lang="ru-RU" sz="2400" dirty="0" err="1">
                <a:solidFill>
                  <a:srgbClr val="9900CC"/>
                </a:solidFill>
              </a:rPr>
              <a:t>особини</a:t>
            </a:r>
            <a:r>
              <a:rPr lang="ru-RU" sz="2400" dirty="0">
                <a:solidFill>
                  <a:srgbClr val="9900CC"/>
                </a:solidFill>
              </a:rPr>
              <a:t> </a:t>
            </a:r>
            <a:r>
              <a:rPr lang="ru-RU" sz="2400" dirty="0" err="1">
                <a:solidFill>
                  <a:srgbClr val="9900CC"/>
                </a:solidFill>
              </a:rPr>
              <a:t>зимують</a:t>
            </a:r>
            <a:r>
              <a:rPr lang="ru-RU" sz="2400" dirty="0">
                <a:solidFill>
                  <a:srgbClr val="9900CC"/>
                </a:solidFill>
              </a:rPr>
              <a:t> на </a:t>
            </a:r>
            <a:r>
              <a:rPr lang="ru-RU" sz="2400" dirty="0" err="1">
                <a:solidFill>
                  <a:srgbClr val="9900CC"/>
                </a:solidFill>
              </a:rPr>
              <a:t>північному</a:t>
            </a:r>
            <a:r>
              <a:rPr lang="ru-RU" sz="2400" dirty="0">
                <a:solidFill>
                  <a:srgbClr val="9900CC"/>
                </a:solidFill>
              </a:rPr>
              <a:t> </a:t>
            </a:r>
            <a:r>
              <a:rPr lang="ru-RU" sz="2400" dirty="0" err="1">
                <a:solidFill>
                  <a:srgbClr val="9900CC"/>
                </a:solidFill>
              </a:rPr>
              <a:t>узбережжі</a:t>
            </a:r>
            <a:r>
              <a:rPr lang="ru-RU" sz="2400" dirty="0">
                <a:solidFill>
                  <a:srgbClr val="9900CC"/>
                </a:solidFill>
              </a:rPr>
              <a:t> </a:t>
            </a:r>
            <a:r>
              <a:rPr lang="ru-RU" sz="2400" dirty="0" err="1">
                <a:solidFill>
                  <a:srgbClr val="9900CC"/>
                </a:solidFill>
              </a:rPr>
              <a:t>Азовського</a:t>
            </a:r>
            <a:r>
              <a:rPr lang="ru-RU" sz="2400" dirty="0">
                <a:solidFill>
                  <a:srgbClr val="9900CC"/>
                </a:solidFill>
              </a:rPr>
              <a:t> моря (</a:t>
            </a:r>
            <a:r>
              <a:rPr lang="ru-RU" sz="2400" dirty="0" err="1">
                <a:solidFill>
                  <a:srgbClr val="9900CC"/>
                </a:solidFill>
              </a:rPr>
              <a:t>Молочний</a:t>
            </a:r>
            <a:r>
              <a:rPr lang="ru-RU" sz="2400" dirty="0">
                <a:solidFill>
                  <a:srgbClr val="9900CC"/>
                </a:solidFill>
              </a:rPr>
              <a:t> лиман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Обитічна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>
                <a:solidFill>
                  <a:srgbClr val="9900CC"/>
                </a:solidFill>
              </a:rPr>
              <a:t>затока). </a:t>
            </a:r>
            <a:r>
              <a:rPr lang="ru-RU" sz="2400" dirty="0" err="1">
                <a:solidFill>
                  <a:srgbClr val="9900CC"/>
                </a:solidFill>
              </a:rPr>
              <a:t>Відомі</a:t>
            </a:r>
            <a:r>
              <a:rPr lang="ru-RU" sz="2400" dirty="0">
                <a:solidFill>
                  <a:srgbClr val="9900CC"/>
                </a:solidFill>
              </a:rPr>
              <a:t> </a:t>
            </a:r>
            <a:r>
              <a:rPr lang="ru-RU" sz="2400" dirty="0" err="1">
                <a:solidFill>
                  <a:srgbClr val="9900CC"/>
                </a:solidFill>
              </a:rPr>
              <a:t>зальоти</a:t>
            </a:r>
            <a:r>
              <a:rPr lang="ru-RU" sz="2400" dirty="0">
                <a:solidFill>
                  <a:srgbClr val="9900CC"/>
                </a:solidFill>
              </a:rPr>
              <a:t> у </a:t>
            </a:r>
            <a:r>
              <a:rPr lang="ru-RU" sz="2400" dirty="0" err="1">
                <a:solidFill>
                  <a:srgbClr val="9900CC"/>
                </a:solidFill>
              </a:rPr>
              <a:t>Полтавську</a:t>
            </a:r>
            <a:r>
              <a:rPr lang="ru-RU" sz="2400" dirty="0">
                <a:solidFill>
                  <a:srgbClr val="9900CC"/>
                </a:solidFill>
              </a:rPr>
              <a:t>, </a:t>
            </a:r>
            <a:r>
              <a:rPr lang="ru-RU" sz="2400" dirty="0" err="1">
                <a:solidFill>
                  <a:srgbClr val="9900CC"/>
                </a:solidFill>
              </a:rPr>
              <a:t>Волинську</a:t>
            </a:r>
            <a:r>
              <a:rPr lang="ru-RU" sz="2400" dirty="0">
                <a:solidFill>
                  <a:srgbClr val="9900CC"/>
                </a:solidFill>
              </a:rPr>
              <a:t> та </a:t>
            </a:r>
            <a:r>
              <a:rPr lang="ru-RU" sz="2400" dirty="0" err="1">
                <a:solidFill>
                  <a:srgbClr val="9900CC"/>
                </a:solidFill>
              </a:rPr>
              <a:t>інші</a:t>
            </a:r>
            <a:r>
              <a:rPr lang="ru-RU" sz="2400" dirty="0">
                <a:solidFill>
                  <a:srgbClr val="9900CC"/>
                </a:solidFill>
              </a:rPr>
              <a:t> </a:t>
            </a:r>
            <a:r>
              <a:rPr lang="ru-RU" sz="2400" dirty="0" err="1">
                <a:solidFill>
                  <a:srgbClr val="9900CC"/>
                </a:solidFill>
              </a:rPr>
              <a:t>області</a:t>
            </a:r>
            <a:r>
              <a:rPr lang="ru-RU" sz="2400" dirty="0">
                <a:solidFill>
                  <a:srgbClr val="9900CC"/>
                </a:solidFill>
              </a:rPr>
              <a:t>.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836712"/>
            <a:ext cx="543609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</a:rPr>
              <a:t>Природоохоронний</a:t>
            </a:r>
            <a:r>
              <a:rPr lang="ru-RU" sz="2800" b="1" i="1" dirty="0" smtClean="0">
                <a:solidFill>
                  <a:schemeClr val="tx1"/>
                </a:solidFill>
              </a:rPr>
              <a:t> статус виду</a:t>
            </a:r>
            <a:r>
              <a:rPr lang="ru-RU" sz="2800" b="1" i="1" dirty="0" smtClean="0">
                <a:solidFill>
                  <a:schemeClr val="tx1"/>
                </a:solidFill>
              </a:rPr>
              <a:t>: </a:t>
            </a:r>
            <a:r>
              <a:rPr lang="ru-RU" sz="2800" b="1" i="1" dirty="0" err="1" smtClean="0">
                <a:solidFill>
                  <a:schemeClr val="tx1"/>
                </a:solidFill>
              </a:rPr>
              <a:t>Рідкісний</a:t>
            </a:r>
            <a:endParaRPr lang="ru-RU" sz="2800" i="1" dirty="0"/>
          </a:p>
        </p:txBody>
      </p:sp>
      <p:pic>
        <p:nvPicPr>
          <p:cNvPr id="6" name="Рисунок 5" descr="леле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844824"/>
            <a:ext cx="4392488" cy="28248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Лелека чорний</a:t>
            </a:r>
            <a:endParaRPr lang="uk-UA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933056"/>
            <a:ext cx="8964488" cy="24482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9900CC"/>
                </a:solidFill>
              </a:rPr>
              <a:t>В Україні </a:t>
            </a:r>
            <a:r>
              <a:rPr lang="ru-RU" sz="2800" dirty="0" err="1" smtClean="0">
                <a:solidFill>
                  <a:srgbClr val="9900CC"/>
                </a:solidFill>
              </a:rPr>
              <a:t>поширений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переважно</a:t>
            </a:r>
            <a:r>
              <a:rPr lang="ru-RU" sz="2800" dirty="0" smtClean="0">
                <a:solidFill>
                  <a:srgbClr val="9900CC"/>
                </a:solidFill>
              </a:rPr>
              <a:t> на </a:t>
            </a:r>
            <a:r>
              <a:rPr lang="ru-RU" sz="2800" dirty="0" err="1" smtClean="0">
                <a:solidFill>
                  <a:srgbClr val="9900CC"/>
                </a:solidFill>
              </a:rPr>
              <a:t>Поліссі</a:t>
            </a:r>
            <a:r>
              <a:rPr lang="ru-RU" sz="2800" dirty="0" smtClean="0">
                <a:solidFill>
                  <a:srgbClr val="9900CC"/>
                </a:solidFill>
              </a:rPr>
              <a:t> та в </a:t>
            </a:r>
            <a:r>
              <a:rPr lang="ru-RU" sz="2800" dirty="0" err="1" smtClean="0">
                <a:solidFill>
                  <a:srgbClr val="9900CC"/>
                </a:solidFill>
              </a:rPr>
              <a:t>Карпатському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регіоні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smtClean="0">
                <a:solidFill>
                  <a:srgbClr val="9900CC"/>
                </a:solidFill>
              </a:rPr>
              <a:t>. </a:t>
            </a:r>
            <a:r>
              <a:rPr lang="ru-RU" sz="2800" dirty="0" smtClean="0">
                <a:solidFill>
                  <a:srgbClr val="9900CC"/>
                </a:solidFill>
              </a:rPr>
              <a:t>Причини </a:t>
            </a:r>
            <a:r>
              <a:rPr lang="ru-RU" sz="2800" dirty="0" err="1" smtClean="0">
                <a:solidFill>
                  <a:srgbClr val="9900CC"/>
                </a:solidFill>
              </a:rPr>
              <a:t>зміни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чисельності</a:t>
            </a:r>
            <a:r>
              <a:rPr lang="ru-RU" sz="2800" dirty="0" smtClean="0">
                <a:solidFill>
                  <a:srgbClr val="9900CC"/>
                </a:solidFill>
              </a:rPr>
              <a:t>: </a:t>
            </a:r>
            <a:r>
              <a:rPr lang="ru-RU" sz="2800" dirty="0" err="1" smtClean="0">
                <a:solidFill>
                  <a:srgbClr val="9900CC"/>
                </a:solidFill>
              </a:rPr>
              <a:t>деградація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місць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гніз-дування</a:t>
            </a:r>
            <a:r>
              <a:rPr lang="ru-RU" sz="2800" dirty="0" smtClean="0">
                <a:solidFill>
                  <a:srgbClr val="9900CC"/>
                </a:solidFill>
              </a:rPr>
              <a:t> через </a:t>
            </a:r>
            <a:r>
              <a:rPr lang="ru-RU" sz="2800" dirty="0" err="1" smtClean="0">
                <a:solidFill>
                  <a:srgbClr val="9900CC"/>
                </a:solidFill>
              </a:rPr>
              <a:t>вирубування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лісів</a:t>
            </a:r>
            <a:r>
              <a:rPr lang="ru-RU" sz="2800" dirty="0" smtClean="0">
                <a:solidFill>
                  <a:srgbClr val="9900CC"/>
                </a:solidFill>
              </a:rPr>
              <a:t>, </a:t>
            </a:r>
            <a:r>
              <a:rPr lang="ru-RU" sz="2800" dirty="0" err="1" smtClean="0">
                <a:solidFill>
                  <a:srgbClr val="9900CC"/>
                </a:solidFill>
              </a:rPr>
              <a:t>меліорація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лісових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угідь</a:t>
            </a:r>
            <a:r>
              <a:rPr lang="ru-RU" sz="2800" dirty="0" smtClean="0">
                <a:solidFill>
                  <a:srgbClr val="9900CC"/>
                </a:solidFill>
              </a:rPr>
              <a:t> у </a:t>
            </a:r>
            <a:r>
              <a:rPr lang="ru-RU" sz="2800" dirty="0" err="1" smtClean="0">
                <a:solidFill>
                  <a:srgbClr val="9900CC"/>
                </a:solidFill>
              </a:rPr>
              <a:t>смузі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Лісостепу</a:t>
            </a:r>
            <a:r>
              <a:rPr lang="ru-RU" sz="2800" dirty="0" smtClean="0">
                <a:solidFill>
                  <a:srgbClr val="9900CC"/>
                </a:solidFill>
              </a:rPr>
              <a:t>, фактор </a:t>
            </a:r>
            <a:r>
              <a:rPr lang="ru-RU" sz="2800" dirty="0" err="1" smtClean="0">
                <a:solidFill>
                  <a:srgbClr val="9900CC"/>
                </a:solidFill>
              </a:rPr>
              <a:t>непокою</a:t>
            </a:r>
            <a:r>
              <a:rPr lang="ru-RU" sz="2800" dirty="0" smtClean="0">
                <a:solidFill>
                  <a:srgbClr val="9900CC"/>
                </a:solidFill>
              </a:rPr>
              <a:t>.</a:t>
            </a:r>
            <a:endParaRPr lang="ru-RU" sz="2800" dirty="0">
              <a:solidFill>
                <a:srgbClr val="9900CC"/>
              </a:solidFill>
            </a:endParaRPr>
          </a:p>
        </p:txBody>
      </p:sp>
      <p:pic>
        <p:nvPicPr>
          <p:cNvPr id="4" name="Рисунок 3" descr="чорни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0149" y="332656"/>
            <a:ext cx="5393851" cy="3468837"/>
          </a:xfrm>
          <a:prstGeom prst="rect">
            <a:avLst/>
          </a:prstGeom>
        </p:spPr>
      </p:pic>
      <p:pic>
        <p:nvPicPr>
          <p:cNvPr id="5" name="Рисунок 4" descr="леле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00511">
            <a:off x="378245" y="666122"/>
            <a:ext cx="2831899" cy="303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748883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Лелека чорний</a:t>
            </a:r>
          </a:p>
          <a:p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27114">
            <a:off x="5113162" y="359668"/>
            <a:ext cx="3718014" cy="24739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3356992"/>
            <a:ext cx="7920880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9900CC"/>
                </a:solidFill>
              </a:rPr>
              <a:t>Гніздовий</a:t>
            </a:r>
            <a:r>
              <a:rPr lang="ru-RU" sz="2400" dirty="0">
                <a:solidFill>
                  <a:srgbClr val="9900CC"/>
                </a:solidFill>
              </a:rPr>
              <a:t>, </a:t>
            </a:r>
            <a:r>
              <a:rPr lang="ru-RU" sz="2400" dirty="0" err="1">
                <a:solidFill>
                  <a:srgbClr val="9900CC"/>
                </a:solidFill>
              </a:rPr>
              <a:t>перелітний</a:t>
            </a:r>
            <a:r>
              <a:rPr lang="ru-RU" sz="2400" dirty="0">
                <a:solidFill>
                  <a:srgbClr val="9900CC"/>
                </a:solidFill>
              </a:rPr>
              <a:t>. </a:t>
            </a:r>
            <a:r>
              <a:rPr lang="ru-RU" sz="2400" dirty="0" err="1" smtClean="0">
                <a:solidFill>
                  <a:srgbClr val="9900CC"/>
                </a:solidFill>
              </a:rPr>
              <a:t>Ч</a:t>
            </a:r>
            <a:r>
              <a:rPr lang="ru-RU" sz="2400" dirty="0" err="1" smtClean="0">
                <a:solidFill>
                  <a:srgbClr val="9900CC"/>
                </a:solidFill>
              </a:rPr>
              <a:t>исельність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>
                <a:solidFill>
                  <a:srgbClr val="9900CC"/>
                </a:solidFill>
              </a:rPr>
              <a:t>досягає</a:t>
            </a:r>
            <a:r>
              <a:rPr lang="ru-RU" sz="2400" dirty="0">
                <a:solidFill>
                  <a:srgbClr val="9900CC"/>
                </a:solidFill>
              </a:rPr>
              <a:t> 400—450 пар. У тому </a:t>
            </a:r>
            <a:r>
              <a:rPr lang="ru-RU" sz="2400" dirty="0" err="1">
                <a:solidFill>
                  <a:srgbClr val="9900CC"/>
                </a:solidFill>
              </a:rPr>
              <a:t>числі</a:t>
            </a:r>
            <a:r>
              <a:rPr lang="ru-RU" sz="2400" dirty="0">
                <a:solidFill>
                  <a:srgbClr val="9900CC"/>
                </a:solidFill>
              </a:rPr>
              <a:t>: у </a:t>
            </a:r>
            <a:r>
              <a:rPr lang="ru-RU" sz="2400" dirty="0" err="1">
                <a:solidFill>
                  <a:srgbClr val="9900CC"/>
                </a:solidFill>
              </a:rPr>
              <a:t>Волинській</a:t>
            </a:r>
            <a:r>
              <a:rPr lang="ru-RU" sz="2400" dirty="0">
                <a:solidFill>
                  <a:srgbClr val="9900CC"/>
                </a:solidFill>
              </a:rPr>
              <a:t> </a:t>
            </a:r>
            <a:r>
              <a:rPr lang="ru-RU" sz="2400" dirty="0" err="1">
                <a:solidFill>
                  <a:srgbClr val="9900CC"/>
                </a:solidFill>
              </a:rPr>
              <a:t>області</a:t>
            </a:r>
            <a:r>
              <a:rPr lang="ru-RU" sz="2400" dirty="0">
                <a:solidFill>
                  <a:srgbClr val="9900CC"/>
                </a:solidFill>
              </a:rPr>
              <a:t> 50—60 </a:t>
            </a:r>
            <a:r>
              <a:rPr lang="ru-RU" sz="2400" dirty="0" err="1">
                <a:solidFill>
                  <a:srgbClr val="9900CC"/>
                </a:solidFill>
              </a:rPr>
              <a:t>пар,Рівненській</a:t>
            </a:r>
            <a:r>
              <a:rPr lang="ru-RU" sz="2400" dirty="0">
                <a:solidFill>
                  <a:srgbClr val="9900CC"/>
                </a:solidFill>
              </a:rPr>
              <a:t> — 60—70, </a:t>
            </a:r>
            <a:r>
              <a:rPr lang="ru-RU" sz="2400" dirty="0" err="1">
                <a:solidFill>
                  <a:srgbClr val="9900CC"/>
                </a:solidFill>
              </a:rPr>
              <a:t>Львівській</a:t>
            </a:r>
            <a:r>
              <a:rPr lang="ru-RU" sz="2400" dirty="0">
                <a:solidFill>
                  <a:srgbClr val="9900CC"/>
                </a:solidFill>
              </a:rPr>
              <a:t> — 30—40, </a:t>
            </a:r>
            <a:r>
              <a:rPr lang="ru-RU" sz="2400" dirty="0" err="1">
                <a:solidFill>
                  <a:srgbClr val="9900CC"/>
                </a:solidFill>
              </a:rPr>
              <a:t>Закарпатській</a:t>
            </a:r>
            <a:r>
              <a:rPr lang="ru-RU" sz="2400" dirty="0">
                <a:solidFill>
                  <a:srgbClr val="9900CC"/>
                </a:solidFill>
              </a:rPr>
              <a:t> — 30—40, </a:t>
            </a:r>
            <a:r>
              <a:rPr lang="ru-RU" sz="2400" dirty="0" err="1">
                <a:solidFill>
                  <a:srgbClr val="9900CC"/>
                </a:solidFill>
              </a:rPr>
              <a:t>Івано-Франківській</a:t>
            </a:r>
            <a:r>
              <a:rPr lang="ru-RU" sz="2400" dirty="0">
                <a:solidFill>
                  <a:srgbClr val="9900CC"/>
                </a:solidFill>
              </a:rPr>
              <a:t> — 30—40, </a:t>
            </a:r>
            <a:r>
              <a:rPr lang="ru-RU" sz="2400" dirty="0" err="1">
                <a:solidFill>
                  <a:srgbClr val="9900CC"/>
                </a:solidFill>
              </a:rPr>
              <a:t>Чернівецькій</a:t>
            </a:r>
            <a:r>
              <a:rPr lang="ru-RU" sz="2400" dirty="0">
                <a:solidFill>
                  <a:srgbClr val="9900CC"/>
                </a:solidFill>
              </a:rPr>
              <a:t> — 8—10, </a:t>
            </a:r>
            <a:r>
              <a:rPr lang="ru-RU" sz="2400" dirty="0" err="1">
                <a:solidFill>
                  <a:srgbClr val="9900CC"/>
                </a:solidFill>
              </a:rPr>
              <a:t>Київській</a:t>
            </a:r>
            <a:r>
              <a:rPr lang="ru-RU" sz="2400" dirty="0">
                <a:solidFill>
                  <a:srgbClr val="9900CC"/>
                </a:solidFill>
              </a:rPr>
              <a:t> — 25—30, </a:t>
            </a:r>
            <a:r>
              <a:rPr lang="ru-RU" sz="2400" dirty="0" err="1">
                <a:solidFill>
                  <a:srgbClr val="9900CC"/>
                </a:solidFill>
              </a:rPr>
              <a:t>Чернігівській</a:t>
            </a:r>
            <a:r>
              <a:rPr lang="ru-RU" sz="2400" dirty="0">
                <a:solidFill>
                  <a:srgbClr val="9900CC"/>
                </a:solidFill>
              </a:rPr>
              <a:t> — 40—50, </a:t>
            </a:r>
            <a:r>
              <a:rPr lang="ru-RU" sz="2400" dirty="0" err="1">
                <a:solidFill>
                  <a:srgbClr val="9900CC"/>
                </a:solidFill>
              </a:rPr>
              <a:t>Сумській</a:t>
            </a:r>
            <a:r>
              <a:rPr lang="ru-RU" sz="2400" dirty="0">
                <a:solidFill>
                  <a:srgbClr val="9900CC"/>
                </a:solidFill>
              </a:rPr>
              <a:t> — 10—12.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08720"/>
            <a:ext cx="5580112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</a:rPr>
              <a:t>Природоохоронний</a:t>
            </a:r>
            <a:r>
              <a:rPr lang="ru-RU" sz="2800" b="1" i="1" dirty="0" smtClean="0">
                <a:solidFill>
                  <a:schemeClr val="tx1"/>
                </a:solidFill>
              </a:rPr>
              <a:t> статус виду</a:t>
            </a:r>
            <a:r>
              <a:rPr lang="ru-RU" sz="2800" b="1" i="1" dirty="0" smtClean="0">
                <a:solidFill>
                  <a:schemeClr val="tx1"/>
                </a:solidFill>
              </a:rPr>
              <a:t>: </a:t>
            </a:r>
            <a:r>
              <a:rPr lang="ru-RU" sz="2800" b="1" i="1" dirty="0" err="1" smtClean="0">
                <a:solidFill>
                  <a:schemeClr val="tx1"/>
                </a:solidFill>
              </a:rPr>
              <a:t>Рідкісний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иниця-біла-800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03840">
            <a:off x="132995" y="778459"/>
            <a:ext cx="3807580" cy="32554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4293096"/>
            <a:ext cx="8964488" cy="22322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err="1" smtClean="0">
                <a:solidFill>
                  <a:srgbClr val="9900CC"/>
                </a:solidFill>
              </a:rPr>
              <a:t>Гніздиться</a:t>
            </a:r>
            <a:r>
              <a:rPr lang="ru-RU" sz="2800" dirty="0" smtClean="0">
                <a:solidFill>
                  <a:srgbClr val="9900CC"/>
                </a:solidFill>
              </a:rPr>
              <a:t> в </a:t>
            </a:r>
            <a:r>
              <a:rPr lang="ru-RU" sz="2800" dirty="0" err="1" smtClean="0">
                <a:solidFill>
                  <a:srgbClr val="9900CC"/>
                </a:solidFill>
              </a:rPr>
              <a:t>середній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течії</a:t>
            </a:r>
            <a:r>
              <a:rPr lang="ru-RU" sz="2800" dirty="0" smtClean="0">
                <a:solidFill>
                  <a:srgbClr val="9900CC"/>
                </a:solidFill>
              </a:rPr>
              <a:t> </a:t>
            </a:r>
            <a:r>
              <a:rPr lang="ru-RU" sz="2800" dirty="0" err="1" smtClean="0">
                <a:solidFill>
                  <a:srgbClr val="9900CC"/>
                </a:solidFill>
              </a:rPr>
              <a:t>Прип'яті</a:t>
            </a:r>
            <a:r>
              <a:rPr lang="ru-RU" sz="2800" dirty="0" smtClean="0">
                <a:solidFill>
                  <a:srgbClr val="9900CC"/>
                </a:solidFill>
              </a:rPr>
              <a:t> та </a:t>
            </a:r>
            <a:r>
              <a:rPr lang="ru-RU" sz="2800" dirty="0" err="1" smtClean="0">
                <a:solidFill>
                  <a:srgbClr val="9900CC"/>
                </a:solidFill>
              </a:rPr>
              <a:t>Стоходу</a:t>
            </a:r>
            <a:r>
              <a:rPr lang="ru-RU" sz="2800" dirty="0" smtClean="0">
                <a:solidFill>
                  <a:srgbClr val="9900CC"/>
                </a:solidFill>
              </a:rPr>
              <a:t>. 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Існують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усі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ризики</a:t>
            </a:r>
            <a:r>
              <a:rPr lang="ru-RU" sz="2800" dirty="0" smtClean="0">
                <a:solidFill>
                  <a:srgbClr val="9900CC"/>
                </a:solidFill>
              </a:rPr>
              <a:t>, </a:t>
            </a:r>
            <a:r>
              <a:rPr lang="ru-RU" sz="2800" dirty="0" err="1" smtClean="0">
                <a:solidFill>
                  <a:srgbClr val="9900CC"/>
                </a:solidFill>
              </a:rPr>
              <a:t>характерні</a:t>
            </a:r>
            <a:r>
              <a:rPr lang="ru-RU" sz="2800" dirty="0" smtClean="0">
                <a:solidFill>
                  <a:srgbClr val="9900CC"/>
                </a:solidFill>
              </a:rPr>
              <a:t> для </a:t>
            </a:r>
            <a:r>
              <a:rPr lang="ru-RU" sz="2800" dirty="0" err="1" smtClean="0">
                <a:solidFill>
                  <a:srgbClr val="9900CC"/>
                </a:solidFill>
              </a:rPr>
              <a:t>малих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популяцій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і</a:t>
            </a:r>
            <a:r>
              <a:rPr lang="ru-RU" sz="2800" dirty="0" smtClean="0">
                <a:solidFill>
                  <a:srgbClr val="9900CC"/>
                </a:solidFill>
              </a:rPr>
              <a:t> тих, </a:t>
            </a:r>
            <a:r>
              <a:rPr lang="ru-RU" sz="2800" dirty="0" err="1" smtClean="0">
                <a:solidFill>
                  <a:srgbClr val="9900CC"/>
                </a:solidFill>
              </a:rPr>
              <a:t>що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знаходяться</a:t>
            </a:r>
            <a:r>
              <a:rPr lang="ru-RU" sz="2800" dirty="0" smtClean="0">
                <a:solidFill>
                  <a:srgbClr val="9900CC"/>
                </a:solidFill>
              </a:rPr>
              <a:t> на </a:t>
            </a:r>
            <a:r>
              <a:rPr lang="ru-RU" sz="2800" dirty="0" err="1" smtClean="0">
                <a:solidFill>
                  <a:srgbClr val="9900CC"/>
                </a:solidFill>
              </a:rPr>
              <a:t>межі</a:t>
            </a:r>
            <a:r>
              <a:rPr lang="ru-RU" sz="2800" dirty="0" smtClean="0">
                <a:solidFill>
                  <a:srgbClr val="9900CC"/>
                </a:solidFill>
              </a:rPr>
              <a:t> ареалу; </a:t>
            </a:r>
            <a:r>
              <a:rPr lang="ru-RU" sz="2800" dirty="0" err="1" smtClean="0">
                <a:solidFill>
                  <a:srgbClr val="9900CC"/>
                </a:solidFill>
              </a:rPr>
              <a:t>дуже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вразливий</a:t>
            </a:r>
            <a:r>
              <a:rPr lang="ru-RU" sz="2800" dirty="0" smtClean="0">
                <a:solidFill>
                  <a:srgbClr val="9900CC"/>
                </a:solidFill>
              </a:rPr>
              <a:t> через малу </a:t>
            </a:r>
            <a:r>
              <a:rPr lang="ru-RU" sz="2800" dirty="0" err="1" smtClean="0">
                <a:solidFill>
                  <a:srgbClr val="9900CC"/>
                </a:solidFill>
              </a:rPr>
              <a:t>чисельність</a:t>
            </a:r>
            <a:r>
              <a:rPr lang="ru-RU" sz="2800" dirty="0" smtClean="0">
                <a:solidFill>
                  <a:srgbClr val="9900CC"/>
                </a:solidFill>
              </a:rPr>
              <a:t>.</a:t>
            </a:r>
            <a:endParaRPr lang="uk-UA" sz="2800" dirty="0">
              <a:solidFill>
                <a:srgbClr val="99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3347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Синиця біла</a:t>
            </a:r>
            <a:endParaRPr lang="uk-UA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4" name="Рисунок 3" descr="синиця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3865">
            <a:off x="3649886" y="685805"/>
            <a:ext cx="5219939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16632"/>
            <a:ext cx="298782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Синиця біла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6411">
            <a:off x="6379429" y="104504"/>
            <a:ext cx="2430764" cy="340306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3573016"/>
            <a:ext cx="7704856" cy="24482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9900CC"/>
                </a:solidFill>
              </a:rPr>
              <a:t>Осілий</a:t>
            </a:r>
            <a:r>
              <a:rPr lang="ru-RU" sz="2800" dirty="0">
                <a:solidFill>
                  <a:srgbClr val="9900CC"/>
                </a:solidFill>
              </a:rPr>
              <a:t>. </a:t>
            </a:r>
            <a:r>
              <a:rPr lang="ru-RU" sz="2800" dirty="0" smtClean="0">
                <a:solidFill>
                  <a:srgbClr val="9900CC"/>
                </a:solidFill>
              </a:rPr>
              <a:t>В </a:t>
            </a:r>
            <a:r>
              <a:rPr lang="ru-RU" sz="2800" dirty="0" smtClean="0">
                <a:solidFill>
                  <a:srgbClr val="9900CC"/>
                </a:solidFill>
              </a:rPr>
              <a:t>Україні 5–8 </a:t>
            </a:r>
            <a:r>
              <a:rPr lang="ru-RU" sz="2800" dirty="0" err="1" smtClean="0">
                <a:solidFill>
                  <a:srgbClr val="9900CC"/>
                </a:solidFill>
              </a:rPr>
              <a:t>гніздових</a:t>
            </a:r>
            <a:r>
              <a:rPr lang="ru-RU" sz="2800" dirty="0" smtClean="0">
                <a:solidFill>
                  <a:srgbClr val="9900CC"/>
                </a:solidFill>
              </a:rPr>
              <a:t> пар. У 2001 р., </a:t>
            </a:r>
            <a:r>
              <a:rPr lang="ru-RU" sz="2800" dirty="0" err="1" smtClean="0">
                <a:solidFill>
                  <a:srgbClr val="9900CC"/>
                </a:solidFill>
              </a:rPr>
              <a:t>біля</a:t>
            </a:r>
            <a:r>
              <a:rPr lang="ru-RU" sz="2800" dirty="0" smtClean="0">
                <a:solidFill>
                  <a:srgbClr val="9900CC"/>
                </a:solidFill>
              </a:rPr>
              <a:t> с. </a:t>
            </a:r>
            <a:r>
              <a:rPr lang="ru-RU" sz="2800" dirty="0" err="1" smtClean="0">
                <a:solidFill>
                  <a:srgbClr val="9900CC"/>
                </a:solidFill>
              </a:rPr>
              <a:t>Сваловичів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гніздилися</a:t>
            </a:r>
            <a:r>
              <a:rPr lang="ru-RU" sz="2800" dirty="0" smtClean="0">
                <a:solidFill>
                  <a:srgbClr val="9900CC"/>
                </a:solidFill>
              </a:rPr>
              <a:t> 3 пари, у 2002 р. — 3–4, у 2004 — 9, у 2005 — 7, у 2006 — 9–10; по 1 </a:t>
            </a:r>
            <a:r>
              <a:rPr lang="ru-RU" sz="2800" dirty="0" err="1" smtClean="0">
                <a:solidFill>
                  <a:srgbClr val="9900CC"/>
                </a:solidFill>
              </a:rPr>
              <a:t>парі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біля</a:t>
            </a:r>
            <a:r>
              <a:rPr lang="ru-RU" sz="2800" dirty="0" smtClean="0">
                <a:solidFill>
                  <a:srgbClr val="9900CC"/>
                </a:solidFill>
              </a:rPr>
              <a:t> с. </a:t>
            </a:r>
            <a:r>
              <a:rPr lang="ru-RU" sz="2800" dirty="0" err="1" smtClean="0">
                <a:solidFill>
                  <a:srgbClr val="9900CC"/>
                </a:solidFill>
              </a:rPr>
              <a:t>Малої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Глуші</a:t>
            </a:r>
            <a:r>
              <a:rPr lang="ru-RU" sz="2800" dirty="0" smtClean="0">
                <a:solidFill>
                  <a:srgbClr val="9900CC"/>
                </a:solidFill>
              </a:rPr>
              <a:t> — у 2001 р.; </a:t>
            </a:r>
            <a:r>
              <a:rPr lang="ru-RU" sz="2800" dirty="0" err="1" smtClean="0">
                <a:solidFill>
                  <a:srgbClr val="9900CC"/>
                </a:solidFill>
              </a:rPr>
              <a:t>біля</a:t>
            </a:r>
            <a:r>
              <a:rPr lang="ru-RU" sz="2800" dirty="0" smtClean="0">
                <a:solidFill>
                  <a:srgbClr val="9900CC"/>
                </a:solidFill>
              </a:rPr>
              <a:t> с. </a:t>
            </a:r>
            <a:r>
              <a:rPr lang="ru-RU" sz="2800" dirty="0" err="1" smtClean="0">
                <a:solidFill>
                  <a:srgbClr val="9900CC"/>
                </a:solidFill>
              </a:rPr>
              <a:t>Омит</a:t>
            </a:r>
            <a:r>
              <a:rPr lang="ru-RU" sz="2800" dirty="0" smtClean="0">
                <a:solidFill>
                  <a:srgbClr val="9900CC"/>
                </a:solidFill>
              </a:rPr>
              <a:t> — у 2004 р.</a:t>
            </a:r>
            <a:endParaRPr lang="ru-RU" sz="2800" dirty="0">
              <a:solidFill>
                <a:srgbClr val="9900CC"/>
              </a:solidFill>
            </a:endParaRPr>
          </a:p>
          <a:p>
            <a:pPr algn="ctr"/>
            <a:endParaRPr lang="ru-RU" dirty="0">
              <a:solidFill>
                <a:srgbClr val="99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08720"/>
            <a:ext cx="572412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</a:rPr>
              <a:t>Природоохоронний</a:t>
            </a:r>
            <a:r>
              <a:rPr lang="ru-RU" sz="2800" b="1" i="1" dirty="0" smtClean="0">
                <a:solidFill>
                  <a:schemeClr val="tx1"/>
                </a:solidFill>
              </a:rPr>
              <a:t> статус виду</a:t>
            </a:r>
            <a:r>
              <a:rPr lang="ru-RU" sz="2800" b="1" i="1" dirty="0" smtClean="0">
                <a:solidFill>
                  <a:schemeClr val="tx1"/>
                </a:solidFill>
              </a:rPr>
              <a:t>: </a:t>
            </a:r>
            <a:r>
              <a:rPr lang="ru-RU" sz="2800" b="1" i="1" dirty="0" err="1" smtClean="0">
                <a:solidFill>
                  <a:schemeClr val="tx1"/>
                </a:solidFill>
              </a:rPr>
              <a:t>Рідкісний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черетян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52117">
            <a:off x="420829" y="1099103"/>
            <a:ext cx="3388051" cy="28233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35473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Очеретянка прудка</a:t>
            </a:r>
            <a:endParaRPr lang="uk-UA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933056"/>
            <a:ext cx="8784976" cy="26642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9900CC"/>
                </a:solidFill>
              </a:rPr>
              <a:t>Гніздиться</a:t>
            </a:r>
            <a:r>
              <a:rPr lang="ru-RU" sz="2800" dirty="0" smtClean="0">
                <a:solidFill>
                  <a:srgbClr val="9900CC"/>
                </a:solidFill>
              </a:rPr>
              <a:t> у </a:t>
            </a:r>
            <a:r>
              <a:rPr lang="ru-RU" sz="2800" dirty="0" err="1" smtClean="0">
                <a:solidFill>
                  <a:srgbClr val="9900CC"/>
                </a:solidFill>
              </a:rPr>
              <a:t>Волинській</a:t>
            </a:r>
            <a:r>
              <a:rPr lang="ru-RU" sz="2800" dirty="0" smtClean="0">
                <a:solidFill>
                  <a:srgbClr val="9900CC"/>
                </a:solidFill>
              </a:rPr>
              <a:t>, </a:t>
            </a:r>
            <a:r>
              <a:rPr lang="ru-RU" sz="2800" dirty="0" err="1" smtClean="0">
                <a:solidFill>
                  <a:srgbClr val="9900CC"/>
                </a:solidFill>
              </a:rPr>
              <a:t>Рівненській</a:t>
            </a:r>
            <a:r>
              <a:rPr lang="ru-RU" sz="2800" dirty="0" smtClean="0">
                <a:solidFill>
                  <a:srgbClr val="9900CC"/>
                </a:solidFill>
              </a:rPr>
              <a:t>, </a:t>
            </a:r>
            <a:r>
              <a:rPr lang="ru-RU" sz="2800" dirty="0" err="1" smtClean="0">
                <a:solidFill>
                  <a:srgbClr val="9900CC"/>
                </a:solidFill>
              </a:rPr>
              <a:t>Київській</a:t>
            </a:r>
            <a:r>
              <a:rPr lang="ru-RU" sz="2800" dirty="0" smtClean="0">
                <a:solidFill>
                  <a:srgbClr val="9900CC"/>
                </a:solidFill>
              </a:rPr>
              <a:t> та </a:t>
            </a:r>
            <a:r>
              <a:rPr lang="ru-RU" sz="2800" dirty="0" err="1" smtClean="0">
                <a:solidFill>
                  <a:srgbClr val="9900CC"/>
                </a:solidFill>
              </a:rPr>
              <a:t>Чернігівській</a:t>
            </a:r>
            <a:r>
              <a:rPr lang="ru-RU" sz="2800" dirty="0" smtClean="0">
                <a:solidFill>
                  <a:srgbClr val="9900CC"/>
                </a:solidFill>
              </a:rPr>
              <a:t> областях. </a:t>
            </a:r>
            <a:r>
              <a:rPr lang="ru-RU" sz="2800" dirty="0" smtClean="0">
                <a:solidFill>
                  <a:srgbClr val="9900CC"/>
                </a:solidFill>
              </a:rPr>
              <a:t>Причини </a:t>
            </a:r>
            <a:r>
              <a:rPr lang="ru-RU" sz="2800" dirty="0" err="1" smtClean="0">
                <a:solidFill>
                  <a:srgbClr val="9900CC"/>
                </a:solidFill>
              </a:rPr>
              <a:t>зміни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чисельності</a:t>
            </a:r>
            <a:r>
              <a:rPr lang="ru-RU" sz="2800" dirty="0" smtClean="0">
                <a:solidFill>
                  <a:srgbClr val="9900CC"/>
                </a:solidFill>
              </a:rPr>
              <a:t>: </a:t>
            </a:r>
            <a:r>
              <a:rPr lang="ru-RU" sz="2800" dirty="0" err="1" smtClean="0">
                <a:solidFill>
                  <a:srgbClr val="9900CC"/>
                </a:solidFill>
              </a:rPr>
              <a:t>втручання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людини</a:t>
            </a:r>
            <a:r>
              <a:rPr lang="ru-RU" sz="2800" dirty="0" smtClean="0">
                <a:solidFill>
                  <a:srgbClr val="9900CC"/>
                </a:solidFill>
              </a:rPr>
              <a:t> у </a:t>
            </a:r>
            <a:r>
              <a:rPr lang="ru-RU" sz="2800" dirty="0" err="1" smtClean="0">
                <a:solidFill>
                  <a:srgbClr val="9900CC"/>
                </a:solidFill>
              </a:rPr>
              <a:t>природні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процеси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болотних</a:t>
            </a:r>
            <a:r>
              <a:rPr lang="ru-RU" sz="2800" dirty="0" smtClean="0">
                <a:solidFill>
                  <a:srgbClr val="9900CC"/>
                </a:solidFill>
              </a:rPr>
              <a:t> систем, яке </a:t>
            </a:r>
            <a:r>
              <a:rPr lang="ru-RU" sz="2800" dirty="0" err="1" smtClean="0">
                <a:solidFill>
                  <a:srgbClr val="9900CC"/>
                </a:solidFill>
              </a:rPr>
              <a:t>порушує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гідрологічний</a:t>
            </a:r>
            <a:r>
              <a:rPr lang="ru-RU" sz="2800" dirty="0" smtClean="0">
                <a:solidFill>
                  <a:srgbClr val="9900CC"/>
                </a:solidFill>
              </a:rPr>
              <a:t> режим. Критичною </a:t>
            </a:r>
            <a:r>
              <a:rPr lang="ru-RU" sz="2800" dirty="0" err="1" smtClean="0">
                <a:solidFill>
                  <a:srgbClr val="9900CC"/>
                </a:solidFill>
              </a:rPr>
              <a:t>є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трансформація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гніздових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біотопів</a:t>
            </a:r>
            <a:r>
              <a:rPr lang="ru-RU" sz="2800" dirty="0" smtClean="0">
                <a:solidFill>
                  <a:srgbClr val="9900CC"/>
                </a:solidFill>
              </a:rPr>
              <a:t>.</a:t>
            </a:r>
            <a:endParaRPr lang="ru-RU" sz="2800" dirty="0">
              <a:solidFill>
                <a:srgbClr val="9900CC"/>
              </a:solidFill>
            </a:endParaRPr>
          </a:p>
        </p:txBody>
      </p:sp>
      <p:pic>
        <p:nvPicPr>
          <p:cNvPr id="4" name="Рисунок 3" descr="очеретян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5418" y="548680"/>
            <a:ext cx="5038582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3563888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Очеретянка прудка</a:t>
            </a: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06955">
            <a:off x="6091596" y="110521"/>
            <a:ext cx="2635851" cy="35144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3789040"/>
            <a:ext cx="8424936" cy="2520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9900CC"/>
                </a:solidFill>
              </a:rPr>
              <a:t>Гніздовий</a:t>
            </a:r>
            <a:r>
              <a:rPr lang="ru-RU" sz="2400" dirty="0">
                <a:solidFill>
                  <a:srgbClr val="9900CC"/>
                </a:solidFill>
              </a:rPr>
              <a:t>, </a:t>
            </a:r>
            <a:r>
              <a:rPr lang="ru-RU" sz="2400" dirty="0" err="1">
                <a:solidFill>
                  <a:srgbClr val="9900CC"/>
                </a:solidFill>
              </a:rPr>
              <a:t>перелітний</a:t>
            </a:r>
            <a:r>
              <a:rPr lang="ru-RU" sz="2400" dirty="0">
                <a:solidFill>
                  <a:srgbClr val="9900CC"/>
                </a:solidFill>
              </a:rPr>
              <a:t>. </a:t>
            </a:r>
            <a:r>
              <a:rPr lang="ru-RU" sz="2400" dirty="0" err="1">
                <a:solidFill>
                  <a:srgbClr val="9900CC"/>
                </a:solidFill>
              </a:rPr>
              <a:t>Гніздиться</a:t>
            </a:r>
            <a:r>
              <a:rPr lang="ru-RU" sz="2400" dirty="0">
                <a:solidFill>
                  <a:srgbClr val="9900CC"/>
                </a:solidFill>
              </a:rPr>
              <a:t> у </a:t>
            </a:r>
            <a:r>
              <a:rPr lang="ru-RU" sz="2400" dirty="0" err="1">
                <a:solidFill>
                  <a:srgbClr val="9900CC"/>
                </a:solidFill>
              </a:rPr>
              <a:t>Волинській</a:t>
            </a:r>
            <a:r>
              <a:rPr lang="ru-RU" sz="2400" dirty="0">
                <a:solidFill>
                  <a:srgbClr val="9900CC"/>
                </a:solidFill>
              </a:rPr>
              <a:t>, </a:t>
            </a:r>
            <a:r>
              <a:rPr lang="ru-RU" sz="2400" dirty="0" err="1">
                <a:solidFill>
                  <a:srgbClr val="9900CC"/>
                </a:solidFill>
              </a:rPr>
              <a:t>Рівненській</a:t>
            </a:r>
            <a:r>
              <a:rPr lang="ru-RU" sz="2400" dirty="0">
                <a:solidFill>
                  <a:srgbClr val="9900CC"/>
                </a:solidFill>
              </a:rPr>
              <a:t>, </a:t>
            </a:r>
            <a:r>
              <a:rPr lang="ru-RU" sz="2400" dirty="0" err="1" smtClean="0">
                <a:solidFill>
                  <a:srgbClr val="9900CC"/>
                </a:solidFill>
              </a:rPr>
              <a:t>Київській</a:t>
            </a:r>
            <a:r>
              <a:rPr lang="ru-RU" sz="2400" dirty="0">
                <a:solidFill>
                  <a:srgbClr val="9900CC"/>
                </a:solidFill>
              </a:rPr>
              <a:t> </a:t>
            </a:r>
            <a:r>
              <a:rPr lang="ru-RU" sz="2400" dirty="0" smtClean="0">
                <a:solidFill>
                  <a:srgbClr val="9900CC"/>
                </a:solidFill>
              </a:rPr>
              <a:t>та</a:t>
            </a:r>
            <a:r>
              <a:rPr lang="ru-RU" sz="2400" dirty="0">
                <a:solidFill>
                  <a:srgbClr val="9900CC"/>
                </a:solidFill>
              </a:rPr>
              <a:t> </a:t>
            </a:r>
            <a:r>
              <a:rPr lang="ru-RU" sz="2400" dirty="0" err="1">
                <a:solidFill>
                  <a:srgbClr val="9900CC"/>
                </a:solidFill>
              </a:rPr>
              <a:t>Чернігівській</a:t>
            </a:r>
            <a:r>
              <a:rPr lang="ru-RU" sz="2400" dirty="0">
                <a:solidFill>
                  <a:srgbClr val="9900CC"/>
                </a:solidFill>
              </a:rPr>
              <a:t> областях. </a:t>
            </a:r>
            <a:r>
              <a:rPr lang="ru-RU" sz="2400" dirty="0" err="1" smtClean="0">
                <a:solidFill>
                  <a:srgbClr val="9900CC"/>
                </a:solidFill>
              </a:rPr>
              <a:t>Світова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популяція</a:t>
            </a:r>
            <a:r>
              <a:rPr lang="ru-RU" sz="2400" dirty="0" smtClean="0">
                <a:solidFill>
                  <a:srgbClr val="9900CC"/>
                </a:solidFill>
              </a:rPr>
              <a:t> 12–20 тис. </a:t>
            </a:r>
            <a:r>
              <a:rPr lang="ru-RU" sz="2400" dirty="0" err="1" smtClean="0">
                <a:solidFill>
                  <a:srgbClr val="9900CC"/>
                </a:solidFill>
              </a:rPr>
              <a:t>самців</a:t>
            </a:r>
            <a:r>
              <a:rPr lang="ru-RU" sz="2400" dirty="0" smtClean="0">
                <a:solidFill>
                  <a:srgbClr val="9900CC"/>
                </a:solidFill>
              </a:rPr>
              <a:t>. </a:t>
            </a:r>
            <a:r>
              <a:rPr lang="ru-RU" sz="2400" dirty="0" err="1" smtClean="0">
                <a:solidFill>
                  <a:srgbClr val="9900CC"/>
                </a:solidFill>
              </a:rPr>
              <a:t>Ще</a:t>
            </a:r>
            <a:r>
              <a:rPr lang="ru-RU" sz="2400" dirty="0" smtClean="0">
                <a:solidFill>
                  <a:srgbClr val="9900CC"/>
                </a:solidFill>
              </a:rPr>
              <a:t> 40–50 </a:t>
            </a:r>
            <a:r>
              <a:rPr lang="ru-RU" sz="2400" dirty="0" err="1" smtClean="0">
                <a:solidFill>
                  <a:srgbClr val="9900CC"/>
                </a:solidFill>
              </a:rPr>
              <a:t>років</a:t>
            </a:r>
            <a:r>
              <a:rPr lang="ru-RU" sz="2400" dirty="0" smtClean="0">
                <a:solidFill>
                  <a:srgbClr val="9900CC"/>
                </a:solidFill>
              </a:rPr>
              <a:t> тому в Україні </a:t>
            </a:r>
            <a:r>
              <a:rPr lang="ru-RU" sz="2400" dirty="0" err="1" smtClean="0">
                <a:solidFill>
                  <a:srgbClr val="9900CC"/>
                </a:solidFill>
              </a:rPr>
              <a:t>оселялось</a:t>
            </a:r>
            <a:r>
              <a:rPr lang="ru-RU" sz="2400" dirty="0" smtClean="0">
                <a:solidFill>
                  <a:srgbClr val="9900CC"/>
                </a:solidFill>
              </a:rPr>
              <a:t> в 4–5 </a:t>
            </a:r>
            <a:r>
              <a:rPr lang="ru-RU" sz="2400" dirty="0" err="1" smtClean="0">
                <a:solidFill>
                  <a:srgbClr val="9900CC"/>
                </a:solidFill>
              </a:rPr>
              <a:t>разів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більше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птахів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ніж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тепер</a:t>
            </a:r>
            <a:r>
              <a:rPr lang="ru-RU" sz="2400" dirty="0" smtClean="0">
                <a:solidFill>
                  <a:srgbClr val="9900CC"/>
                </a:solidFill>
              </a:rPr>
              <a:t>. </a:t>
            </a:r>
            <a:r>
              <a:rPr lang="ru-RU" sz="2400" dirty="0" err="1" smtClean="0">
                <a:solidFill>
                  <a:srgbClr val="9900CC"/>
                </a:solidFill>
              </a:rPr>
              <a:t>Чисельність</a:t>
            </a:r>
            <a:r>
              <a:rPr lang="ru-RU" sz="2400" dirty="0" smtClean="0">
                <a:solidFill>
                  <a:srgbClr val="9900CC"/>
                </a:solidFill>
              </a:rPr>
              <a:t> зараз </a:t>
            </a:r>
            <a:r>
              <a:rPr lang="ru-RU" sz="2400" dirty="0" err="1" smtClean="0">
                <a:solidFill>
                  <a:srgbClr val="9900CC"/>
                </a:solidFill>
              </a:rPr>
              <a:t>оцінюється</a:t>
            </a:r>
            <a:r>
              <a:rPr lang="ru-RU" sz="2400" dirty="0" smtClean="0">
                <a:solidFill>
                  <a:srgbClr val="9900CC"/>
                </a:solidFill>
              </a:rPr>
              <a:t> в 3,5—4,1 тис. </a:t>
            </a:r>
            <a:r>
              <a:rPr lang="ru-RU" sz="2400" dirty="0" err="1" smtClean="0">
                <a:solidFill>
                  <a:srgbClr val="9900CC"/>
                </a:solidFill>
              </a:rPr>
              <a:t>самців</a:t>
            </a:r>
            <a:r>
              <a:rPr lang="ru-RU" sz="2400" dirty="0" smtClean="0">
                <a:solidFill>
                  <a:srgbClr val="9900CC"/>
                </a:solidFill>
              </a:rPr>
              <a:t>. </a:t>
            </a:r>
            <a:endParaRPr lang="ru-RU" sz="2400" dirty="0">
              <a:solidFill>
                <a:srgbClr val="99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556792"/>
            <a:ext cx="565212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</a:rPr>
              <a:t>Природоохоронний</a:t>
            </a:r>
            <a:r>
              <a:rPr lang="ru-RU" sz="2800" b="1" i="1" dirty="0" smtClean="0">
                <a:solidFill>
                  <a:schemeClr val="tx1"/>
                </a:solidFill>
              </a:rPr>
              <a:t> статус виду</a:t>
            </a:r>
            <a:r>
              <a:rPr lang="ru-RU" sz="2800" b="1" i="1" dirty="0" smtClean="0">
                <a:solidFill>
                  <a:schemeClr val="tx1"/>
                </a:solidFill>
              </a:rPr>
              <a:t>: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Зникаючий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рипалий дяте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40729">
            <a:off x="240837" y="783855"/>
            <a:ext cx="3167447" cy="32320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4211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Дятел трипалий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3" name="Рисунок 2" descr="дятел трипалий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4061" y="260648"/>
            <a:ext cx="5219939" cy="335699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3717032"/>
            <a:ext cx="8712968" cy="2592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9900CC"/>
                </a:solidFill>
              </a:rPr>
              <a:t>В Україні </a:t>
            </a:r>
            <a:r>
              <a:rPr lang="ru-RU" sz="2800" dirty="0" err="1" smtClean="0">
                <a:solidFill>
                  <a:srgbClr val="9900CC"/>
                </a:solidFill>
              </a:rPr>
              <a:t>гніздиться</a:t>
            </a:r>
            <a:r>
              <a:rPr lang="ru-RU" sz="2800" dirty="0" smtClean="0">
                <a:solidFill>
                  <a:srgbClr val="9900CC"/>
                </a:solidFill>
              </a:rPr>
              <a:t> в Карпатах та з 2004 р. на </a:t>
            </a:r>
            <a:r>
              <a:rPr lang="ru-RU" sz="2800" dirty="0" err="1" smtClean="0">
                <a:solidFill>
                  <a:srgbClr val="9900CC"/>
                </a:solidFill>
              </a:rPr>
              <a:t>Поліссі</a:t>
            </a:r>
            <a:r>
              <a:rPr lang="ru-RU" sz="2800" dirty="0" smtClean="0">
                <a:solidFill>
                  <a:srgbClr val="9900CC"/>
                </a:solidFill>
              </a:rPr>
              <a:t> (</a:t>
            </a:r>
            <a:r>
              <a:rPr lang="ru-RU" sz="2800" dirty="0" err="1" smtClean="0">
                <a:solidFill>
                  <a:srgbClr val="9900CC"/>
                </a:solidFill>
              </a:rPr>
              <a:t>ліси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півночі</a:t>
            </a:r>
            <a:r>
              <a:rPr lang="ru-RU" sz="2800" dirty="0" smtClean="0">
                <a:solidFill>
                  <a:srgbClr val="9900CC"/>
                </a:solidFill>
              </a:rPr>
              <a:t> </a:t>
            </a:r>
            <a:r>
              <a:rPr lang="ru-RU" sz="2800" dirty="0" err="1" smtClean="0">
                <a:solidFill>
                  <a:srgbClr val="9900CC"/>
                </a:solidFill>
              </a:rPr>
              <a:t>Житомирськії,Рівненської</a:t>
            </a:r>
            <a:r>
              <a:rPr lang="ru-RU" sz="2800" dirty="0" smtClean="0">
                <a:solidFill>
                  <a:srgbClr val="9900CC"/>
                </a:solidFill>
              </a:rPr>
              <a:t> </a:t>
            </a:r>
            <a:r>
              <a:rPr lang="ru-RU" sz="2800" dirty="0" err="1" smtClean="0">
                <a:solidFill>
                  <a:srgbClr val="9900CC"/>
                </a:solidFill>
              </a:rPr>
              <a:t>і</a:t>
            </a:r>
            <a:r>
              <a:rPr lang="ru-RU" sz="2800" dirty="0" smtClean="0">
                <a:solidFill>
                  <a:srgbClr val="9900CC"/>
                </a:solidFill>
              </a:rPr>
              <a:t> </a:t>
            </a:r>
            <a:r>
              <a:rPr lang="ru-RU" sz="2800" dirty="0" err="1" smtClean="0">
                <a:solidFill>
                  <a:srgbClr val="9900CC"/>
                </a:solidFill>
              </a:rPr>
              <a:t>Волинської</a:t>
            </a:r>
            <a:r>
              <a:rPr lang="ru-RU" sz="2800" dirty="0" smtClean="0">
                <a:solidFill>
                  <a:srgbClr val="9900CC"/>
                </a:solidFill>
              </a:rPr>
              <a:t> областей).    Причини </a:t>
            </a:r>
            <a:r>
              <a:rPr lang="ru-RU" sz="2800" dirty="0" err="1" smtClean="0">
                <a:solidFill>
                  <a:srgbClr val="9900CC"/>
                </a:solidFill>
              </a:rPr>
              <a:t>зміни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чисельнос-ті</a:t>
            </a:r>
            <a:r>
              <a:rPr lang="ru-RU" sz="2800" dirty="0" smtClean="0">
                <a:solidFill>
                  <a:srgbClr val="9900CC"/>
                </a:solidFill>
              </a:rPr>
              <a:t>: </a:t>
            </a:r>
            <a:r>
              <a:rPr lang="ru-RU" sz="2800" dirty="0" err="1" smtClean="0">
                <a:solidFill>
                  <a:srgbClr val="9900CC"/>
                </a:solidFill>
              </a:rPr>
              <a:t>скорочення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площ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стиглих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лісів</a:t>
            </a:r>
            <a:r>
              <a:rPr lang="ru-RU" sz="2800" dirty="0" smtClean="0">
                <a:solidFill>
                  <a:srgbClr val="9900CC"/>
                </a:solidFill>
              </a:rPr>
              <a:t>, </a:t>
            </a:r>
            <a:r>
              <a:rPr lang="ru-RU" sz="2800" dirty="0" err="1" smtClean="0">
                <a:solidFill>
                  <a:srgbClr val="9900CC"/>
                </a:solidFill>
              </a:rPr>
              <a:t>ліквідація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ділянок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сухостійних</a:t>
            </a:r>
            <a:r>
              <a:rPr lang="ru-RU" sz="2800" dirty="0" smtClean="0">
                <a:solidFill>
                  <a:srgbClr val="9900CC"/>
                </a:solidFill>
              </a:rPr>
              <a:t> дерев </a:t>
            </a:r>
            <a:r>
              <a:rPr lang="ru-RU" sz="2800" dirty="0" err="1" smtClean="0">
                <a:solidFill>
                  <a:srgbClr val="9900CC"/>
                </a:solidFill>
              </a:rPr>
              <a:t>і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згарищ</a:t>
            </a:r>
            <a:r>
              <a:rPr lang="ru-RU" sz="2800" dirty="0" smtClean="0">
                <a:solidFill>
                  <a:srgbClr val="9900CC"/>
                </a:solidFill>
              </a:rPr>
              <a:t>.</a:t>
            </a:r>
            <a:endParaRPr lang="ru-RU" sz="28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499992" cy="10081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Дятел трипалий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933056"/>
            <a:ext cx="720080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9900CC"/>
                </a:solidFill>
              </a:rPr>
              <a:t>Осілий</a:t>
            </a:r>
            <a:r>
              <a:rPr lang="ru-RU" sz="3200" dirty="0">
                <a:solidFill>
                  <a:srgbClr val="9900CC"/>
                </a:solidFill>
              </a:rPr>
              <a:t>. </a:t>
            </a:r>
            <a:r>
              <a:rPr lang="ru-RU" sz="3200" dirty="0" err="1" smtClean="0">
                <a:solidFill>
                  <a:srgbClr val="9900CC"/>
                </a:solidFill>
              </a:rPr>
              <a:t>Чисельність</a:t>
            </a:r>
            <a:r>
              <a:rPr lang="ru-RU" sz="3200" dirty="0" smtClean="0">
                <a:solidFill>
                  <a:srgbClr val="9900CC"/>
                </a:solidFill>
              </a:rPr>
              <a:t> </a:t>
            </a:r>
            <a:r>
              <a:rPr lang="ru-RU" sz="3200" dirty="0">
                <a:solidFill>
                  <a:srgbClr val="9900CC"/>
                </a:solidFill>
              </a:rPr>
              <a:t>становить 300—320 пар</a:t>
            </a:r>
            <a:r>
              <a:rPr lang="ru-RU" sz="3200" dirty="0" smtClean="0">
                <a:solidFill>
                  <a:srgbClr val="9900CC"/>
                </a:solidFill>
              </a:rPr>
              <a:t>. 10–20 пар — на </a:t>
            </a:r>
            <a:r>
              <a:rPr lang="ru-RU" sz="3200" dirty="0" err="1" smtClean="0">
                <a:solidFill>
                  <a:srgbClr val="9900CC"/>
                </a:solidFill>
              </a:rPr>
              <a:t>Поліссі</a:t>
            </a:r>
            <a:r>
              <a:rPr lang="ru-RU" sz="3200" dirty="0" smtClean="0">
                <a:solidFill>
                  <a:srgbClr val="9900CC"/>
                </a:solidFill>
              </a:rPr>
              <a:t>.</a:t>
            </a:r>
            <a:endParaRPr lang="ru-RU" sz="3200" dirty="0">
              <a:solidFill>
                <a:srgbClr val="9900CC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6" name="Рисунок 5" descr="117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33535">
            <a:off x="6316625" y="372285"/>
            <a:ext cx="2471538" cy="343269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7504" y="1268760"/>
            <a:ext cx="633670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</a:rPr>
              <a:t>Природоохоронний</a:t>
            </a:r>
            <a:r>
              <a:rPr lang="ru-RU" sz="2800" b="1" i="1" dirty="0" smtClean="0">
                <a:solidFill>
                  <a:schemeClr val="tx1"/>
                </a:solidFill>
              </a:rPr>
              <a:t> статус виду</a:t>
            </a:r>
            <a:r>
              <a:rPr lang="ru-RU" sz="2800" b="1" i="1" dirty="0" smtClean="0">
                <a:solidFill>
                  <a:schemeClr val="tx1"/>
                </a:solidFill>
              </a:rPr>
              <a:t>: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Вразливий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340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Сова бородата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3" name="Рисунок 2" descr="сова бородат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476672"/>
            <a:ext cx="4817787" cy="30983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4221088"/>
            <a:ext cx="8964488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9900CC"/>
                </a:solidFill>
              </a:rPr>
              <a:t>Поширений</a:t>
            </a:r>
            <a:r>
              <a:rPr lang="ru-RU" sz="2800" dirty="0" smtClean="0">
                <a:solidFill>
                  <a:srgbClr val="9900CC"/>
                </a:solidFill>
              </a:rPr>
              <a:t> на </a:t>
            </a:r>
            <a:r>
              <a:rPr lang="ru-RU" sz="2800" dirty="0" err="1" smtClean="0">
                <a:solidFill>
                  <a:srgbClr val="9900CC"/>
                </a:solidFill>
              </a:rPr>
              <a:t>півночі</a:t>
            </a:r>
            <a:r>
              <a:rPr lang="ru-RU" sz="2800" dirty="0" smtClean="0">
                <a:solidFill>
                  <a:srgbClr val="9900CC"/>
                </a:solidFill>
              </a:rPr>
              <a:t> </a:t>
            </a:r>
            <a:r>
              <a:rPr lang="ru-RU" sz="2800" dirty="0" err="1" smtClean="0">
                <a:solidFill>
                  <a:srgbClr val="9900CC"/>
                </a:solidFill>
              </a:rPr>
              <a:t>Полісся</a:t>
            </a:r>
            <a:r>
              <a:rPr lang="ru-RU" sz="2800" dirty="0" smtClean="0">
                <a:solidFill>
                  <a:srgbClr val="9900CC"/>
                </a:solidFill>
              </a:rPr>
              <a:t>, а </a:t>
            </a:r>
            <a:r>
              <a:rPr lang="ru-RU" sz="2800" dirty="0" err="1" smtClean="0">
                <a:solidFill>
                  <a:srgbClr val="9900CC"/>
                </a:solidFill>
              </a:rPr>
              <a:t>також</a:t>
            </a:r>
            <a:r>
              <a:rPr lang="ru-RU" sz="2800" dirty="0" smtClean="0">
                <a:solidFill>
                  <a:srgbClr val="9900CC"/>
                </a:solidFill>
              </a:rPr>
              <a:t> на </a:t>
            </a:r>
            <a:r>
              <a:rPr lang="ru-RU" sz="2800" dirty="0" err="1" smtClean="0">
                <a:solidFill>
                  <a:srgbClr val="9900CC"/>
                </a:solidFill>
              </a:rPr>
              <a:t>північному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заході</a:t>
            </a:r>
            <a:r>
              <a:rPr lang="ru-RU" sz="2800" dirty="0" smtClean="0">
                <a:solidFill>
                  <a:srgbClr val="9900CC"/>
                </a:solidFill>
              </a:rPr>
              <a:t> </a:t>
            </a:r>
            <a:r>
              <a:rPr lang="ru-RU" sz="2800" dirty="0" err="1" smtClean="0">
                <a:solidFill>
                  <a:srgbClr val="9900CC"/>
                </a:solidFill>
              </a:rPr>
              <a:t>Київської</a:t>
            </a:r>
            <a:r>
              <a:rPr lang="ru-RU" sz="2800" dirty="0" smtClean="0">
                <a:solidFill>
                  <a:srgbClr val="9900CC"/>
                </a:solidFill>
              </a:rPr>
              <a:t> області. </a:t>
            </a:r>
            <a:r>
              <a:rPr lang="ru-RU" sz="2800" dirty="0" err="1" smtClean="0">
                <a:solidFill>
                  <a:srgbClr val="9900CC"/>
                </a:solidFill>
              </a:rPr>
              <a:t>Негативні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чинники</a:t>
            </a:r>
            <a:r>
              <a:rPr lang="ru-RU" sz="2800" dirty="0" smtClean="0">
                <a:solidFill>
                  <a:srgbClr val="9900CC"/>
                </a:solidFill>
              </a:rPr>
              <a:t>: </a:t>
            </a:r>
            <a:r>
              <a:rPr lang="ru-RU" sz="2800" dirty="0" err="1" smtClean="0">
                <a:solidFill>
                  <a:srgbClr val="9900CC"/>
                </a:solidFill>
              </a:rPr>
              <a:t>знищення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старих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ділянок</a:t>
            </a:r>
            <a:r>
              <a:rPr lang="ru-RU" sz="2800" dirty="0" smtClean="0">
                <a:solidFill>
                  <a:srgbClr val="9900CC"/>
                </a:solidFill>
              </a:rPr>
              <a:t> старого </a:t>
            </a:r>
            <a:r>
              <a:rPr lang="ru-RU" sz="2800" dirty="0" err="1" smtClean="0">
                <a:solidFill>
                  <a:srgbClr val="9900CC"/>
                </a:solidFill>
              </a:rPr>
              <a:t>лісу</a:t>
            </a:r>
            <a:r>
              <a:rPr lang="ru-RU" sz="2800" dirty="0" smtClean="0">
                <a:solidFill>
                  <a:srgbClr val="9900CC"/>
                </a:solidFill>
              </a:rPr>
              <a:t>, </a:t>
            </a:r>
            <a:r>
              <a:rPr lang="ru-RU" sz="2800" dirty="0" err="1" smtClean="0">
                <a:solidFill>
                  <a:srgbClr val="9900CC"/>
                </a:solidFill>
              </a:rPr>
              <a:t>ведення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лісорозробок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біля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гнізд</a:t>
            </a:r>
            <a:r>
              <a:rPr lang="ru-RU" sz="2800" dirty="0" smtClean="0">
                <a:solidFill>
                  <a:srgbClr val="9900CC"/>
                </a:solidFill>
              </a:rPr>
              <a:t>, </a:t>
            </a:r>
            <a:r>
              <a:rPr lang="ru-RU" sz="2800" dirty="0" err="1" smtClean="0">
                <a:solidFill>
                  <a:srgbClr val="9900CC"/>
                </a:solidFill>
              </a:rPr>
              <a:t>відстріл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птахів</a:t>
            </a:r>
            <a:r>
              <a:rPr lang="ru-RU" sz="2800" dirty="0" smtClean="0">
                <a:solidFill>
                  <a:srgbClr val="9900CC"/>
                </a:solidFill>
              </a:rPr>
              <a:t> </a:t>
            </a:r>
            <a:r>
              <a:rPr lang="ru-RU" sz="2800" dirty="0" err="1" smtClean="0">
                <a:solidFill>
                  <a:srgbClr val="9900CC"/>
                </a:solidFill>
              </a:rPr>
              <a:t>браконьєрами</a:t>
            </a:r>
            <a:r>
              <a:rPr lang="ru-RU" sz="2800" dirty="0" smtClean="0">
                <a:solidFill>
                  <a:srgbClr val="9900CC"/>
                </a:solidFill>
              </a:rPr>
              <a:t>.</a:t>
            </a:r>
            <a:endParaRPr lang="ru-RU" sz="2800" dirty="0">
              <a:solidFill>
                <a:srgbClr val="9900CC"/>
              </a:solidFill>
            </a:endParaRPr>
          </a:p>
        </p:txBody>
      </p:sp>
      <p:pic>
        <p:nvPicPr>
          <p:cNvPr id="5" name="Рисунок 4" descr="сова бородат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42124">
            <a:off x="144490" y="948541"/>
            <a:ext cx="3693158" cy="2973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139952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Сова бородата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221088"/>
            <a:ext cx="7992888" cy="2160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dirty="0" err="1">
                <a:solidFill>
                  <a:srgbClr val="9900CC"/>
                </a:solidFill>
              </a:rPr>
              <a:t>Осілий</a:t>
            </a:r>
            <a:r>
              <a:rPr lang="ru-RU" sz="3200" dirty="0">
                <a:solidFill>
                  <a:srgbClr val="9900CC"/>
                </a:solidFill>
              </a:rPr>
              <a:t> птах. </a:t>
            </a:r>
            <a:r>
              <a:rPr lang="ru-RU" sz="3200" dirty="0" smtClean="0">
                <a:solidFill>
                  <a:srgbClr val="9900CC"/>
                </a:solidFill>
              </a:rPr>
              <a:t>В </a:t>
            </a:r>
            <a:r>
              <a:rPr lang="ru-RU" sz="3200" dirty="0">
                <a:solidFill>
                  <a:srgbClr val="9900CC"/>
                </a:solidFill>
              </a:rPr>
              <a:t>Україні вперше </a:t>
            </a:r>
            <a:r>
              <a:rPr lang="ru-RU" sz="3200" dirty="0" err="1">
                <a:solidFill>
                  <a:srgbClr val="9900CC"/>
                </a:solidFill>
              </a:rPr>
              <a:t>зареєстровано</a:t>
            </a:r>
            <a:r>
              <a:rPr lang="ru-RU" sz="3200" dirty="0">
                <a:solidFill>
                  <a:srgbClr val="9900CC"/>
                </a:solidFill>
              </a:rPr>
              <a:t> </a:t>
            </a:r>
            <a:r>
              <a:rPr lang="ru-RU" sz="3200" dirty="0" err="1">
                <a:solidFill>
                  <a:srgbClr val="9900CC"/>
                </a:solidFill>
              </a:rPr>
              <a:t>гніздування</a:t>
            </a:r>
            <a:r>
              <a:rPr lang="ru-RU" sz="3200" dirty="0">
                <a:solidFill>
                  <a:srgbClr val="9900CC"/>
                </a:solidFill>
              </a:rPr>
              <a:t> у 1985 р. </a:t>
            </a:r>
            <a:r>
              <a:rPr lang="ru-RU" sz="3200" dirty="0" smtClean="0">
                <a:solidFill>
                  <a:srgbClr val="9900CC"/>
                </a:solidFill>
              </a:rPr>
              <a:t>У </a:t>
            </a:r>
            <a:r>
              <a:rPr lang="ru-RU" sz="3200" dirty="0" err="1" smtClean="0">
                <a:solidFill>
                  <a:srgbClr val="9900CC"/>
                </a:solidFill>
              </a:rPr>
              <a:t>гніздовому</a:t>
            </a:r>
            <a:r>
              <a:rPr lang="ru-RU" sz="3200" dirty="0" smtClean="0">
                <a:solidFill>
                  <a:srgbClr val="9900CC"/>
                </a:solidFill>
              </a:rPr>
              <a:t> </a:t>
            </a:r>
            <a:r>
              <a:rPr lang="ru-RU" sz="3200" dirty="0" err="1" smtClean="0">
                <a:solidFill>
                  <a:srgbClr val="9900CC"/>
                </a:solidFill>
              </a:rPr>
              <a:t>угрупованні</a:t>
            </a:r>
            <a:r>
              <a:rPr lang="ru-RU" sz="3200" dirty="0" smtClean="0">
                <a:solidFill>
                  <a:srgbClr val="9900CC"/>
                </a:solidFill>
              </a:rPr>
              <a:t> Україні </a:t>
            </a:r>
            <a:r>
              <a:rPr lang="ru-RU" sz="3200" dirty="0" err="1" smtClean="0">
                <a:solidFill>
                  <a:srgbClr val="9900CC"/>
                </a:solidFill>
              </a:rPr>
              <a:t>налічують</a:t>
            </a:r>
            <a:r>
              <a:rPr lang="ru-RU" sz="3200" dirty="0" smtClean="0">
                <a:solidFill>
                  <a:srgbClr val="9900CC"/>
                </a:solidFill>
              </a:rPr>
              <a:t> 20–35 пар.</a:t>
            </a:r>
            <a:endParaRPr lang="ru-RU" sz="3200" dirty="0">
              <a:solidFill>
                <a:srgbClr val="9900CC"/>
              </a:solidFill>
            </a:endParaRPr>
          </a:p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42376">
            <a:off x="6041223" y="126671"/>
            <a:ext cx="2728253" cy="36174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1124744"/>
            <a:ext cx="543609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</a:rPr>
              <a:t>Природоохоронний</a:t>
            </a:r>
            <a:r>
              <a:rPr lang="ru-RU" sz="2800" b="1" i="1" dirty="0" smtClean="0">
                <a:solidFill>
                  <a:schemeClr val="tx1"/>
                </a:solidFill>
              </a:rPr>
              <a:t> статус виду</a:t>
            </a:r>
            <a:r>
              <a:rPr lang="ru-RU" sz="2800" b="1" i="1" dirty="0" smtClean="0">
                <a:solidFill>
                  <a:schemeClr val="tx1"/>
                </a:solidFill>
              </a:rPr>
              <a:t>: </a:t>
            </a:r>
            <a:r>
              <a:rPr lang="ru-RU" sz="2800" b="1" i="1" dirty="0" err="1" smtClean="0">
                <a:solidFill>
                  <a:schemeClr val="tx1"/>
                </a:solidFill>
              </a:rPr>
              <a:t>Рідкісний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олуб-синяк-82x_12a6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41601">
            <a:off x="209216" y="750085"/>
            <a:ext cx="3553112" cy="28424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116632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Голуб-синяк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3" name="Рисунок 2" descr="a-45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32656"/>
            <a:ext cx="4673771" cy="30057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5536" y="3429000"/>
            <a:ext cx="8568952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solidFill>
                  <a:srgbClr val="9900CC"/>
                </a:solidFill>
              </a:rPr>
              <a:t>Поширений</a:t>
            </a:r>
            <a:r>
              <a:rPr lang="ru-RU" sz="2400" dirty="0" smtClean="0">
                <a:solidFill>
                  <a:srgbClr val="9900CC"/>
                </a:solidFill>
              </a:rPr>
              <a:t> у Карпатах, </a:t>
            </a:r>
            <a:r>
              <a:rPr lang="ru-RU" sz="2400" dirty="0" err="1" smtClean="0">
                <a:solidFill>
                  <a:srgbClr val="9900CC"/>
                </a:solidFill>
              </a:rPr>
              <a:t>Поліссі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частково</a:t>
            </a:r>
            <a:r>
              <a:rPr lang="ru-RU" sz="2400" dirty="0" smtClean="0">
                <a:solidFill>
                  <a:srgbClr val="9900CC"/>
                </a:solidFill>
              </a:rPr>
              <a:t> в </a:t>
            </a:r>
            <a:r>
              <a:rPr lang="ru-RU" sz="2400" dirty="0" err="1" smtClean="0">
                <a:solidFill>
                  <a:srgbClr val="9900CC"/>
                </a:solidFill>
              </a:rPr>
              <a:t>Лісостепу</a:t>
            </a:r>
            <a:r>
              <a:rPr lang="ru-RU" sz="2400" dirty="0" smtClean="0">
                <a:solidFill>
                  <a:srgbClr val="9900CC"/>
                </a:solidFill>
              </a:rPr>
              <a:t>, Гірському </a:t>
            </a:r>
            <a:r>
              <a:rPr lang="ru-RU" sz="2400" dirty="0" err="1" smtClean="0">
                <a:solidFill>
                  <a:srgbClr val="9900CC"/>
                </a:solidFill>
              </a:rPr>
              <a:t>Криму</a:t>
            </a:r>
            <a:r>
              <a:rPr lang="ru-RU" sz="2400" dirty="0" smtClean="0">
                <a:solidFill>
                  <a:srgbClr val="9900CC"/>
                </a:solidFill>
              </a:rPr>
              <a:t> </a:t>
            </a:r>
            <a:r>
              <a:rPr lang="ru-RU" sz="2400" dirty="0" err="1" smtClean="0">
                <a:solidFill>
                  <a:srgbClr val="9900CC"/>
                </a:solidFill>
              </a:rPr>
              <a:t>і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можливо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заплави</a:t>
            </a:r>
            <a:r>
              <a:rPr lang="ru-RU" sz="2400" dirty="0" smtClean="0">
                <a:solidFill>
                  <a:srgbClr val="9900CC"/>
                </a:solidFill>
              </a:rPr>
              <a:t> Дунаю. </a:t>
            </a:r>
            <a:r>
              <a:rPr lang="ru-RU" sz="2400" dirty="0" err="1" smtClean="0">
                <a:solidFill>
                  <a:srgbClr val="9900CC"/>
                </a:solidFill>
              </a:rPr>
              <a:t>Нечисленний</a:t>
            </a:r>
            <a:r>
              <a:rPr lang="ru-RU" sz="2400" dirty="0" smtClean="0">
                <a:solidFill>
                  <a:srgbClr val="9900CC"/>
                </a:solidFill>
              </a:rPr>
              <a:t> у </a:t>
            </a:r>
            <a:r>
              <a:rPr lang="ru-RU" sz="2400" dirty="0" err="1" smtClean="0">
                <a:solidFill>
                  <a:srgbClr val="9900CC"/>
                </a:solidFill>
              </a:rPr>
              <a:t>більшості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районів</a:t>
            </a:r>
            <a:r>
              <a:rPr lang="ru-RU" sz="2400" dirty="0" smtClean="0">
                <a:solidFill>
                  <a:srgbClr val="9900CC"/>
                </a:solidFill>
              </a:rPr>
              <a:t> </a:t>
            </a:r>
            <a:r>
              <a:rPr lang="ru-RU" sz="2400" dirty="0" err="1" smtClean="0">
                <a:solidFill>
                  <a:srgbClr val="9900CC"/>
                </a:solidFill>
              </a:rPr>
              <a:t>Полісся</a:t>
            </a:r>
            <a:r>
              <a:rPr lang="ru-RU" sz="2400" dirty="0" smtClean="0">
                <a:solidFill>
                  <a:srgbClr val="9900CC"/>
                </a:solidFill>
              </a:rPr>
              <a:t> </a:t>
            </a:r>
            <a:r>
              <a:rPr lang="ru-RU" sz="2400" dirty="0" err="1" smtClean="0">
                <a:solidFill>
                  <a:srgbClr val="9900CC"/>
                </a:solidFill>
              </a:rPr>
              <a:t>і</a:t>
            </a:r>
            <a:r>
              <a:rPr lang="ru-RU" sz="2400" dirty="0" smtClean="0">
                <a:solidFill>
                  <a:srgbClr val="9900CC"/>
                </a:solidFill>
              </a:rPr>
              <a:t> </a:t>
            </a:r>
            <a:r>
              <a:rPr lang="ru-RU" sz="2400" dirty="0" err="1" smtClean="0">
                <a:solidFill>
                  <a:srgbClr val="9900CC"/>
                </a:solidFill>
              </a:rPr>
              <a:t>Криму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рідкісний</a:t>
            </a:r>
            <a:r>
              <a:rPr lang="ru-RU" sz="2400" dirty="0" smtClean="0">
                <a:solidFill>
                  <a:srgbClr val="9900CC"/>
                </a:solidFill>
              </a:rPr>
              <a:t> — </a:t>
            </a:r>
            <a:r>
              <a:rPr lang="ru-RU" sz="2400" dirty="0" err="1" smtClean="0">
                <a:solidFill>
                  <a:srgbClr val="9900CC"/>
                </a:solidFill>
              </a:rPr>
              <a:t>у</a:t>
            </a:r>
            <a:r>
              <a:rPr lang="ru-RU" sz="2400" dirty="0" smtClean="0">
                <a:solidFill>
                  <a:srgbClr val="9900CC"/>
                </a:solidFill>
              </a:rPr>
              <a:t> </a:t>
            </a:r>
            <a:r>
              <a:rPr lang="ru-RU" sz="2400" dirty="0" err="1" smtClean="0">
                <a:solidFill>
                  <a:srgbClr val="9900CC"/>
                </a:solidFill>
              </a:rPr>
              <a:t>Лісостепу</a:t>
            </a:r>
            <a:r>
              <a:rPr lang="ru-RU" sz="2400" dirty="0" smtClean="0">
                <a:solidFill>
                  <a:srgbClr val="9900CC"/>
                </a:solidFill>
              </a:rPr>
              <a:t>.  </a:t>
            </a:r>
            <a:r>
              <a:rPr lang="ru-RU" sz="2400" dirty="0" err="1" smtClean="0">
                <a:solidFill>
                  <a:srgbClr val="9900CC"/>
                </a:solidFill>
              </a:rPr>
              <a:t>Основні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чинники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зниження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чисельності</a:t>
            </a:r>
            <a:r>
              <a:rPr lang="ru-RU" sz="2400" dirty="0" smtClean="0">
                <a:solidFill>
                  <a:srgbClr val="9900CC"/>
                </a:solidFill>
              </a:rPr>
              <a:t>: </a:t>
            </a:r>
            <a:r>
              <a:rPr lang="ru-RU" sz="2400" dirty="0" err="1" smtClean="0">
                <a:solidFill>
                  <a:srgbClr val="9900CC"/>
                </a:solidFill>
              </a:rPr>
              <a:t>зменшення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площ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старих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лісів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омолодження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деревостанів</a:t>
            </a:r>
            <a:r>
              <a:rPr lang="ru-RU" sz="2400" dirty="0" smtClean="0">
                <a:solidFill>
                  <a:srgbClr val="9900CC"/>
                </a:solidFill>
              </a:rPr>
              <a:t>, </a:t>
            </a:r>
            <a:r>
              <a:rPr lang="ru-RU" sz="2400" dirty="0" err="1" smtClean="0">
                <a:solidFill>
                  <a:srgbClr val="9900CC"/>
                </a:solidFill>
              </a:rPr>
              <a:t>вирубування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дуплистих</a:t>
            </a:r>
            <a:r>
              <a:rPr lang="ru-RU" sz="2400" dirty="0" smtClean="0">
                <a:solidFill>
                  <a:srgbClr val="9900CC"/>
                </a:solidFill>
              </a:rPr>
              <a:t> дерев, </a:t>
            </a:r>
            <a:r>
              <a:rPr lang="ru-RU" sz="2400" dirty="0" err="1" smtClean="0">
                <a:solidFill>
                  <a:srgbClr val="9900CC"/>
                </a:solidFill>
              </a:rPr>
              <a:t>отруєння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хімікатами</a:t>
            </a:r>
            <a:r>
              <a:rPr lang="ru-RU" sz="2400" dirty="0" smtClean="0">
                <a:solidFill>
                  <a:srgbClr val="9900CC"/>
                </a:solidFill>
              </a:rPr>
              <a:t> на полях, </a:t>
            </a:r>
            <a:r>
              <a:rPr lang="ru-RU" sz="2400" dirty="0" err="1" smtClean="0">
                <a:solidFill>
                  <a:srgbClr val="9900CC"/>
                </a:solidFill>
              </a:rPr>
              <a:t>збільшення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чисельності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яструба</a:t>
            </a:r>
            <a:r>
              <a:rPr lang="ru-RU" sz="2400" dirty="0" smtClean="0">
                <a:solidFill>
                  <a:srgbClr val="9900CC"/>
                </a:solidFill>
              </a:rPr>
              <a:t> великого </a:t>
            </a:r>
            <a:r>
              <a:rPr lang="ru-RU" sz="2400" dirty="0" err="1" smtClean="0">
                <a:solidFill>
                  <a:srgbClr val="9900CC"/>
                </a:solidFill>
              </a:rPr>
              <a:t>і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куниці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лісової</a:t>
            </a:r>
            <a:r>
              <a:rPr lang="ru-RU" sz="2400" dirty="0" smtClean="0">
                <a:solidFill>
                  <a:srgbClr val="9900CC"/>
                </a:solidFill>
              </a:rPr>
              <a:t>, фактор </a:t>
            </a:r>
            <a:r>
              <a:rPr lang="ru-RU" sz="2400" dirty="0" err="1" smtClean="0">
                <a:solidFill>
                  <a:srgbClr val="9900CC"/>
                </a:solidFill>
              </a:rPr>
              <a:t>непокою</a:t>
            </a:r>
            <a:r>
              <a:rPr lang="ru-RU" sz="2400" dirty="0" smtClean="0">
                <a:solidFill>
                  <a:srgbClr val="9900CC"/>
                </a:solidFill>
              </a:rPr>
              <a:t>.</a:t>
            </a:r>
            <a:endParaRPr lang="ru-RU" sz="24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419872" cy="126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Голуб-синяк</a:t>
            </a:r>
            <a:endParaRPr lang="ru-RU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356992"/>
            <a:ext cx="7920880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err="1" smtClean="0">
                <a:solidFill>
                  <a:srgbClr val="9900CC"/>
                </a:solidFill>
              </a:rPr>
              <a:t>Гніздовий</a:t>
            </a:r>
            <a:r>
              <a:rPr lang="ru-RU" sz="2400" dirty="0">
                <a:solidFill>
                  <a:srgbClr val="9900CC"/>
                </a:solidFill>
              </a:rPr>
              <a:t>, </a:t>
            </a:r>
            <a:r>
              <a:rPr lang="ru-RU" sz="2400" dirty="0" err="1">
                <a:solidFill>
                  <a:srgbClr val="9900CC"/>
                </a:solidFill>
              </a:rPr>
              <a:t>перелітний</a:t>
            </a:r>
            <a:r>
              <a:rPr lang="ru-RU" sz="2400" dirty="0">
                <a:solidFill>
                  <a:srgbClr val="9900CC"/>
                </a:solidFill>
              </a:rPr>
              <a:t>, </a:t>
            </a:r>
            <a:r>
              <a:rPr lang="ru-RU" sz="2400" dirty="0" err="1">
                <a:solidFill>
                  <a:srgbClr val="9900CC"/>
                </a:solidFill>
              </a:rPr>
              <a:t>зимуючий</a:t>
            </a:r>
            <a:r>
              <a:rPr lang="ru-RU" sz="2400" dirty="0">
                <a:solidFill>
                  <a:srgbClr val="9900CC"/>
                </a:solidFill>
              </a:rPr>
              <a:t>. </a:t>
            </a:r>
            <a:r>
              <a:rPr lang="ru-RU" sz="2400" dirty="0" smtClean="0">
                <a:solidFill>
                  <a:srgbClr val="9900CC"/>
                </a:solidFill>
              </a:rPr>
              <a:t>У </a:t>
            </a:r>
            <a:r>
              <a:rPr lang="ru-RU" sz="2400" dirty="0" err="1" smtClean="0">
                <a:solidFill>
                  <a:srgbClr val="9900CC"/>
                </a:solidFill>
              </a:rPr>
              <a:t>бучинах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Закарпаття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біля</a:t>
            </a:r>
            <a:r>
              <a:rPr lang="ru-RU" sz="2400" dirty="0" smtClean="0">
                <a:solidFill>
                  <a:srgbClr val="9900CC"/>
                </a:solidFill>
              </a:rPr>
              <a:t> 2,5–3 тис. пар. У </a:t>
            </a:r>
            <a:r>
              <a:rPr lang="ru-RU" sz="2400" dirty="0" err="1" smtClean="0">
                <a:solidFill>
                  <a:srgbClr val="9900CC"/>
                </a:solidFill>
              </a:rPr>
              <a:t>заповідниках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чисельність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така</a:t>
            </a:r>
            <a:r>
              <a:rPr lang="ru-RU" sz="2400" dirty="0" smtClean="0">
                <a:solidFill>
                  <a:srgbClr val="9900CC"/>
                </a:solidFill>
              </a:rPr>
              <a:t>: </a:t>
            </a:r>
            <a:r>
              <a:rPr lang="ru-RU" sz="2400" dirty="0" err="1" smtClean="0">
                <a:solidFill>
                  <a:srgbClr val="9900CC"/>
                </a:solidFill>
              </a:rPr>
              <a:t>Рівненському</a:t>
            </a:r>
            <a:r>
              <a:rPr lang="ru-RU" sz="2400" dirty="0" smtClean="0">
                <a:solidFill>
                  <a:srgbClr val="9900CC"/>
                </a:solidFill>
              </a:rPr>
              <a:t> — до 100, «</a:t>
            </a:r>
            <a:r>
              <a:rPr lang="ru-RU" sz="2400" dirty="0" err="1" smtClean="0">
                <a:solidFill>
                  <a:srgbClr val="9900CC"/>
                </a:solidFill>
              </a:rPr>
              <a:t>Прип’ять-Стохід</a:t>
            </a:r>
            <a:r>
              <a:rPr lang="ru-RU" sz="2400" dirty="0" smtClean="0">
                <a:solidFill>
                  <a:srgbClr val="9900CC"/>
                </a:solidFill>
              </a:rPr>
              <a:t>» — до 100, </a:t>
            </a:r>
            <a:r>
              <a:rPr lang="ru-RU" sz="2400" dirty="0" err="1" smtClean="0">
                <a:solidFill>
                  <a:srgbClr val="9900CC"/>
                </a:solidFill>
              </a:rPr>
              <a:t>Поліському</a:t>
            </a:r>
            <a:r>
              <a:rPr lang="ru-RU" sz="2400" dirty="0" smtClean="0">
                <a:solidFill>
                  <a:srgbClr val="9900CC"/>
                </a:solidFill>
              </a:rPr>
              <a:t> — до 10, </a:t>
            </a:r>
            <a:r>
              <a:rPr lang="ru-RU" sz="2400" dirty="0" err="1" smtClean="0">
                <a:solidFill>
                  <a:srgbClr val="9900CC"/>
                </a:solidFill>
              </a:rPr>
              <a:t>Шацькому</a:t>
            </a:r>
            <a:r>
              <a:rPr lang="ru-RU" sz="2400" dirty="0" smtClean="0">
                <a:solidFill>
                  <a:srgbClr val="9900CC"/>
                </a:solidFill>
              </a:rPr>
              <a:t> — до 10 пар. </a:t>
            </a:r>
            <a:r>
              <a:rPr lang="ru-RU" sz="2400" dirty="0" err="1" smtClean="0">
                <a:solidFill>
                  <a:srgbClr val="9900CC"/>
                </a:solidFill>
              </a:rPr>
              <a:t>Загальна</a:t>
            </a:r>
            <a:r>
              <a:rPr lang="ru-RU" sz="2400" dirty="0" smtClean="0">
                <a:solidFill>
                  <a:srgbClr val="9900CC"/>
                </a:solidFill>
              </a:rPr>
              <a:t> </a:t>
            </a:r>
            <a:r>
              <a:rPr lang="ru-RU" sz="2400" dirty="0" err="1" smtClean="0">
                <a:solidFill>
                  <a:srgbClr val="9900CC"/>
                </a:solidFill>
              </a:rPr>
              <a:t>чисельність</a:t>
            </a:r>
            <a:r>
              <a:rPr lang="ru-RU" sz="2400" dirty="0" smtClean="0">
                <a:solidFill>
                  <a:srgbClr val="9900CC"/>
                </a:solidFill>
              </a:rPr>
              <a:t> на </a:t>
            </a:r>
            <a:r>
              <a:rPr lang="ru-RU" sz="2400" dirty="0" err="1" smtClean="0">
                <a:solidFill>
                  <a:srgbClr val="9900CC"/>
                </a:solidFill>
              </a:rPr>
              <a:t>гніздуванні</a:t>
            </a:r>
            <a:r>
              <a:rPr lang="ru-RU" sz="2400" dirty="0" smtClean="0">
                <a:solidFill>
                  <a:srgbClr val="9900CC"/>
                </a:solidFill>
              </a:rPr>
              <a:t> в </a:t>
            </a:r>
            <a:r>
              <a:rPr lang="ru-RU" sz="2400" dirty="0" err="1" smtClean="0">
                <a:solidFill>
                  <a:srgbClr val="9900CC"/>
                </a:solidFill>
              </a:rPr>
              <a:t>країні</a:t>
            </a:r>
            <a:r>
              <a:rPr lang="ru-RU" sz="2400" dirty="0" smtClean="0">
                <a:solidFill>
                  <a:srgbClr val="9900CC"/>
                </a:solidFill>
              </a:rPr>
              <a:t> не </a:t>
            </a:r>
            <a:r>
              <a:rPr lang="ru-RU" sz="2400" dirty="0" err="1" smtClean="0">
                <a:solidFill>
                  <a:srgbClr val="9900CC"/>
                </a:solidFill>
              </a:rPr>
              <a:t>більше</a:t>
            </a:r>
            <a:r>
              <a:rPr lang="ru-RU" sz="2400" dirty="0" smtClean="0">
                <a:solidFill>
                  <a:srgbClr val="9900CC"/>
                </a:solidFill>
              </a:rPr>
              <a:t> 8–12 тис. пар при </a:t>
            </a:r>
            <a:r>
              <a:rPr lang="ru-RU" sz="2400" dirty="0" err="1" smtClean="0">
                <a:solidFill>
                  <a:srgbClr val="9900CC"/>
                </a:solidFill>
              </a:rPr>
              <a:t>чисельності</a:t>
            </a:r>
            <a:r>
              <a:rPr lang="ru-RU" sz="2400" dirty="0" smtClean="0">
                <a:solidFill>
                  <a:srgbClr val="9900CC"/>
                </a:solidFill>
              </a:rPr>
              <a:t> в </a:t>
            </a:r>
            <a:r>
              <a:rPr lang="ru-RU" sz="2400" dirty="0" err="1" smtClean="0">
                <a:solidFill>
                  <a:srgbClr val="9900CC"/>
                </a:solidFill>
              </a:rPr>
              <a:t>Європі</a:t>
            </a:r>
            <a:r>
              <a:rPr lang="ru-RU" sz="2400" dirty="0" smtClean="0">
                <a:solidFill>
                  <a:srgbClr val="9900CC"/>
                </a:solidFill>
              </a:rPr>
              <a:t> у 520–730 тис. пар.</a:t>
            </a:r>
            <a:endParaRPr lang="ru-RU" sz="2400" dirty="0">
              <a:solidFill>
                <a:srgbClr val="9900CC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11807">
            <a:off x="5869264" y="120389"/>
            <a:ext cx="2809511" cy="33322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504" y="1196752"/>
            <a:ext cx="532859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solidFill>
                  <a:schemeClr val="tx1"/>
                </a:solidFill>
              </a:rPr>
              <a:t>Природоохоронний</a:t>
            </a:r>
            <a:r>
              <a:rPr lang="ru-RU" sz="2800" b="1" i="1" dirty="0" smtClean="0">
                <a:solidFill>
                  <a:schemeClr val="tx1"/>
                </a:solidFill>
              </a:rPr>
              <a:t> статус виду</a:t>
            </a:r>
            <a:r>
              <a:rPr lang="ru-RU" sz="2800" b="1" i="1" dirty="0" smtClean="0">
                <a:solidFill>
                  <a:schemeClr val="tx1"/>
                </a:solidFill>
              </a:rPr>
              <a:t>: </a:t>
            </a:r>
            <a:r>
              <a:rPr lang="ru-RU" sz="2800" b="1" i="1" dirty="0" err="1" smtClean="0">
                <a:solidFill>
                  <a:schemeClr val="tx1"/>
                </a:solidFill>
              </a:rPr>
              <a:t>Вразливий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349</TotalTime>
  <Words>399</Words>
  <Application>Microsoft Office PowerPoint</Application>
  <PresentationFormat>Экран (4:3)</PresentationFormat>
  <Paragraphs>95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Справедливость</vt:lpstr>
      <vt:lpstr>Птахи занесені до Червоної книги України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Птахи занесені до червоної книги України</dc:title>
  <dc:creator>Пк</dc:creator>
  <cp:lastModifiedBy>Пк</cp:lastModifiedBy>
  <cp:revision>36</cp:revision>
  <dcterms:created xsi:type="dcterms:W3CDTF">2013-02-13T21:27:48Z</dcterms:created>
  <dcterms:modified xsi:type="dcterms:W3CDTF">2013-03-18T21:27:41Z</dcterms:modified>
</cp:coreProperties>
</file>