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6" r:id="rId2"/>
    <p:sldId id="287" r:id="rId3"/>
    <p:sldId id="288" r:id="rId4"/>
    <p:sldId id="289" r:id="rId5"/>
    <p:sldId id="293" r:id="rId6"/>
    <p:sldId id="308" r:id="rId7"/>
    <p:sldId id="298" r:id="rId8"/>
    <p:sldId id="299" r:id="rId9"/>
    <p:sldId id="309" r:id="rId10"/>
    <p:sldId id="300" r:id="rId11"/>
    <p:sldId id="304" r:id="rId12"/>
    <p:sldId id="305" r:id="rId13"/>
    <p:sldId id="306" r:id="rId14"/>
    <p:sldId id="310" r:id="rId15"/>
    <p:sldId id="307" r:id="rId16"/>
    <p:sldId id="311" r:id="rId17"/>
    <p:sldId id="30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6C64C-F04A-4439-9339-4B035183547D}" type="datetimeFigureOut">
              <a:rPr lang="ru-RU"/>
              <a:pPr>
                <a:defRPr/>
              </a:pPr>
              <a:t>22.04.2012</a:t>
            </a:fld>
            <a:endParaRPr lang="ru-RU" dirty="0"/>
          </a:p>
        </p:txBody>
      </p:sp>
      <p:sp>
        <p:nvSpPr>
          <p:cNvPr id="5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D4E50-7D9C-494F-A90C-DBDC2EC77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360B5-637B-4FFC-A477-E90F7C216E62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EBE5F-F0D3-4699-ADBC-3BF971AFF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1221D-13C0-4F5C-885F-B5529A5F645C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46E24-A79D-420B-9BE7-29EE9FEEC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Courier New" pitchFamily="49" charset="0"/>
                <a:cs typeface="Courier New" pitchFamily="49" charset="0"/>
              </a:defRPr>
            </a:lvl1pPr>
            <a:lvl2pPr>
              <a:defRPr b="1">
                <a:latin typeface="Courier New" pitchFamily="49" charset="0"/>
                <a:cs typeface="Courier New" pitchFamily="49" charset="0"/>
              </a:defRPr>
            </a:lvl2pPr>
            <a:lvl3pPr>
              <a:defRPr b="1">
                <a:latin typeface="Courier New" pitchFamily="49" charset="0"/>
                <a:cs typeface="Courier New" pitchFamily="49" charset="0"/>
              </a:defRPr>
            </a:lvl3pPr>
            <a:lvl4pPr>
              <a:defRPr b="1">
                <a:latin typeface="Courier New" pitchFamily="49" charset="0"/>
                <a:cs typeface="Courier New" pitchFamily="49" charset="0"/>
              </a:defRPr>
            </a:lvl4pPr>
            <a:lvl5pPr>
              <a:defRPr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51901-2209-4B90-8FB1-FE2610193EEE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122FA-402C-459C-8B72-89DD2B057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ea typeface="+mj-ea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C0541-2937-4A93-90BF-1FCB42E1BCC5}" type="datetimeFigureOut">
              <a:rPr lang="ru-RU"/>
              <a:pPr>
                <a:defRPr/>
              </a:pPr>
              <a:t>22.04.2012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A5EB4-A973-4752-8C57-9CC09759C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>
                <a:latin typeface="Courier New" pitchFamily="49" charset="0"/>
                <a:cs typeface="Courier New" pitchFamily="49" charset="0"/>
              </a:defRPr>
            </a:lvl1pPr>
            <a:lvl2pPr>
              <a:defRPr sz="2400">
                <a:latin typeface="Courier New" pitchFamily="49" charset="0"/>
                <a:cs typeface="Courier New" pitchFamily="49" charset="0"/>
              </a:defRPr>
            </a:lvl2pPr>
            <a:lvl3pPr>
              <a:defRPr sz="2000">
                <a:latin typeface="Courier New" pitchFamily="49" charset="0"/>
                <a:cs typeface="Courier New" pitchFamily="49" charset="0"/>
              </a:defRPr>
            </a:lvl3pPr>
            <a:lvl4pPr>
              <a:defRPr sz="1800">
                <a:latin typeface="Courier New" pitchFamily="49" charset="0"/>
                <a:cs typeface="Courier New" pitchFamily="49" charset="0"/>
              </a:defRPr>
            </a:lvl4pPr>
            <a:lvl5pPr>
              <a:defRPr sz="18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ABC6-3563-42CF-A701-A5913989E2CF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94795-7718-419B-AC62-4924D9FBD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1" cap="all" baseline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>
                <a:latin typeface="Courier New" pitchFamily="49" charset="0"/>
                <a:cs typeface="Courier New" pitchFamily="49" charset="0"/>
              </a:defRPr>
            </a:lvl1pPr>
            <a:lvl2pPr>
              <a:defRPr sz="2000">
                <a:latin typeface="Courier New" pitchFamily="49" charset="0"/>
                <a:cs typeface="Courier New" pitchFamily="49" charset="0"/>
              </a:defRPr>
            </a:lvl2pPr>
            <a:lvl3pPr>
              <a:defRPr sz="1800">
                <a:latin typeface="Courier New" pitchFamily="49" charset="0"/>
                <a:cs typeface="Courier New" pitchFamily="49" charset="0"/>
              </a:defRPr>
            </a:lvl3pPr>
            <a:lvl4pPr>
              <a:defRPr sz="1600">
                <a:latin typeface="Courier New" pitchFamily="49" charset="0"/>
                <a:cs typeface="Courier New" pitchFamily="49" charset="0"/>
              </a:defRPr>
            </a:lvl4pPr>
            <a:lvl5pPr>
              <a:defRPr sz="1600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C536A-FB70-45AA-BBF8-7BA8881C374B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2CFBC-55A7-438B-918E-261F896D5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276A1-5362-4EF5-9AEC-AF44E8057740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2E0F4-532A-4A48-A6A3-74201EC71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BD782-5758-437B-B4C7-34DDC31E54EE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DBB7C-CD55-4345-A21A-3314702E4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6D7F6-F864-43D4-9F7A-CDBFE1D72F95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903BC-1B35-43F1-B732-375D48149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F2CFC-7395-48DE-91E5-3E2992B5D3CD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569D9-795D-448E-AA82-A5C55FC23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F6880A-DC1D-4B5D-BA77-463E748FF4B9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748D71-3DC8-4AA8-9BEA-894CDF9B3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solidFill>
            <a:srgbClr val="F2F2F2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Courier New" pitchFamily="49" charset="0"/>
          <a:ea typeface="+mj-ea"/>
          <a:cs typeface="Courier New" pitchFamily="49" charset="0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rgbClr val="F2F2F2"/>
          </a:solidFill>
          <a:latin typeface="Courier New" pitchFamily="49" charset="0"/>
          <a:cs typeface="Courier New" pitchFamily="49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93" y="3501008"/>
            <a:ext cx="8458200" cy="1222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Події першої світової війни в 1917 – 1918 роках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«14 пунктів» В.Вільсона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Січень 1918р. – В.Вільсон оприлюднив у конгресі США «14 пунктів», які заклади основи післявоєнного устрою світу.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b="1" dirty="0" smtClean="0">
                <a:solidFill>
                  <a:srgbClr val="FFFF00"/>
                </a:solidFill>
              </a:rPr>
              <a:t>На основі документа ( с. 92 підручника) визначте основні засади міжнародних відносин у післявоєнний період.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557338"/>
            <a:ext cx="3571875" cy="4679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Технічні удосконалення в роки війни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557338"/>
            <a:ext cx="3048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484313"/>
            <a:ext cx="2879725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Зміна статусу жінки в період війни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Участь жінок у бойових діях;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Збільшення загальної чисельності жінок на виробництві;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Збільшення чисельності жінок у державних відомствах, установах;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Зміна стилю одягу жінок ( коротка спідниця, жіночі брюки)</a:t>
            </a:r>
            <a:endParaRPr lang="ru-RU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524000"/>
            <a:ext cx="3740150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Завершення війни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0825" y="1600200"/>
            <a:ext cx="4681538" cy="4525963"/>
          </a:xfrm>
        </p:spPr>
        <p:txBody>
          <a:bodyPr>
            <a:normAutofit fontScale="70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Березень – червень 1918р. – наступ німецьких військ ( «Битва кайзера»),перехід </a:t>
            </a:r>
            <a:r>
              <a:rPr lang="uk-UA" dirty="0" err="1" smtClean="0"/>
              <a:t>р.Марни</a:t>
            </a:r>
            <a:r>
              <a:rPr lang="uk-UA" dirty="0" smtClean="0"/>
              <a:t> та обстріл Парижа;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18.07.1918р. – перехід союзників у наступ;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08.08.1918р. – «чорний день німецької армії»;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29.09.1918р. – капітуляція Болгарії;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03.11.1918р. – укладення </a:t>
            </a:r>
            <a:r>
              <a:rPr lang="uk-UA" dirty="0" err="1" smtClean="0"/>
              <a:t>перемир»я</a:t>
            </a:r>
            <a:r>
              <a:rPr lang="uk-UA" dirty="0" smtClean="0"/>
              <a:t> між </a:t>
            </a:r>
            <a:r>
              <a:rPr lang="uk-UA" dirty="0" err="1" smtClean="0"/>
              <a:t>Австро</a:t>
            </a:r>
            <a:r>
              <a:rPr lang="uk-UA" dirty="0" smtClean="0"/>
              <a:t> – Угорщиною та Антантою;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03.11.1918р. – початок революції в Німеччині;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11.11.1918р. – </a:t>
            </a:r>
            <a:r>
              <a:rPr lang="uk-UA" dirty="0" err="1" smtClean="0"/>
              <a:t>перемир»я</a:t>
            </a:r>
            <a:r>
              <a:rPr lang="uk-UA" dirty="0" smtClean="0"/>
              <a:t> між Німеччиною та Антантою. </a:t>
            </a:r>
            <a:endParaRPr lang="ru-RU" dirty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4625" y="1700213"/>
            <a:ext cx="35131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Прямоугольник 5"/>
          <p:cNvSpPr>
            <a:spLocks noChangeArrowheads="1"/>
          </p:cNvSpPr>
          <p:nvPr/>
        </p:nvSpPr>
        <p:spPr bwMode="auto">
          <a:xfrm>
            <a:off x="5067300" y="5373688"/>
            <a:ext cx="38877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ourier New" pitchFamily="49" charset="0"/>
                <a:cs typeface="Courier New" pitchFamily="49" charset="0"/>
              </a:rPr>
              <a:t>Командуючі військ Антанти після </a:t>
            </a:r>
          </a:p>
          <a:p>
            <a:r>
              <a:rPr lang="ru-RU" sz="1400">
                <a:latin typeface="Courier New" pitchFamily="49" charset="0"/>
                <a:cs typeface="Courier New" pitchFamily="49" charset="0"/>
              </a:rPr>
              <a:t>укладення Комп`єнського перемир`я </a:t>
            </a:r>
          </a:p>
          <a:p>
            <a:r>
              <a:rPr lang="ru-RU" sz="1400">
                <a:latin typeface="Courier New" pitchFamily="49" charset="0"/>
                <a:cs typeface="Courier New" pitchFamily="49" charset="0"/>
              </a:rPr>
              <a:t>(11 листопада 1918 р.).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dirty="0" smtClean="0"/>
              <a:t>З угоди </a:t>
            </a:r>
            <a:r>
              <a:rPr lang="ru-RU" dirty="0"/>
              <a:t>про </a:t>
            </a:r>
            <a:r>
              <a:rPr lang="ru-RU" dirty="0" err="1"/>
              <a:t>перемир’я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союзниками та </a:t>
            </a:r>
            <a:r>
              <a:rPr lang="ru-RU" dirty="0" err="1"/>
              <a:t>Німеччиною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/>
              <a:t>Стаття</a:t>
            </a:r>
            <a:r>
              <a:rPr lang="ru-RU" dirty="0"/>
              <a:t> 1.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воєнних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на </a:t>
            </a:r>
            <a:r>
              <a:rPr lang="ru-RU" dirty="0" err="1"/>
              <a:t>суходолі</a:t>
            </a:r>
            <a:r>
              <a:rPr lang="ru-RU" dirty="0"/>
              <a:t> та в </a:t>
            </a:r>
            <a:r>
              <a:rPr lang="ru-RU" dirty="0" err="1"/>
              <a:t>повітрі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6 годин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підписання</a:t>
            </a:r>
            <a:r>
              <a:rPr lang="ru-RU" dirty="0"/>
              <a:t> </a:t>
            </a:r>
            <a:r>
              <a:rPr lang="ru-RU" dirty="0" err="1"/>
              <a:t>перемир’я</a:t>
            </a:r>
            <a:r>
              <a:rPr lang="ru-RU" dirty="0" smtClean="0"/>
              <a:t>.</a:t>
            </a: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/>
              <a:t>Стаття</a:t>
            </a:r>
            <a:r>
              <a:rPr lang="ru-RU" dirty="0"/>
              <a:t> 2. </a:t>
            </a:r>
            <a:r>
              <a:rPr lang="ru-RU" dirty="0" err="1"/>
              <a:t>Негайна</a:t>
            </a:r>
            <a:r>
              <a:rPr lang="ru-RU" dirty="0"/>
              <a:t> </a:t>
            </a:r>
            <a:r>
              <a:rPr lang="ru-RU" dirty="0" err="1"/>
              <a:t>евакуація</a:t>
            </a:r>
            <a:r>
              <a:rPr lang="ru-RU" dirty="0"/>
              <a:t> </a:t>
            </a:r>
            <a:r>
              <a:rPr lang="ru-RU" dirty="0" err="1"/>
              <a:t>зайнятих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: </a:t>
            </a:r>
            <a:r>
              <a:rPr lang="ru-RU" dirty="0" err="1"/>
              <a:t>Бельгії</a:t>
            </a:r>
            <a:r>
              <a:rPr lang="ru-RU" dirty="0"/>
              <a:t>, </a:t>
            </a:r>
            <a:r>
              <a:rPr lang="ru-RU" dirty="0" err="1"/>
              <a:t>Франції</a:t>
            </a:r>
            <a:r>
              <a:rPr lang="ru-RU" dirty="0"/>
              <a:t>, Люксембургу, </a:t>
            </a:r>
            <a:r>
              <a:rPr lang="ru-RU" dirty="0" err="1"/>
              <a:t>також</a:t>
            </a:r>
            <a:r>
              <a:rPr lang="ru-RU" dirty="0"/>
              <a:t> і </a:t>
            </a:r>
            <a:r>
              <a:rPr lang="ru-RU" dirty="0" err="1"/>
              <a:t>Ельзасу-Лотарингії</a:t>
            </a:r>
            <a:r>
              <a:rPr lang="ru-RU" dirty="0"/>
              <a:t> — за таким </a:t>
            </a:r>
            <a:r>
              <a:rPr lang="ru-RU" dirty="0" err="1"/>
              <a:t>розрахунком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вона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здійснена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15 </a:t>
            </a:r>
            <a:r>
              <a:rPr lang="ru-RU" dirty="0" err="1"/>
              <a:t>днів</a:t>
            </a:r>
            <a:r>
              <a:rPr lang="ru-RU" dirty="0" smtClean="0"/>
              <a:t>...</a:t>
            </a: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 smtClean="0"/>
              <a:t>Стаття</a:t>
            </a:r>
            <a:r>
              <a:rPr lang="ru-RU" dirty="0" smtClean="0"/>
              <a:t> </a:t>
            </a:r>
            <a:r>
              <a:rPr lang="ru-RU" dirty="0"/>
              <a:t>4. Поступка </a:t>
            </a:r>
            <a:r>
              <a:rPr lang="ru-RU" dirty="0" err="1"/>
              <a:t>німецькою</a:t>
            </a:r>
            <a:r>
              <a:rPr lang="ru-RU" dirty="0"/>
              <a:t> </a:t>
            </a:r>
            <a:r>
              <a:rPr lang="ru-RU" dirty="0" err="1"/>
              <a:t>армією</a:t>
            </a:r>
            <a:r>
              <a:rPr lang="ru-RU" dirty="0"/>
              <a:t> такого </a:t>
            </a:r>
            <a:r>
              <a:rPr lang="ru-RU" dirty="0" err="1"/>
              <a:t>військового</a:t>
            </a:r>
            <a:r>
              <a:rPr lang="ru-RU" dirty="0"/>
              <a:t> майна: 5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гармат</a:t>
            </a:r>
            <a:r>
              <a:rPr lang="ru-RU" dirty="0"/>
              <a:t>, 25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кулеметів</a:t>
            </a:r>
            <a:r>
              <a:rPr lang="ru-RU" dirty="0"/>
              <a:t>, 3 </a:t>
            </a:r>
            <a:r>
              <a:rPr lang="ru-RU" dirty="0" err="1"/>
              <a:t>тисячі</a:t>
            </a:r>
            <a:r>
              <a:rPr lang="ru-RU" dirty="0"/>
              <a:t> </a:t>
            </a:r>
            <a:r>
              <a:rPr lang="ru-RU" dirty="0" err="1"/>
              <a:t>мінометів</a:t>
            </a:r>
            <a:r>
              <a:rPr lang="ru-RU" dirty="0"/>
              <a:t> та 1700 </a:t>
            </a:r>
            <a:r>
              <a:rPr lang="ru-RU" dirty="0" err="1"/>
              <a:t>аеропланів</a:t>
            </a:r>
            <a:r>
              <a:rPr lang="ru-RU" dirty="0" smtClean="0"/>
              <a:t>.</a:t>
            </a: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/>
              <a:t>Стаття</a:t>
            </a:r>
            <a:r>
              <a:rPr lang="ru-RU" dirty="0"/>
              <a:t> 5. </a:t>
            </a:r>
            <a:r>
              <a:rPr lang="ru-RU" dirty="0" err="1"/>
              <a:t>Евакуація</a:t>
            </a:r>
            <a:r>
              <a:rPr lang="ru-RU" dirty="0"/>
              <a:t> </a:t>
            </a:r>
            <a:r>
              <a:rPr lang="ru-RU" dirty="0" err="1"/>
              <a:t>німецьких</a:t>
            </a:r>
            <a:r>
              <a:rPr lang="ru-RU" dirty="0"/>
              <a:t> </a:t>
            </a:r>
            <a:r>
              <a:rPr lang="ru-RU" dirty="0" err="1"/>
              <a:t>армій</a:t>
            </a:r>
            <a:r>
              <a:rPr lang="ru-RU" dirty="0"/>
              <a:t> з </a:t>
            </a:r>
            <a:r>
              <a:rPr lang="ru-RU" dirty="0" err="1"/>
              <a:t>місцевостей</a:t>
            </a:r>
            <a:r>
              <a:rPr lang="ru-RU" dirty="0"/>
              <a:t> на </a:t>
            </a:r>
            <a:r>
              <a:rPr lang="ru-RU" dirty="0" err="1"/>
              <a:t>лівому</a:t>
            </a:r>
            <a:r>
              <a:rPr lang="ru-RU" dirty="0"/>
              <a:t> </a:t>
            </a:r>
            <a:r>
              <a:rPr lang="ru-RU" dirty="0" err="1"/>
              <a:t>березі</a:t>
            </a:r>
            <a:r>
              <a:rPr lang="ru-RU" dirty="0"/>
              <a:t> </a:t>
            </a:r>
            <a:r>
              <a:rPr lang="ru-RU" dirty="0" smtClean="0"/>
              <a:t>Рейну. </a:t>
            </a:r>
            <a:r>
              <a:rPr lang="ru-RU" dirty="0" err="1" smtClean="0"/>
              <a:t>Місцевостями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лівому</a:t>
            </a:r>
            <a:r>
              <a:rPr lang="ru-RU" dirty="0"/>
              <a:t> </a:t>
            </a:r>
            <a:r>
              <a:rPr lang="ru-RU" dirty="0" err="1"/>
              <a:t>березі</a:t>
            </a:r>
            <a:r>
              <a:rPr lang="ru-RU" dirty="0"/>
              <a:t> Рейну </a:t>
            </a:r>
            <a:r>
              <a:rPr lang="ru-RU" dirty="0" err="1"/>
              <a:t>управлятимуть</a:t>
            </a:r>
            <a:r>
              <a:rPr lang="ru-RU" dirty="0"/>
              <a:t> </a:t>
            </a:r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власті</a:t>
            </a:r>
            <a:r>
              <a:rPr lang="ru-RU" dirty="0"/>
              <a:t>, але </a:t>
            </a:r>
            <a:r>
              <a:rPr lang="ru-RU" dirty="0" err="1"/>
              <a:t>під</a:t>
            </a:r>
            <a:r>
              <a:rPr lang="ru-RU" dirty="0"/>
              <a:t> контролем </a:t>
            </a:r>
            <a:r>
              <a:rPr lang="ru-RU" dirty="0" err="1"/>
              <a:t>окупаційних</a:t>
            </a:r>
            <a:r>
              <a:rPr lang="ru-RU" dirty="0"/>
              <a:t> </a:t>
            </a:r>
            <a:r>
              <a:rPr lang="ru-RU" dirty="0" err="1"/>
              <a:t>військ</a:t>
            </a:r>
            <a:r>
              <a:rPr lang="ru-RU" dirty="0"/>
              <a:t> </a:t>
            </a:r>
            <a:r>
              <a:rPr lang="ru-RU" dirty="0" err="1"/>
              <a:t>союзників</a:t>
            </a:r>
            <a:r>
              <a:rPr lang="ru-RU" dirty="0"/>
              <a:t> та </a:t>
            </a:r>
            <a:r>
              <a:rPr lang="ru-RU" dirty="0" err="1"/>
              <a:t>Сполучених</a:t>
            </a:r>
            <a:r>
              <a:rPr lang="ru-RU" dirty="0"/>
              <a:t> </a:t>
            </a:r>
            <a:r>
              <a:rPr lang="ru-RU" dirty="0" err="1"/>
              <a:t>Штатів</a:t>
            </a:r>
            <a:r>
              <a:rPr lang="ru-RU" dirty="0" smtClean="0"/>
              <a:t>...</a:t>
            </a: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/>
              <a:t>Стаття</a:t>
            </a:r>
            <a:r>
              <a:rPr lang="ru-RU" dirty="0"/>
              <a:t> 12.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німецькі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на </a:t>
            </a:r>
            <a:r>
              <a:rPr lang="ru-RU" dirty="0" err="1"/>
              <a:t>територіях</a:t>
            </a:r>
            <a:r>
              <a:rPr lang="ru-RU" dirty="0"/>
              <a:t>,   </a:t>
            </a:r>
            <a:r>
              <a:rPr lang="ru-RU" dirty="0" err="1"/>
              <a:t>які</a:t>
            </a:r>
            <a:r>
              <a:rPr lang="ru-RU" dirty="0"/>
              <a:t> становили до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Австро-</a:t>
            </a:r>
            <a:r>
              <a:rPr lang="ru-RU" dirty="0" err="1"/>
              <a:t>Угорщини</a:t>
            </a:r>
            <a:r>
              <a:rPr lang="ru-RU" dirty="0"/>
              <a:t>, </a:t>
            </a:r>
            <a:r>
              <a:rPr lang="ru-RU" dirty="0" err="1"/>
              <a:t>Румунії</a:t>
            </a:r>
            <a:r>
              <a:rPr lang="ru-RU" dirty="0"/>
              <a:t> й </a:t>
            </a:r>
            <a:r>
              <a:rPr lang="ru-RU" dirty="0" err="1"/>
              <a:t>Туреччини</a:t>
            </a:r>
            <a:r>
              <a:rPr lang="ru-RU" dirty="0"/>
              <a:t>,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негайно</a:t>
            </a:r>
            <a:r>
              <a:rPr lang="ru-RU" dirty="0"/>
              <a:t> </a:t>
            </a:r>
            <a:r>
              <a:rPr lang="ru-RU" dirty="0" err="1"/>
              <a:t>повернутися</a:t>
            </a:r>
            <a:r>
              <a:rPr lang="ru-RU" dirty="0"/>
              <a:t> до </a:t>
            </a:r>
            <a:r>
              <a:rPr lang="ru-RU" dirty="0" err="1"/>
              <a:t>Німеччини</a:t>
            </a:r>
            <a:r>
              <a:rPr lang="ru-RU" dirty="0" smtClean="0"/>
              <a:t>.</a:t>
            </a: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німецькі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на </a:t>
            </a:r>
            <a:r>
              <a:rPr lang="ru-RU" dirty="0" err="1"/>
              <a:t>територіях</a:t>
            </a:r>
            <a:r>
              <a:rPr lang="ru-RU" dirty="0"/>
              <a:t>,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складалася</a:t>
            </a:r>
            <a:r>
              <a:rPr lang="ru-RU" dirty="0"/>
              <a:t> до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Росія</a:t>
            </a:r>
            <a:r>
              <a:rPr lang="ru-RU" dirty="0"/>
              <a:t>,  так само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повернутися</a:t>
            </a:r>
            <a:r>
              <a:rPr lang="ru-RU" dirty="0"/>
              <a:t> до </a:t>
            </a:r>
            <a:r>
              <a:rPr lang="ru-RU" dirty="0" err="1"/>
              <a:t>Німеччини</a:t>
            </a:r>
            <a:r>
              <a:rPr lang="ru-RU" dirty="0"/>
              <a:t>..., </a:t>
            </a:r>
            <a:r>
              <a:rPr lang="ru-RU" dirty="0" err="1"/>
              <a:t>тільки</a:t>
            </a:r>
            <a:r>
              <a:rPr lang="ru-RU" dirty="0"/>
              <a:t>-но союзники </a:t>
            </a:r>
            <a:r>
              <a:rPr lang="ru-RU" dirty="0" err="1"/>
              <a:t>визнають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для </a:t>
            </a:r>
            <a:r>
              <a:rPr lang="ru-RU" dirty="0" err="1"/>
              <a:t>цього</a:t>
            </a:r>
            <a:r>
              <a:rPr lang="ru-RU" dirty="0"/>
              <a:t> настав момент, </a:t>
            </a:r>
            <a:r>
              <a:rPr lang="ru-RU" dirty="0" err="1"/>
              <a:t>узявши</a:t>
            </a:r>
            <a:r>
              <a:rPr lang="ru-RU" dirty="0"/>
              <a:t> до </a:t>
            </a:r>
            <a:r>
              <a:rPr lang="ru-RU" dirty="0" err="1"/>
              <a:t>уваги</a:t>
            </a:r>
            <a:r>
              <a:rPr lang="ru-RU" dirty="0"/>
              <a:t> </a:t>
            </a:r>
            <a:r>
              <a:rPr lang="ru-RU" dirty="0" err="1"/>
              <a:t>внутрішнє</a:t>
            </a:r>
            <a:r>
              <a:rPr lang="ru-RU" dirty="0"/>
              <a:t> становище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територій</a:t>
            </a:r>
            <a:r>
              <a:rPr lang="ru-RU" dirty="0" smtClean="0"/>
              <a:t>...</a:t>
            </a: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/>
              <a:t>Стаття</a:t>
            </a:r>
            <a:r>
              <a:rPr lang="ru-RU" dirty="0"/>
              <a:t> 29. </a:t>
            </a:r>
            <a:r>
              <a:rPr lang="ru-RU" dirty="0" err="1"/>
              <a:t>Евакуація</a:t>
            </a:r>
            <a:r>
              <a:rPr lang="ru-RU" dirty="0"/>
              <a:t> </a:t>
            </a:r>
            <a:r>
              <a:rPr lang="ru-RU" dirty="0" err="1"/>
              <a:t>Німеччиною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портів</a:t>
            </a:r>
            <a:r>
              <a:rPr lang="ru-RU" dirty="0"/>
              <a:t> </a:t>
            </a:r>
            <a:r>
              <a:rPr lang="ru-RU" dirty="0" err="1"/>
              <a:t>Чорного</a:t>
            </a:r>
            <a:r>
              <a:rPr lang="ru-RU" dirty="0"/>
              <a:t> моря й передача союзникам і </a:t>
            </a:r>
            <a:r>
              <a:rPr lang="ru-RU" dirty="0" err="1"/>
              <a:t>Сполученим</a:t>
            </a:r>
            <a:r>
              <a:rPr lang="ru-RU" dirty="0"/>
              <a:t> Штатам </a:t>
            </a:r>
            <a:r>
              <a:rPr lang="ru-RU" dirty="0" err="1"/>
              <a:t>усіх</a:t>
            </a:r>
            <a:r>
              <a:rPr lang="ru-RU" dirty="0"/>
              <a:t>  </a:t>
            </a:r>
            <a:r>
              <a:rPr lang="ru-RU" dirty="0" err="1"/>
              <a:t>російських</a:t>
            </a:r>
            <a:r>
              <a:rPr lang="ru-RU" dirty="0"/>
              <a:t> </a:t>
            </a:r>
            <a:r>
              <a:rPr lang="ru-RU" dirty="0" err="1"/>
              <a:t>військових</a:t>
            </a:r>
            <a:r>
              <a:rPr lang="ru-RU" dirty="0"/>
              <a:t> суден, </a:t>
            </a:r>
            <a:r>
              <a:rPr lang="ru-RU" dirty="0" err="1"/>
              <a:t>захоплених</a:t>
            </a:r>
            <a:r>
              <a:rPr lang="ru-RU" dirty="0"/>
              <a:t> </a:t>
            </a:r>
            <a:r>
              <a:rPr lang="ru-RU" dirty="0" err="1"/>
              <a:t>німцями</a:t>
            </a:r>
            <a:r>
              <a:rPr lang="ru-RU" dirty="0"/>
              <a:t> в </a:t>
            </a:r>
            <a:r>
              <a:rPr lang="ru-RU" dirty="0" err="1"/>
              <a:t>Чорному</a:t>
            </a:r>
            <a:r>
              <a:rPr lang="ru-RU" dirty="0"/>
              <a:t> </a:t>
            </a:r>
            <a:r>
              <a:rPr lang="ru-RU" dirty="0" err="1"/>
              <a:t>морі</a:t>
            </a:r>
            <a:r>
              <a:rPr lang="ru-RU" dirty="0" smtClean="0"/>
              <a:t>...»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u="sng" dirty="0" smtClean="0">
                <a:solidFill>
                  <a:srgbClr val="FFFF00"/>
                </a:solidFill>
              </a:rPr>
              <a:t>На основі документа, визначте: </a:t>
            </a:r>
            <a:endParaRPr lang="ru-RU" u="sng" dirty="0" smtClean="0">
              <a:solidFill>
                <a:srgbClr val="FFFF00"/>
              </a:solidFill>
            </a:endParaRP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u="sng" dirty="0" smtClean="0">
                <a:solidFill>
                  <a:srgbClr val="FFFF00"/>
                </a:solidFill>
              </a:rPr>
              <a:t>1. </a:t>
            </a:r>
            <a:r>
              <a:rPr lang="ru-RU" u="sng" dirty="0" err="1" smtClean="0">
                <a:solidFill>
                  <a:srgbClr val="FFFF00"/>
                </a:solidFill>
              </a:rPr>
              <a:t>Які</a:t>
            </a:r>
            <a:r>
              <a:rPr lang="ru-RU" u="sng" dirty="0" smtClean="0">
                <a:solidFill>
                  <a:srgbClr val="FFFF00"/>
                </a:solidFill>
              </a:rPr>
              <a:t> </a:t>
            </a:r>
            <a:r>
              <a:rPr lang="ru-RU" u="sng" dirty="0" err="1">
                <a:solidFill>
                  <a:srgbClr val="FFFF00"/>
                </a:solidFill>
              </a:rPr>
              <a:t>основні</a:t>
            </a:r>
            <a:r>
              <a:rPr lang="ru-RU" u="sng" dirty="0">
                <a:solidFill>
                  <a:srgbClr val="FFFF00"/>
                </a:solidFill>
              </a:rPr>
              <a:t> </a:t>
            </a:r>
            <a:r>
              <a:rPr lang="ru-RU" u="sng" dirty="0" err="1">
                <a:solidFill>
                  <a:srgbClr val="FFFF00"/>
                </a:solidFill>
              </a:rPr>
              <a:t>умови</a:t>
            </a:r>
            <a:r>
              <a:rPr lang="ru-RU" u="sng" dirty="0">
                <a:solidFill>
                  <a:srgbClr val="FFFF00"/>
                </a:solidFill>
              </a:rPr>
              <a:t> </a:t>
            </a:r>
            <a:r>
              <a:rPr lang="ru-RU" u="sng" dirty="0" err="1">
                <a:solidFill>
                  <a:srgbClr val="FFFF00"/>
                </a:solidFill>
              </a:rPr>
              <a:t>Комп`єнського</a:t>
            </a:r>
            <a:r>
              <a:rPr lang="ru-RU" u="sng" dirty="0">
                <a:solidFill>
                  <a:srgbClr val="FFFF00"/>
                </a:solidFill>
              </a:rPr>
              <a:t> </a:t>
            </a:r>
            <a:r>
              <a:rPr lang="ru-RU" u="sng" dirty="0" err="1">
                <a:solidFill>
                  <a:srgbClr val="FFFF00"/>
                </a:solidFill>
              </a:rPr>
              <a:t>перемир`я</a:t>
            </a:r>
            <a:r>
              <a:rPr lang="ru-RU" u="sng" dirty="0">
                <a:solidFill>
                  <a:srgbClr val="FFFF00"/>
                </a:solidFill>
              </a:rPr>
              <a:t>?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u="sng" dirty="0" smtClean="0">
                <a:solidFill>
                  <a:srgbClr val="FFFF00"/>
                </a:solidFill>
              </a:rPr>
              <a:t>2. </a:t>
            </a:r>
            <a:r>
              <a:rPr lang="ru-RU" u="sng" dirty="0" err="1" smtClean="0">
                <a:solidFill>
                  <a:srgbClr val="FFFF00"/>
                </a:solidFill>
              </a:rPr>
              <a:t>Чому</a:t>
            </a:r>
            <a:r>
              <a:rPr lang="ru-RU" u="sng" dirty="0" smtClean="0">
                <a:solidFill>
                  <a:srgbClr val="FFFF00"/>
                </a:solidFill>
              </a:rPr>
              <a:t> </a:t>
            </a:r>
            <a:r>
              <a:rPr lang="ru-RU" u="sng" dirty="0" err="1">
                <a:solidFill>
                  <a:srgbClr val="FFFF00"/>
                </a:solidFill>
              </a:rPr>
              <a:t>умовами</a:t>
            </a:r>
            <a:r>
              <a:rPr lang="ru-RU" u="sng" dirty="0">
                <a:solidFill>
                  <a:srgbClr val="FFFF00"/>
                </a:solidFill>
              </a:rPr>
              <a:t> </a:t>
            </a:r>
            <a:r>
              <a:rPr lang="ru-RU" u="sng" dirty="0" err="1">
                <a:solidFill>
                  <a:srgbClr val="FFFF00"/>
                </a:solidFill>
              </a:rPr>
              <a:t>перемир’я</a:t>
            </a:r>
            <a:r>
              <a:rPr lang="ru-RU" u="sng" dirty="0">
                <a:solidFill>
                  <a:srgbClr val="FFFF00"/>
                </a:solidFill>
              </a:rPr>
              <a:t> </a:t>
            </a:r>
            <a:r>
              <a:rPr lang="ru-RU" u="sng" dirty="0" err="1">
                <a:solidFill>
                  <a:srgbClr val="FFFF00"/>
                </a:solidFill>
              </a:rPr>
              <a:t>передбачалося</a:t>
            </a:r>
            <a:r>
              <a:rPr lang="ru-RU" u="sng" dirty="0">
                <a:solidFill>
                  <a:srgbClr val="FFFF00"/>
                </a:solidFill>
              </a:rPr>
              <a:t> </a:t>
            </a:r>
            <a:r>
              <a:rPr lang="ru-RU" u="sng" dirty="0" err="1">
                <a:solidFill>
                  <a:srgbClr val="FFFF00"/>
                </a:solidFill>
              </a:rPr>
              <a:t>залишення</a:t>
            </a:r>
            <a:r>
              <a:rPr lang="ru-RU" u="sng" dirty="0">
                <a:solidFill>
                  <a:srgbClr val="FFFF00"/>
                </a:solidFill>
              </a:rPr>
              <a:t> </a:t>
            </a:r>
            <a:r>
              <a:rPr lang="ru-RU" u="sng" dirty="0" err="1">
                <a:solidFill>
                  <a:srgbClr val="FFFF00"/>
                </a:solidFill>
              </a:rPr>
              <a:t>німецьких</a:t>
            </a:r>
            <a:r>
              <a:rPr lang="ru-RU" u="sng" dirty="0">
                <a:solidFill>
                  <a:srgbClr val="FFFF00"/>
                </a:solidFill>
              </a:rPr>
              <a:t> </a:t>
            </a:r>
            <a:r>
              <a:rPr lang="ru-RU" u="sng" dirty="0" err="1">
                <a:solidFill>
                  <a:srgbClr val="FFFF00"/>
                </a:solidFill>
              </a:rPr>
              <a:t>військ</a:t>
            </a:r>
            <a:r>
              <a:rPr lang="ru-RU" u="sng" dirty="0">
                <a:solidFill>
                  <a:srgbClr val="FFFF00"/>
                </a:solidFill>
              </a:rPr>
              <a:t> на </a:t>
            </a:r>
            <a:r>
              <a:rPr lang="ru-RU" u="sng" dirty="0" err="1">
                <a:solidFill>
                  <a:srgbClr val="FFFF00"/>
                </a:solidFill>
              </a:rPr>
              <a:t>територіях</a:t>
            </a:r>
            <a:r>
              <a:rPr lang="ru-RU" u="sng" dirty="0">
                <a:solidFill>
                  <a:srgbClr val="FFFF00"/>
                </a:solidFill>
              </a:rPr>
              <a:t>, </a:t>
            </a:r>
            <a:r>
              <a:rPr lang="ru-RU" u="sng" dirty="0" err="1">
                <a:solidFill>
                  <a:srgbClr val="FFFF00"/>
                </a:solidFill>
              </a:rPr>
              <a:t>що</a:t>
            </a:r>
            <a:r>
              <a:rPr lang="ru-RU" u="sng" dirty="0">
                <a:solidFill>
                  <a:srgbClr val="FFFF00"/>
                </a:solidFill>
              </a:rPr>
              <a:t> </a:t>
            </a:r>
            <a:r>
              <a:rPr lang="ru-RU" u="sng" dirty="0" err="1">
                <a:solidFill>
                  <a:srgbClr val="FFFF00"/>
                </a:solidFill>
              </a:rPr>
              <a:t>знаходились</a:t>
            </a:r>
            <a:r>
              <a:rPr lang="ru-RU" u="sng" dirty="0">
                <a:solidFill>
                  <a:srgbClr val="FFFF00"/>
                </a:solidFill>
              </a:rPr>
              <a:t> у </a:t>
            </a:r>
            <a:r>
              <a:rPr lang="ru-RU" u="sng" dirty="0" err="1">
                <a:solidFill>
                  <a:srgbClr val="FFFF00"/>
                </a:solidFill>
              </a:rPr>
              <a:t>складі</a:t>
            </a:r>
            <a:r>
              <a:rPr lang="ru-RU" u="sng" dirty="0">
                <a:solidFill>
                  <a:srgbClr val="FFFF00"/>
                </a:solidFill>
              </a:rPr>
              <a:t> </a:t>
            </a:r>
            <a:r>
              <a:rPr lang="ru-RU" u="sng" dirty="0" err="1">
                <a:solidFill>
                  <a:srgbClr val="FFFF00"/>
                </a:solidFill>
              </a:rPr>
              <a:t>колишньої</a:t>
            </a:r>
            <a:r>
              <a:rPr lang="ru-RU" u="sng" dirty="0">
                <a:solidFill>
                  <a:srgbClr val="FFFF00"/>
                </a:solidFill>
              </a:rPr>
              <a:t> </a:t>
            </a:r>
            <a:r>
              <a:rPr lang="ru-RU" u="sng" dirty="0" err="1">
                <a:solidFill>
                  <a:srgbClr val="FFFF00"/>
                </a:solidFill>
              </a:rPr>
              <a:t>Російської</a:t>
            </a:r>
            <a:r>
              <a:rPr lang="ru-RU" u="sng" dirty="0">
                <a:solidFill>
                  <a:srgbClr val="FFFF00"/>
                </a:solidFill>
              </a:rPr>
              <a:t> </a:t>
            </a:r>
            <a:r>
              <a:rPr lang="ru-RU" u="sng" dirty="0" err="1">
                <a:solidFill>
                  <a:srgbClr val="FFFF00"/>
                </a:solidFill>
              </a:rPr>
              <a:t>імперії</a:t>
            </a:r>
            <a:r>
              <a:rPr lang="ru-RU" u="sng" dirty="0">
                <a:solidFill>
                  <a:srgbClr val="FFFF00"/>
                </a:solidFill>
              </a:rPr>
              <a:t>, до </a:t>
            </a:r>
            <a:r>
              <a:rPr lang="ru-RU" u="sng" dirty="0" err="1">
                <a:solidFill>
                  <a:srgbClr val="FFFF00"/>
                </a:solidFill>
              </a:rPr>
              <a:t>прибуття</a:t>
            </a:r>
            <a:r>
              <a:rPr lang="ru-RU" u="sng" dirty="0">
                <a:solidFill>
                  <a:srgbClr val="FFFF00"/>
                </a:solidFill>
              </a:rPr>
              <a:t> </a:t>
            </a:r>
            <a:r>
              <a:rPr lang="ru-RU" u="sng" dirty="0" err="1">
                <a:solidFill>
                  <a:srgbClr val="FFFF00"/>
                </a:solidFill>
              </a:rPr>
              <a:t>військ</a:t>
            </a:r>
            <a:r>
              <a:rPr lang="ru-RU" u="sng" dirty="0">
                <a:solidFill>
                  <a:srgbClr val="FFFF00"/>
                </a:solidFill>
              </a:rPr>
              <a:t> </a:t>
            </a:r>
            <a:r>
              <a:rPr lang="ru-RU" u="sng" dirty="0" err="1">
                <a:solidFill>
                  <a:srgbClr val="FFFF00"/>
                </a:solidFill>
              </a:rPr>
              <a:t>союзників</a:t>
            </a:r>
            <a:r>
              <a:rPr lang="ru-RU" u="sng" dirty="0" smtClean="0">
                <a:solidFill>
                  <a:srgbClr val="FFFF00"/>
                </a:solidFill>
              </a:rPr>
              <a:t>?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Результати та підсумки війни. 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1524000"/>
            <a:ext cx="26384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205038"/>
            <a:ext cx="21526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900113" y="1844675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ourier New" pitchFamily="49" charset="0"/>
                <a:cs typeface="Courier New" pitchFamily="49" charset="0"/>
              </a:rPr>
              <a:t>Млн.дол</a:t>
            </a:r>
            <a:r>
              <a:rPr lang="uk-UA">
                <a:latin typeface="Times New Roman" pitchFamily="18" charset="0"/>
              </a:rPr>
              <a:t>.</a:t>
            </a:r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862263" y="2924175"/>
            <a:ext cx="3240087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НАСЛІДКИ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І світової війни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388" y="260350"/>
            <a:ext cx="2305050" cy="1081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Прискорення технічного прогресу.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333375"/>
            <a:ext cx="2232025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Розорення економіки багатьох країн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8913" y="1773238"/>
            <a:ext cx="2303462" cy="1439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Війна та революції сприяли краху монархічних режимів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88125" y="1925638"/>
            <a:ext cx="2232025" cy="1081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Значні людські жертви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88125" y="3573463"/>
            <a:ext cx="2232025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Посилення міграційних процесів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8913" y="3716338"/>
            <a:ext cx="2303462" cy="132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Піднесення нац. – визвольного руху в Азії та 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А</a:t>
            </a:r>
            <a:r>
              <a:rPr lang="uk-UA" dirty="0">
                <a:latin typeface="Courier New" pitchFamily="49" charset="0"/>
                <a:cs typeface="Courier New" pitchFamily="49" charset="0"/>
              </a:rPr>
              <a:t>фриці 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388" y="5661025"/>
            <a:ext cx="2305050" cy="1081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Посилення державного втручання в економіку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88125" y="5584825"/>
            <a:ext cx="2232025" cy="1150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Courier New" pitchFamily="49" charset="0"/>
                <a:cs typeface="Courier New" pitchFamily="49" charset="0"/>
              </a:rPr>
              <a:t>Формування нових національних держав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4481513" y="836613"/>
            <a:ext cx="2035175" cy="20875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0"/>
            <a:endCxn id="4" idx="3"/>
          </p:cNvCxnSpPr>
          <p:nvPr/>
        </p:nvCxnSpPr>
        <p:spPr>
          <a:xfrm flipH="1" flipV="1">
            <a:off x="2484438" y="800100"/>
            <a:ext cx="1997075" cy="21240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2"/>
          </p:cNvCxnSpPr>
          <p:nvPr/>
        </p:nvCxnSpPr>
        <p:spPr>
          <a:xfrm flipH="1">
            <a:off x="2492375" y="3716338"/>
            <a:ext cx="1989138" cy="23764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" idx="2"/>
          </p:cNvCxnSpPr>
          <p:nvPr/>
        </p:nvCxnSpPr>
        <p:spPr>
          <a:xfrm>
            <a:off x="4481513" y="3716338"/>
            <a:ext cx="2035175" cy="23764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3" idx="2"/>
          </p:cNvCxnSpPr>
          <p:nvPr/>
        </p:nvCxnSpPr>
        <p:spPr>
          <a:xfrm>
            <a:off x="4481513" y="3716338"/>
            <a:ext cx="2035175" cy="4333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3" idx="0"/>
          </p:cNvCxnSpPr>
          <p:nvPr/>
        </p:nvCxnSpPr>
        <p:spPr>
          <a:xfrm flipV="1">
            <a:off x="4481513" y="2466975"/>
            <a:ext cx="2035175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3" idx="0"/>
          </p:cNvCxnSpPr>
          <p:nvPr/>
        </p:nvCxnSpPr>
        <p:spPr>
          <a:xfrm flipH="1" flipV="1">
            <a:off x="2555875" y="2492375"/>
            <a:ext cx="1925638" cy="431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3" idx="2"/>
            <a:endCxn id="9" idx="3"/>
          </p:cNvCxnSpPr>
          <p:nvPr/>
        </p:nvCxnSpPr>
        <p:spPr>
          <a:xfrm flipH="1">
            <a:off x="2492375" y="3716338"/>
            <a:ext cx="1989138" cy="660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Які наслідки для воюючих країн мав Брест - Литовський мирний договір?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Чому США вступили у І світову війну?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Які негативні наслідки І світової війни можна виділити?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Головним наслідком війни була перемога блоку ……………………і поразка ………………………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mtClean="0"/>
              <a:t>Познайомитися з  основними подіями 1917 – 1918 років на фронтах І світової війни;</a:t>
            </a:r>
          </a:p>
          <a:p>
            <a:pPr algn="just"/>
            <a:r>
              <a:rPr lang="ru-RU" smtClean="0"/>
              <a:t>Визначити роль подій в Росії на події Першої світової війни та ролі США в подальшому ході війни;</a:t>
            </a:r>
          </a:p>
          <a:p>
            <a:pPr algn="just"/>
            <a:r>
              <a:rPr lang="ru-RU" smtClean="0"/>
              <a:t>Вчитися встановлювати причинно – наслідкові зв»язки, працювати з документами, робити висновки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15362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 2" pitchFamily="18" charset="2"/>
              <a:buAutoNum type="arabicPeriod"/>
            </a:pPr>
            <a:r>
              <a:rPr lang="ru-RU" smtClean="0"/>
              <a:t>Вихід Росії з війни.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uk-UA" smtClean="0"/>
              <a:t>Вступ у війну США.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uk-UA" smtClean="0"/>
              <a:t>Воєнні дії на Західному фронті.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uk-UA" smtClean="0"/>
              <a:t>«14 пунктів» В.Вільсона.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uk-UA" smtClean="0"/>
              <a:t>Технічні удосконалення в роки війни.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uk-UA" smtClean="0"/>
              <a:t>Зміна статусу жінки в період війни.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uk-UA" smtClean="0"/>
              <a:t>Завершення війни.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uk-UA" smtClean="0"/>
              <a:t>Результати та підсумки війни.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16386" name="Объект 5"/>
          <p:cNvSpPr>
            <a:spLocks noGrp="1"/>
          </p:cNvSpPr>
          <p:nvPr>
            <p:ph sz="half" idx="2"/>
          </p:nvPr>
        </p:nvSpPr>
        <p:spPr>
          <a:xfrm>
            <a:off x="395288" y="1600200"/>
            <a:ext cx="8596312" cy="4724400"/>
          </a:xfrm>
        </p:spPr>
        <p:txBody>
          <a:bodyPr/>
          <a:lstStyle/>
          <a:p>
            <a:r>
              <a:rPr lang="uk-UA" b="1" smtClean="0"/>
              <a:t>Опорні дати:</a:t>
            </a:r>
          </a:p>
          <a:p>
            <a:r>
              <a:rPr lang="uk-UA" b="1" smtClean="0"/>
              <a:t>Лютий 1917р. – Лютнева революція в Росії;</a:t>
            </a:r>
          </a:p>
          <a:p>
            <a:r>
              <a:rPr lang="uk-UA" b="1" smtClean="0"/>
              <a:t>Квітень 1917р. – вступ США у війну;</a:t>
            </a:r>
          </a:p>
          <a:p>
            <a:r>
              <a:rPr lang="uk-UA" b="1" smtClean="0"/>
              <a:t>07.11.1917р. – більшовицький переворот в Росії;</a:t>
            </a:r>
          </a:p>
          <a:p>
            <a:r>
              <a:rPr lang="uk-UA" b="1" smtClean="0"/>
              <a:t>11.11.1918р. – Комп»єнське перемир»я. Завершення І світової війни.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Вихід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 з </a:t>
            </a:r>
            <a:r>
              <a:rPr lang="ru-RU" dirty="0" err="1"/>
              <a:t>війни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Лютнева революція в Росії.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25.02.1917р. – зречення Миколи ІІ. Перехід влади до Тимчасового уряду та продовження політики « ведення війни до переможного кінця».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07.11.1917р. – більшовицький переворот у Росії.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Грудень 1917р. – укладення </a:t>
            </a:r>
            <a:r>
              <a:rPr lang="uk-UA" dirty="0" err="1" smtClean="0"/>
              <a:t>перемир»я</a:t>
            </a:r>
            <a:r>
              <a:rPr lang="uk-UA" dirty="0" smtClean="0"/>
              <a:t> з Німеччиною</a:t>
            </a:r>
            <a:r>
              <a:rPr lang="uk-UA" dirty="0"/>
              <a:t>.</a:t>
            </a:r>
            <a:endParaRPr lang="uk-UA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03.03.1918р. – укладення мирного договору між Росією та Німеччиною.</a:t>
            </a:r>
            <a:endParaRPr lang="ru-RU" dirty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43475" y="1600200"/>
            <a:ext cx="3448050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7938"/>
            <a:ext cx="7451725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Вступ у війну США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554663" cy="4525963"/>
          </a:xfrm>
        </p:spPr>
        <p:txBody>
          <a:bodyPr>
            <a:normAutofit fontScale="8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Економічна допомога країнам Антанти ( продовольство, сировина, озброєння і </a:t>
            </a:r>
            <a:r>
              <a:rPr lang="uk-UA" dirty="0" err="1" smtClean="0"/>
              <a:t>т.ін</a:t>
            </a:r>
            <a:r>
              <a:rPr lang="uk-UA" dirty="0" smtClean="0"/>
              <a:t>.)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Перетворення США у світового кредитора.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Зміна ставлення до війну в </a:t>
            </a:r>
            <a:r>
              <a:rPr lang="uk-UA" dirty="0" err="1" smtClean="0"/>
              <a:t>зв»язку</a:t>
            </a:r>
            <a:r>
              <a:rPr lang="uk-UA" dirty="0" smtClean="0"/>
              <a:t> з «необмеженою підводною війною» Німеччини.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Вихід Росії з війни.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Прагнення США відігравати значну роль у післявоєнному світі.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06.04.1918р. – вступ США у І світову війну. </a:t>
            </a:r>
            <a:endParaRPr lang="ru-RU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1773238"/>
            <a:ext cx="26193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Воєнні дії на Західному </a:t>
            </a:r>
            <a:r>
              <a:rPr lang="uk-UA" dirty="0" smtClean="0"/>
              <a:t>фронті.1917 рік.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Квітень 1917р – наступ </a:t>
            </a:r>
            <a:r>
              <a:rPr lang="uk-UA" dirty="0" err="1" smtClean="0"/>
              <a:t>англо</a:t>
            </a:r>
            <a:r>
              <a:rPr lang="uk-UA" dirty="0" smtClean="0"/>
              <a:t> – французьких військ в районі Реймса – «бійня </a:t>
            </a:r>
            <a:r>
              <a:rPr lang="uk-UA" dirty="0" err="1" smtClean="0"/>
              <a:t>Невіла</a:t>
            </a:r>
            <a:r>
              <a:rPr lang="uk-UA" dirty="0" smtClean="0"/>
              <a:t>»;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Липень 1917р. – наступ і поразка російських військ в Галичині;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Жовтень 1917р. – катастрофічна поразка італійських військ під </a:t>
            </a:r>
            <a:r>
              <a:rPr lang="uk-UA" dirty="0" err="1" smtClean="0"/>
              <a:t>Капоретто</a:t>
            </a:r>
            <a:r>
              <a:rPr lang="uk-UA" dirty="0" smtClean="0"/>
              <a:t>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Листопад – грудень 1917р. – масове </a:t>
            </a:r>
            <a:r>
              <a:rPr lang="uk-UA" dirty="0" err="1" smtClean="0"/>
              <a:t>застовування</a:t>
            </a:r>
            <a:r>
              <a:rPr lang="uk-UA" dirty="0" smtClean="0"/>
              <a:t> англійцями танків в районі </a:t>
            </a:r>
            <a:r>
              <a:rPr lang="uk-UA" dirty="0" err="1" smtClean="0"/>
              <a:t>Камбре</a:t>
            </a:r>
            <a:r>
              <a:rPr lang="uk-UA" dirty="0" smtClean="0"/>
              <a:t>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dirty="0" smtClean="0"/>
              <a:t>Листопад 1917р. – утворення Вищої воєнної ради країн Антанти.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9538" y="1598613"/>
            <a:ext cx="394652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5053013" y="6210300"/>
            <a:ext cx="40909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Розгром італійської армії під Капоретто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7938"/>
            <a:ext cx="7451725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340</TotalTime>
  <Words>618</Words>
  <Application>Microsoft Office PowerPoint</Application>
  <PresentationFormat>Экран (4:3)</PresentationFormat>
  <Paragraphs>76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Times New Roman</vt:lpstr>
      <vt:lpstr>Arial</vt:lpstr>
      <vt:lpstr>Courier New</vt:lpstr>
      <vt:lpstr>Wingdings 2</vt:lpstr>
      <vt:lpstr>Wingdings</vt:lpstr>
      <vt:lpstr>Wingdings 3</vt:lpstr>
      <vt:lpstr>Calibri</vt:lpstr>
      <vt:lpstr>Апекс</vt:lpstr>
      <vt:lpstr>Апекс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cp:lastModifiedBy>Makas</cp:lastModifiedBy>
  <cp:revision>48</cp:revision>
  <dcterms:modified xsi:type="dcterms:W3CDTF">2012-04-22T18:06:18Z</dcterms:modified>
</cp:coreProperties>
</file>