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276565" cy="2416342"/>
          </a:xfrm>
        </p:spPr>
        <p:txBody>
          <a:bodyPr>
            <a:normAutofit/>
          </a:bodyPr>
          <a:lstStyle/>
          <a:p>
            <a:r>
              <a:rPr lang="uk-UA" b="0" dirty="0" smtClean="0"/>
              <a:t>Об'єднані </a:t>
            </a:r>
            <a:r>
              <a:rPr lang="uk-UA" b="0" dirty="0" smtClean="0">
                <a:latin typeface="Franklin Gothic Medium" pitchFamily="34" charset="0"/>
              </a:rPr>
              <a:t>Арабські</a:t>
            </a:r>
            <a:r>
              <a:rPr lang="uk-UA" b="0" dirty="0" smtClean="0"/>
              <a:t> Емірати</a:t>
            </a:r>
            <a:br>
              <a:rPr lang="uk-UA" b="0" dirty="0" smtClean="0"/>
            </a:br>
            <a:endParaRPr lang="ru-RU" dirty="0"/>
          </a:p>
        </p:txBody>
      </p:sp>
      <p:pic>
        <p:nvPicPr>
          <p:cNvPr id="5" name="Рисунок 4" descr="1335948828_713.jpg480x360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5214974" cy="3857652"/>
          </a:xfrm>
          <a:prstGeom prst="rect">
            <a:avLst/>
          </a:prstGeom>
        </p:spPr>
      </p:pic>
      <p:pic>
        <p:nvPicPr>
          <p:cNvPr id="6" name="Рисунок 5" descr="oae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285991"/>
            <a:ext cx="2786082" cy="4323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Автомобільний</a:t>
            </a:r>
            <a:r>
              <a:rPr lang="ru-RU" dirty="0" smtClean="0"/>
              <a:t> транспорт – </a:t>
            </a:r>
            <a:r>
              <a:rPr lang="ru-RU" dirty="0" err="1" smtClean="0"/>
              <a:t>єдиний</a:t>
            </a:r>
            <a:r>
              <a:rPr lang="ru-RU" dirty="0" smtClean="0"/>
              <a:t> вид транспорту в ОАЕ. У ОАЕ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залізниць</a:t>
            </a:r>
            <a:r>
              <a:rPr lang="ru-RU" dirty="0" smtClean="0"/>
              <a:t>, </a:t>
            </a:r>
            <a:r>
              <a:rPr lang="ru-RU" dirty="0" err="1" smtClean="0"/>
              <a:t>перевезення</a:t>
            </a:r>
            <a:r>
              <a:rPr lang="ru-RU" dirty="0" smtClean="0"/>
              <a:t> в основному </a:t>
            </a:r>
            <a:r>
              <a:rPr lang="ru-RU" dirty="0" err="1" smtClean="0"/>
              <a:t>забезпечуються</a:t>
            </a:r>
            <a:r>
              <a:rPr lang="ru-RU" dirty="0" smtClean="0"/>
              <a:t> автотранспортом.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емірати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полосними</a:t>
            </a:r>
            <a:r>
              <a:rPr lang="ru-RU" dirty="0" smtClean="0"/>
              <a:t> </a:t>
            </a:r>
            <a:r>
              <a:rPr lang="ru-RU" dirty="0" err="1" smtClean="0"/>
              <a:t>магістралями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магістраль</a:t>
            </a:r>
            <a:r>
              <a:rPr lang="ru-RU" dirty="0" smtClean="0"/>
              <a:t> проходить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Эш-Шам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прибережні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до Катару та </a:t>
            </a:r>
            <a:r>
              <a:rPr lang="ru-RU" dirty="0" err="1" smtClean="0"/>
              <a:t>Саудівської</a:t>
            </a:r>
            <a:r>
              <a:rPr lang="ru-RU" dirty="0" smtClean="0"/>
              <a:t> </a:t>
            </a:r>
            <a:r>
              <a:rPr lang="ru-RU" dirty="0" err="1" smtClean="0"/>
              <a:t>Аравії</a:t>
            </a:r>
            <a:r>
              <a:rPr lang="ru-RU" dirty="0" smtClean="0"/>
              <a:t>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протяжність</a:t>
            </a:r>
            <a:r>
              <a:rPr lang="ru-RU" dirty="0" smtClean="0"/>
              <a:t> </a:t>
            </a:r>
            <a:r>
              <a:rPr lang="ru-RU" dirty="0" err="1" smtClean="0"/>
              <a:t>автошляхів</a:t>
            </a:r>
            <a:r>
              <a:rPr lang="ru-RU" dirty="0" smtClean="0"/>
              <a:t> 2000 км. </a:t>
            </a:r>
            <a:endParaRPr lang="ru-RU" dirty="0"/>
          </a:p>
        </p:txBody>
      </p:sp>
      <p:pic>
        <p:nvPicPr>
          <p:cNvPr id="10" name="Содержимое 9" descr="dubai_bus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071546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 країни</a:t>
            </a:r>
            <a:endParaRPr lang="ru-RU" dirty="0"/>
          </a:p>
        </p:txBody>
      </p:sp>
      <p:pic>
        <p:nvPicPr>
          <p:cNvPr id="11" name="Рисунок 10" descr="dubai_metro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000504"/>
            <a:ext cx="4000534" cy="266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6186502" cy="342902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smtClean="0"/>
              <a:t>80% </a:t>
            </a:r>
            <a:r>
              <a:rPr lang="ru-RU" dirty="0" err="1" smtClean="0"/>
              <a:t>населення</a:t>
            </a:r>
            <a:r>
              <a:rPr lang="ru-RU" dirty="0" smtClean="0"/>
              <a:t> 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вихідцями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У 2000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етнічні</a:t>
            </a:r>
            <a:r>
              <a:rPr lang="ru-RU" dirty="0" smtClean="0"/>
              <a:t> </a:t>
            </a:r>
            <a:r>
              <a:rPr lang="ru-RU" dirty="0" err="1" smtClean="0"/>
              <a:t>араби</a:t>
            </a:r>
            <a:r>
              <a:rPr lang="ru-RU" dirty="0" smtClean="0"/>
              <a:t> становили 48,1%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араби</a:t>
            </a:r>
            <a:r>
              <a:rPr lang="ru-RU" dirty="0" smtClean="0"/>
              <a:t> ОАЕ - 12,2%, </a:t>
            </a:r>
            <a:r>
              <a:rPr lang="ru-RU" dirty="0" err="1" smtClean="0"/>
              <a:t>бедуїни</a:t>
            </a:r>
            <a:r>
              <a:rPr lang="ru-RU" dirty="0" smtClean="0"/>
              <a:t> - 9,4%,єгипетські </a:t>
            </a:r>
            <a:r>
              <a:rPr lang="ru-RU" dirty="0" err="1" smtClean="0"/>
              <a:t>араби</a:t>
            </a:r>
            <a:r>
              <a:rPr lang="ru-RU" dirty="0" smtClean="0"/>
              <a:t> - 6,2%, </a:t>
            </a:r>
            <a:r>
              <a:rPr lang="ru-RU" dirty="0" err="1" smtClean="0"/>
              <a:t>оманські</a:t>
            </a:r>
            <a:r>
              <a:rPr lang="ru-RU" dirty="0" smtClean="0"/>
              <a:t> </a:t>
            </a:r>
            <a:r>
              <a:rPr lang="ru-RU" dirty="0" err="1" smtClean="0"/>
              <a:t>араби</a:t>
            </a:r>
            <a:r>
              <a:rPr lang="ru-RU" dirty="0" smtClean="0"/>
              <a:t> - 4,1%, </a:t>
            </a:r>
            <a:r>
              <a:rPr lang="ru-RU" dirty="0" err="1" smtClean="0"/>
              <a:t>саудівські</a:t>
            </a:r>
            <a:r>
              <a:rPr lang="ru-RU" dirty="0" smtClean="0"/>
              <a:t> </a:t>
            </a:r>
            <a:r>
              <a:rPr lang="ru-RU" dirty="0" err="1" smtClean="0"/>
              <a:t>араби</a:t>
            </a:r>
            <a:r>
              <a:rPr lang="ru-RU" dirty="0" smtClean="0"/>
              <a:t> - 4% ), </a:t>
            </a:r>
            <a:r>
              <a:rPr lang="ru-RU" dirty="0" err="1" smtClean="0"/>
              <a:t>вихідці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 - 35,7%, </a:t>
            </a:r>
            <a:r>
              <a:rPr lang="ru-RU" dirty="0" err="1" smtClean="0"/>
              <a:t>іранці</a:t>
            </a:r>
            <a:r>
              <a:rPr lang="ru-RU" dirty="0" smtClean="0"/>
              <a:t> - 5%, </a:t>
            </a:r>
            <a:r>
              <a:rPr lang="ru-RU" u="sng" dirty="0" err="1" smtClean="0"/>
              <a:t>філіппінці</a:t>
            </a:r>
            <a:r>
              <a:rPr lang="ru-RU" dirty="0" smtClean="0"/>
              <a:t> - 3,4%, </a:t>
            </a:r>
            <a:r>
              <a:rPr lang="ru-RU" dirty="0" err="1" smtClean="0"/>
              <a:t>європейці</a:t>
            </a:r>
            <a:r>
              <a:rPr lang="ru-RU" dirty="0" smtClean="0"/>
              <a:t> - 2,4%,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народності</a:t>
            </a:r>
            <a:r>
              <a:rPr lang="ru-RU" dirty="0" smtClean="0"/>
              <a:t>- 5,4%. Число </a:t>
            </a:r>
            <a:r>
              <a:rPr lang="ru-RU" dirty="0" err="1" smtClean="0"/>
              <a:t>громадян</a:t>
            </a:r>
            <a:r>
              <a:rPr lang="ru-RU" dirty="0" smtClean="0"/>
              <a:t> ОАЕ, за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, в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десятиліття</a:t>
            </a:r>
            <a:r>
              <a:rPr lang="ru-RU" dirty="0" smtClean="0"/>
              <a:t> не </a:t>
            </a:r>
            <a:r>
              <a:rPr lang="ru-RU" dirty="0" err="1" smtClean="0"/>
              <a:t>перевищує</a:t>
            </a:r>
            <a:r>
              <a:rPr lang="ru-RU" dirty="0" smtClean="0"/>
              <a:t> 25%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У той же час </a:t>
            </a:r>
            <a:r>
              <a:rPr lang="ru-RU" dirty="0" err="1" smtClean="0"/>
              <a:t>найчисленніші</a:t>
            </a:r>
            <a:r>
              <a:rPr lang="ru-RU" dirty="0" smtClean="0"/>
              <a:t> </a:t>
            </a:r>
            <a:r>
              <a:rPr lang="ru-RU" dirty="0" err="1" smtClean="0"/>
              <a:t>етнічні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 </a:t>
            </a:r>
            <a:r>
              <a:rPr lang="ru-RU" dirty="0" err="1" smtClean="0"/>
              <a:t>представляють</a:t>
            </a:r>
            <a:r>
              <a:rPr lang="ru-RU" dirty="0" smtClean="0"/>
              <a:t> (</a:t>
            </a:r>
            <a:r>
              <a:rPr lang="ru-RU" i="1" dirty="0" smtClean="0"/>
              <a:t>станом на 2003 </a:t>
            </a:r>
            <a:r>
              <a:rPr lang="ru-RU" i="1" dirty="0" err="1" smtClean="0"/>
              <a:t>рік</a:t>
            </a:r>
            <a:r>
              <a:rPr lang="ru-RU" dirty="0" smtClean="0"/>
              <a:t>) </a:t>
            </a:r>
            <a:r>
              <a:rPr lang="ru-RU" dirty="0" err="1" smtClean="0"/>
              <a:t>вихідці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Індії</a:t>
            </a:r>
            <a:r>
              <a:rPr lang="ru-RU" dirty="0" smtClean="0"/>
              <a:t> (</a:t>
            </a:r>
            <a:r>
              <a:rPr lang="ru-RU" dirty="0" err="1" smtClean="0"/>
              <a:t>близько</a:t>
            </a:r>
            <a:r>
              <a:rPr lang="ru-RU" dirty="0" smtClean="0"/>
              <a:t> 30%, </a:t>
            </a:r>
            <a:r>
              <a:rPr lang="ru-RU" dirty="0" err="1" smtClean="0"/>
              <a:t>або</a:t>
            </a:r>
            <a:r>
              <a:rPr lang="ru-RU" dirty="0" smtClean="0"/>
              <a:t> 1,2 </a:t>
            </a:r>
            <a:r>
              <a:rPr lang="ru-RU" dirty="0" err="1" smtClean="0"/>
              <a:t>млн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 Пакистану (</a:t>
            </a:r>
            <a:r>
              <a:rPr lang="ru-RU" dirty="0" err="1" smtClean="0"/>
              <a:t>близько</a:t>
            </a:r>
            <a:r>
              <a:rPr lang="ru-RU" dirty="0" smtClean="0"/>
              <a:t> 20%)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Етнічний склад</a:t>
            </a:r>
            <a:endParaRPr lang="ru-RU" dirty="0"/>
          </a:p>
        </p:txBody>
      </p:sp>
      <p:pic>
        <p:nvPicPr>
          <p:cNvPr id="4" name="Рисунок 3" descr="imgpreview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57166"/>
            <a:ext cx="255035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500306"/>
            <a:ext cx="241103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332093620_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400926"/>
            <a:ext cx="3286148" cy="2457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928670"/>
            <a:ext cx="6643734" cy="378621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Із</a:t>
            </a:r>
            <a:r>
              <a:rPr lang="ru-RU" dirty="0" smtClean="0"/>
              <a:t> 4,4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проживає</a:t>
            </a:r>
            <a:r>
              <a:rPr lang="ru-RU" dirty="0" smtClean="0"/>
              <a:t> у </a:t>
            </a:r>
            <a:r>
              <a:rPr lang="ru-RU" dirty="0" err="1" smtClean="0"/>
              <a:t>країні</a:t>
            </a:r>
            <a:r>
              <a:rPr lang="ru-RU" dirty="0" smtClean="0"/>
              <a:t>, </a:t>
            </a:r>
            <a:r>
              <a:rPr lang="ru-RU" dirty="0" err="1" smtClean="0"/>
              <a:t>лише</a:t>
            </a:r>
            <a:r>
              <a:rPr lang="ru-RU" dirty="0" smtClean="0"/>
              <a:t> 15-20%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громадянами</a:t>
            </a:r>
            <a:r>
              <a:rPr lang="ru-RU" dirty="0" smtClean="0"/>
              <a:t> ОАЕ</a:t>
            </a:r>
            <a:r>
              <a:rPr lang="ru-RU" baseline="30000" dirty="0" smtClean="0"/>
              <a:t>[</a:t>
            </a:r>
            <a:r>
              <a:rPr lang="ru-RU" dirty="0" smtClean="0"/>
              <a:t>(</a:t>
            </a:r>
            <a:r>
              <a:rPr lang="ru-RU" dirty="0" smtClean="0"/>
              <a:t>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перепису</a:t>
            </a:r>
            <a:r>
              <a:rPr lang="ru-RU" dirty="0" smtClean="0"/>
              <a:t> 2005 року), </a:t>
            </a:r>
            <a:r>
              <a:rPr lang="ru-RU" dirty="0" err="1" smtClean="0"/>
              <a:t>із</a:t>
            </a:r>
            <a:r>
              <a:rPr lang="ru-RU" dirty="0" smtClean="0"/>
              <a:t> них 97%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мусульманами, 85 </a:t>
            </a:r>
            <a:r>
              <a:rPr lang="ru-RU" dirty="0" err="1" smtClean="0"/>
              <a:t>відсотків</a:t>
            </a:r>
            <a:r>
              <a:rPr lang="ru-RU" dirty="0" smtClean="0"/>
              <a:t> - </a:t>
            </a:r>
            <a:r>
              <a:rPr lang="ru-RU" dirty="0" err="1" smtClean="0"/>
              <a:t>суніти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15 </a:t>
            </a:r>
            <a:r>
              <a:rPr lang="ru-RU" dirty="0" err="1" smtClean="0"/>
              <a:t>відсотків</a:t>
            </a:r>
            <a:r>
              <a:rPr lang="ru-RU" dirty="0" smtClean="0"/>
              <a:t> - </a:t>
            </a:r>
            <a:r>
              <a:rPr lang="ru-RU" dirty="0" err="1" smtClean="0"/>
              <a:t>шиїти</a:t>
            </a:r>
            <a:r>
              <a:rPr lang="ru-RU" baseline="30000" dirty="0" smtClean="0"/>
              <a:t>]</a:t>
            </a:r>
            <a:r>
              <a:rPr lang="ru-RU" dirty="0" smtClean="0"/>
              <a:t>. </a:t>
            </a:r>
            <a:r>
              <a:rPr lang="ru-RU" dirty="0" err="1" smtClean="0"/>
              <a:t>Іноземці</a:t>
            </a:r>
            <a:r>
              <a:rPr lang="ru-RU" dirty="0" smtClean="0"/>
              <a:t> </a:t>
            </a:r>
            <a:r>
              <a:rPr lang="ru-RU" dirty="0" err="1" smtClean="0"/>
              <a:t>прибули</a:t>
            </a:r>
            <a:r>
              <a:rPr lang="ru-RU" dirty="0" smtClean="0"/>
              <a:t>, в основному,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 та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число </a:t>
            </a:r>
            <a:r>
              <a:rPr lang="ru-RU" dirty="0" err="1" smtClean="0"/>
              <a:t>прибуло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Близького</a:t>
            </a:r>
            <a:r>
              <a:rPr lang="ru-RU" dirty="0" smtClean="0"/>
              <a:t> Сходу,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, </a:t>
            </a:r>
            <a:r>
              <a:rPr lang="ru-RU" dirty="0" err="1" smtClean="0"/>
              <a:t>держав-членів</a:t>
            </a:r>
            <a:r>
              <a:rPr lang="ru-RU" dirty="0" smtClean="0"/>
              <a:t> </a:t>
            </a:r>
            <a:r>
              <a:rPr lang="ru-RU" dirty="0" err="1" smtClean="0"/>
              <a:t>Співдружності</a:t>
            </a:r>
            <a:r>
              <a:rPr lang="ru-RU" dirty="0" smtClean="0"/>
              <a:t> </a:t>
            </a:r>
            <a:r>
              <a:rPr lang="ru-RU" dirty="0" err="1" smtClean="0"/>
              <a:t>Незалежних</a:t>
            </a:r>
            <a:r>
              <a:rPr lang="ru-RU" dirty="0" smtClean="0"/>
              <a:t> Держав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Америки.За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уряду, 76% - </a:t>
            </a:r>
            <a:r>
              <a:rPr lang="ru-RU" dirty="0" err="1" smtClean="0"/>
              <a:t>мусульмани</a:t>
            </a:r>
            <a:r>
              <a:rPr lang="ru-RU" dirty="0" smtClean="0"/>
              <a:t> (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загальної</a:t>
            </a:r>
            <a:r>
              <a:rPr lang="ru-RU" i="1" dirty="0" smtClean="0"/>
              <a:t> </a:t>
            </a:r>
            <a:r>
              <a:rPr lang="ru-RU" i="1" dirty="0" err="1" smtClean="0"/>
              <a:t>чисельності</a:t>
            </a:r>
            <a:r>
              <a:rPr lang="ru-RU" i="1" dirty="0" smtClean="0"/>
              <a:t> </a:t>
            </a:r>
            <a:r>
              <a:rPr lang="ru-RU" i="1" dirty="0" err="1" smtClean="0"/>
              <a:t>всього</a:t>
            </a:r>
            <a:r>
              <a:rPr lang="ru-RU" i="1" dirty="0" smtClean="0"/>
              <a:t> </a:t>
            </a:r>
            <a:r>
              <a:rPr lang="ru-RU" i="1" dirty="0" err="1" smtClean="0"/>
              <a:t>населення</a:t>
            </a:r>
            <a:r>
              <a:rPr lang="ru-RU" i="1" dirty="0" smtClean="0"/>
              <a:t> </a:t>
            </a:r>
            <a:r>
              <a:rPr lang="ru-RU" i="1" dirty="0" err="1" smtClean="0"/>
              <a:t>країни</a:t>
            </a:r>
            <a:r>
              <a:rPr lang="ru-RU" dirty="0" smtClean="0"/>
              <a:t>), 9% - </a:t>
            </a:r>
            <a:r>
              <a:rPr lang="ru-RU" dirty="0" err="1" smtClean="0"/>
              <a:t>християни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15% -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релігійні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. А за </a:t>
            </a:r>
            <a:r>
              <a:rPr lang="ru-RU" dirty="0" err="1" smtClean="0"/>
              <a:t>неофіційними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(</a:t>
            </a:r>
            <a:r>
              <a:rPr lang="ru-RU" i="1" dirty="0" err="1" smtClean="0"/>
              <a:t>підрахунок</a:t>
            </a:r>
            <a:r>
              <a:rPr lang="ru-RU" i="1" dirty="0" smtClean="0"/>
              <a:t> вели </a:t>
            </a:r>
            <a:r>
              <a:rPr lang="ru-RU" i="1" dirty="0" err="1" smtClean="0"/>
              <a:t>громадські</a:t>
            </a:r>
            <a:r>
              <a:rPr lang="ru-RU" i="1" dirty="0" smtClean="0"/>
              <a:t> </a:t>
            </a:r>
            <a:r>
              <a:rPr lang="ru-RU" i="1" dirty="0" err="1" smtClean="0"/>
              <a:t>структури</a:t>
            </a:r>
            <a:r>
              <a:rPr lang="ru-RU" i="1" dirty="0" smtClean="0"/>
              <a:t> та </a:t>
            </a:r>
            <a:r>
              <a:rPr lang="ru-RU" i="1" dirty="0" err="1" smtClean="0"/>
              <a:t>представники</a:t>
            </a:r>
            <a:r>
              <a:rPr lang="ru-RU" i="1" dirty="0" smtClean="0"/>
              <a:t> </a:t>
            </a:r>
            <a:r>
              <a:rPr lang="ru-RU" i="1" dirty="0" err="1" smtClean="0"/>
              <a:t>діаспор</a:t>
            </a:r>
            <a:r>
              <a:rPr lang="ru-RU" dirty="0" smtClean="0"/>
              <a:t>) - то, </a:t>
            </a:r>
            <a:r>
              <a:rPr lang="ru-RU" dirty="0" err="1" smtClean="0"/>
              <a:t>принаймні</a:t>
            </a:r>
            <a:r>
              <a:rPr lang="ru-RU" dirty="0" smtClean="0"/>
              <a:t>, 15%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 </a:t>
            </a:r>
            <a:r>
              <a:rPr lang="ru-RU" dirty="0" err="1" smtClean="0"/>
              <a:t>індуісти</a:t>
            </a:r>
            <a:r>
              <a:rPr lang="ru-RU" dirty="0" smtClean="0"/>
              <a:t>, 5% - </a:t>
            </a:r>
            <a:r>
              <a:rPr lang="ru-RU" dirty="0" err="1" smtClean="0"/>
              <a:t>буддисти</a:t>
            </a:r>
            <a:r>
              <a:rPr lang="ru-RU" dirty="0" smtClean="0"/>
              <a:t>, а 5% належать до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релігійних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 </a:t>
            </a:r>
            <a:r>
              <a:rPr lang="ru-RU" dirty="0" err="1" smtClean="0"/>
              <a:t>парсів</a:t>
            </a:r>
            <a:r>
              <a:rPr lang="ru-RU" dirty="0" smtClean="0"/>
              <a:t>, </a:t>
            </a:r>
            <a:r>
              <a:rPr lang="ru-RU" dirty="0" err="1" smtClean="0"/>
              <a:t>багаї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сикхів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Релігійний склад</a:t>
            </a:r>
            <a:endParaRPr lang="ru-RU" dirty="0"/>
          </a:p>
        </p:txBody>
      </p:sp>
      <p:pic>
        <p:nvPicPr>
          <p:cNvPr id="4" name="Рисунок 3" descr="1209564298_15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285992"/>
            <a:ext cx="2012153" cy="2786058"/>
          </a:xfrm>
          <a:prstGeom prst="rect">
            <a:avLst/>
          </a:prstGeom>
        </p:spPr>
      </p:pic>
      <p:pic>
        <p:nvPicPr>
          <p:cNvPr id="5" name="Рисунок 4" descr="isl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142852"/>
            <a:ext cx="1976438" cy="1976438"/>
          </a:xfrm>
          <a:prstGeom prst="rect">
            <a:avLst/>
          </a:prstGeom>
        </p:spPr>
      </p:pic>
      <p:pic>
        <p:nvPicPr>
          <p:cNvPr id="6" name="Рисунок 5" descr="7291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4286256"/>
            <a:ext cx="3643338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7829576" cy="387649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Важливими</a:t>
            </a:r>
            <a:r>
              <a:rPr lang="ru-RU" dirty="0" smtClean="0"/>
              <a:t> </a:t>
            </a:r>
            <a:r>
              <a:rPr lang="ru-RU" dirty="0" err="1" smtClean="0"/>
              <a:t>галузями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ОАЕ,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газу,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обробна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, </a:t>
            </a:r>
            <a:r>
              <a:rPr lang="ru-RU" dirty="0" err="1" smtClean="0"/>
              <a:t>нафтопереробка</a:t>
            </a:r>
            <a:r>
              <a:rPr lang="ru-RU" dirty="0" smtClean="0"/>
              <a:t>, </a:t>
            </a:r>
            <a:r>
              <a:rPr lang="ru-RU" dirty="0" err="1" smtClean="0"/>
              <a:t>суднобудування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ремонт суден, </a:t>
            </a:r>
            <a:r>
              <a:rPr lang="ru-RU" dirty="0" err="1" smtClean="0"/>
              <a:t>рибальство</a:t>
            </a:r>
            <a:r>
              <a:rPr lang="ru-RU" dirty="0" smtClean="0"/>
              <a:t>, </a:t>
            </a:r>
            <a:r>
              <a:rPr lang="ru-RU" dirty="0" err="1" smtClean="0"/>
              <a:t>землеробство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кочове</a:t>
            </a:r>
            <a:r>
              <a:rPr lang="ru-RU" dirty="0" smtClean="0"/>
              <a:t> </a:t>
            </a:r>
            <a:r>
              <a:rPr lang="ru-RU" dirty="0" err="1" smtClean="0"/>
              <a:t>скотарство</a:t>
            </a:r>
            <a:r>
              <a:rPr lang="ru-RU" dirty="0" smtClean="0"/>
              <a:t>. У </a:t>
            </a:r>
            <a:r>
              <a:rPr lang="ru-RU" dirty="0" err="1" smtClean="0"/>
              <a:t>структурі</a:t>
            </a:r>
            <a:r>
              <a:rPr lang="ru-RU" dirty="0" smtClean="0"/>
              <a:t> ВВП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питома</a:t>
            </a:r>
            <a:r>
              <a:rPr lang="ru-RU" dirty="0" smtClean="0"/>
              <a:t> вага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нафтопродуктів</a:t>
            </a:r>
            <a:r>
              <a:rPr lang="ru-RU" dirty="0" smtClean="0"/>
              <a:t>,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сталь, </a:t>
            </a:r>
            <a:r>
              <a:rPr lang="ru-RU" dirty="0" err="1" smtClean="0"/>
              <a:t>алюміній</a:t>
            </a:r>
            <a:r>
              <a:rPr lang="ru-RU" dirty="0" smtClean="0"/>
              <a:t>, </a:t>
            </a:r>
            <a:r>
              <a:rPr lang="ru-RU" dirty="0" err="1" smtClean="0"/>
              <a:t>добрива</a:t>
            </a:r>
            <a:r>
              <a:rPr lang="ru-RU" dirty="0" smtClean="0"/>
              <a:t>, цемент, </a:t>
            </a:r>
            <a:r>
              <a:rPr lang="ru-RU" dirty="0" err="1" smtClean="0"/>
              <a:t>пластмаси</a:t>
            </a:r>
            <a:r>
              <a:rPr lang="ru-RU" dirty="0" smtClean="0"/>
              <a:t>, </a:t>
            </a:r>
            <a:r>
              <a:rPr lang="ru-RU" dirty="0" err="1" smtClean="0"/>
              <a:t>верстати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Економіка країни</a:t>
            </a:r>
            <a:endParaRPr lang="ru-RU" dirty="0"/>
          </a:p>
        </p:txBody>
      </p:sp>
      <p:pic>
        <p:nvPicPr>
          <p:cNvPr id="4" name="Рисунок 3" descr="2585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949408"/>
            <a:ext cx="2880894" cy="190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3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833917"/>
            <a:ext cx="3055220" cy="202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857232"/>
            <a:ext cx="7429552" cy="3643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Склад </a:t>
            </a:r>
            <a:r>
              <a:rPr lang="ru-RU" dirty="0" err="1" smtClean="0"/>
              <a:t>експорту</a:t>
            </a:r>
            <a:r>
              <a:rPr lang="ru-RU" dirty="0" smtClean="0"/>
              <a:t>: </a:t>
            </a:r>
            <a:r>
              <a:rPr lang="ru-RU" dirty="0" err="1" smtClean="0"/>
              <a:t>нафта</a:t>
            </a:r>
            <a:r>
              <a:rPr lang="ru-RU" dirty="0" smtClean="0"/>
              <a:t> - 45%, газ, </a:t>
            </a:r>
            <a:r>
              <a:rPr lang="ru-RU" dirty="0" err="1" smtClean="0"/>
              <a:t>реекспорт</a:t>
            </a:r>
            <a:r>
              <a:rPr lang="ru-RU" dirty="0" smtClean="0"/>
              <a:t>, </a:t>
            </a:r>
            <a:r>
              <a:rPr lang="ru-RU" dirty="0" err="1" smtClean="0"/>
              <a:t>в'ялена</a:t>
            </a:r>
            <a:r>
              <a:rPr lang="ru-RU" dirty="0" smtClean="0"/>
              <a:t> </a:t>
            </a:r>
            <a:r>
              <a:rPr lang="ru-RU" dirty="0" err="1" smtClean="0"/>
              <a:t>риба</a:t>
            </a:r>
            <a:r>
              <a:rPr lang="ru-RU" dirty="0" smtClean="0"/>
              <a:t>, </a:t>
            </a:r>
            <a:r>
              <a:rPr lang="ru-RU" dirty="0" err="1" smtClean="0"/>
              <a:t>фініки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: </a:t>
            </a:r>
            <a:r>
              <a:rPr lang="ru-RU" dirty="0" err="1" smtClean="0"/>
              <a:t>Японія</a:t>
            </a:r>
            <a:r>
              <a:rPr lang="ru-RU" dirty="0" smtClean="0"/>
              <a:t> - 36%, </a:t>
            </a:r>
            <a:r>
              <a:rPr lang="ru-RU" dirty="0" err="1" smtClean="0"/>
              <a:t>Республіка</a:t>
            </a:r>
            <a:r>
              <a:rPr lang="ru-RU" dirty="0" smtClean="0"/>
              <a:t> Корея - 9%, </a:t>
            </a:r>
            <a:r>
              <a:rPr lang="ru-RU" dirty="0" err="1" smtClean="0"/>
              <a:t>Сінгапур</a:t>
            </a:r>
            <a:r>
              <a:rPr lang="ru-RU" dirty="0" smtClean="0"/>
              <a:t> - 5%, </a:t>
            </a:r>
            <a:r>
              <a:rPr lang="ru-RU" dirty="0" err="1" smtClean="0"/>
              <a:t>Індія</a:t>
            </a:r>
            <a:r>
              <a:rPr lang="ru-RU" dirty="0" smtClean="0"/>
              <a:t> - 5%, Оман - 3%. </a:t>
            </a:r>
            <a:br>
              <a:rPr lang="ru-RU" dirty="0" smtClean="0"/>
            </a:br>
            <a:r>
              <a:rPr lang="ru-RU" dirty="0" smtClean="0"/>
              <a:t>Склад </a:t>
            </a:r>
            <a:r>
              <a:rPr lang="ru-RU" dirty="0" err="1" smtClean="0"/>
              <a:t>імпорту</a:t>
            </a:r>
            <a:r>
              <a:rPr lang="ru-RU" dirty="0" smtClean="0"/>
              <a:t>: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, транспорт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, </a:t>
            </a:r>
            <a:r>
              <a:rPr lang="ru-RU" dirty="0" err="1" smtClean="0"/>
              <a:t>хімікати</a:t>
            </a:r>
            <a:r>
              <a:rPr lang="ru-RU" dirty="0" smtClean="0"/>
              <a:t>, </a:t>
            </a:r>
            <a:r>
              <a:rPr lang="ru-RU" dirty="0" err="1" smtClean="0"/>
              <a:t>продовольство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: США - 9%, </a:t>
            </a:r>
            <a:r>
              <a:rPr lang="ru-RU" dirty="0" err="1" smtClean="0"/>
              <a:t>Японія</a:t>
            </a:r>
            <a:r>
              <a:rPr lang="ru-RU" dirty="0" smtClean="0"/>
              <a:t> - 9%, </a:t>
            </a:r>
            <a:r>
              <a:rPr lang="ru-RU" dirty="0" err="1" smtClean="0"/>
              <a:t>Великобританія</a:t>
            </a:r>
            <a:r>
              <a:rPr lang="ru-RU" dirty="0" smtClean="0"/>
              <a:t> - 9%, </a:t>
            </a:r>
            <a:r>
              <a:rPr lang="ru-RU" dirty="0" err="1" smtClean="0"/>
              <a:t>Німеччина</a:t>
            </a:r>
            <a:r>
              <a:rPr lang="ru-RU" dirty="0" smtClean="0"/>
              <a:t> - 6%, </a:t>
            </a:r>
            <a:r>
              <a:rPr lang="ru-RU" dirty="0" err="1" smtClean="0"/>
              <a:t>Індія</a:t>
            </a:r>
            <a:r>
              <a:rPr lang="ru-RU" dirty="0" smtClean="0"/>
              <a:t> - 6%. </a:t>
            </a:r>
            <a:br>
              <a:rPr lang="ru-RU" dirty="0" smtClean="0"/>
            </a:br>
            <a:r>
              <a:rPr lang="ru-RU" dirty="0" smtClean="0"/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Експорт та імпорт</a:t>
            </a:r>
            <a:endParaRPr lang="ru-RU" dirty="0"/>
          </a:p>
        </p:txBody>
      </p:sp>
      <p:pic>
        <p:nvPicPr>
          <p:cNvPr id="4" name="Рисунок 3" descr="fish_foo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071942"/>
            <a:ext cx="3134407" cy="2683836"/>
          </a:xfrm>
          <a:prstGeom prst="rect">
            <a:avLst/>
          </a:prstGeom>
        </p:spPr>
      </p:pic>
      <p:pic>
        <p:nvPicPr>
          <p:cNvPr id="5" name="Рисунок 4" descr="wpid-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71942"/>
            <a:ext cx="3645485" cy="2567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6329378" cy="330499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найголовніших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туризм.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екзотики</a:t>
            </a:r>
            <a:r>
              <a:rPr lang="ru-RU" dirty="0" smtClean="0"/>
              <a:t>, </a:t>
            </a:r>
            <a:r>
              <a:rPr lang="ru-RU" dirty="0" err="1" smtClean="0"/>
              <a:t>туристичні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практикують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шопінговий</a:t>
            </a:r>
            <a:r>
              <a:rPr lang="ru-RU" dirty="0" smtClean="0"/>
              <a:t> туризм,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допускає</a:t>
            </a:r>
            <a:r>
              <a:rPr lang="ru-RU" dirty="0" smtClean="0"/>
              <a:t> </a:t>
            </a:r>
            <a:r>
              <a:rPr lang="ru-RU" dirty="0" err="1" smtClean="0"/>
              <a:t>відвідання</a:t>
            </a:r>
            <a:r>
              <a:rPr lang="ru-RU" dirty="0" smtClean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 smtClean="0"/>
              <a:t>фестивалів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магазинів</a:t>
            </a:r>
            <a:r>
              <a:rPr lang="ru-RU" dirty="0" smtClean="0"/>
              <a:t> </a:t>
            </a:r>
            <a:r>
              <a:rPr lang="en-US" dirty="0" smtClean="0"/>
              <a:t>Duty Free </a:t>
            </a:r>
            <a:r>
              <a:rPr lang="ru-RU" dirty="0" smtClean="0"/>
              <a:t>в </a:t>
            </a:r>
            <a:r>
              <a:rPr lang="ru-RU" dirty="0" err="1" smtClean="0"/>
              <a:t>аеропортах</a:t>
            </a:r>
            <a:r>
              <a:rPr lang="ru-RU" dirty="0" smtClean="0"/>
              <a:t> </a:t>
            </a:r>
            <a:r>
              <a:rPr lang="ru-RU" dirty="0" err="1" smtClean="0"/>
              <a:t>Дубаю</a:t>
            </a:r>
            <a:r>
              <a:rPr lang="ru-RU" dirty="0" smtClean="0"/>
              <a:t> та </a:t>
            </a:r>
            <a:r>
              <a:rPr lang="ru-RU" dirty="0" err="1" smtClean="0"/>
              <a:t>Абу-Дабі</a:t>
            </a:r>
            <a:r>
              <a:rPr lang="ru-RU" dirty="0" smtClean="0"/>
              <a:t>.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магазини</a:t>
            </a:r>
            <a:r>
              <a:rPr lang="ru-RU" dirty="0" smtClean="0"/>
              <a:t> </a:t>
            </a:r>
            <a:r>
              <a:rPr lang="en-US" dirty="0" smtClean="0"/>
              <a:t>Duty Free </a:t>
            </a:r>
            <a:r>
              <a:rPr lang="ru-RU" dirty="0" err="1" smtClean="0"/>
              <a:t>є</a:t>
            </a:r>
            <a:r>
              <a:rPr lang="ru-RU" dirty="0" smtClean="0"/>
              <a:t> одними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а </a:t>
            </a:r>
            <a:r>
              <a:rPr lang="ru-RU" dirty="0" err="1" smtClean="0"/>
              <a:t>інтерес</a:t>
            </a:r>
            <a:r>
              <a:rPr lang="ru-RU" dirty="0" smtClean="0"/>
              <a:t> до них,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ліквідації</a:t>
            </a:r>
            <a:r>
              <a:rPr lang="ru-RU" dirty="0" smtClean="0"/>
              <a:t> мереж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магазинів</a:t>
            </a:r>
            <a:r>
              <a:rPr lang="ru-RU" dirty="0" smtClean="0"/>
              <a:t> у </a:t>
            </a:r>
            <a:r>
              <a:rPr lang="ru-RU" dirty="0" err="1" smtClean="0"/>
              <a:t>країнах</a:t>
            </a:r>
            <a:r>
              <a:rPr lang="ru-RU" dirty="0" smtClean="0"/>
              <a:t> ЄС,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uk-UA" dirty="0" smtClean="0"/>
              <a:t>Туризм</a:t>
            </a:r>
            <a:endParaRPr lang="ru-RU" dirty="0"/>
          </a:p>
        </p:txBody>
      </p:sp>
      <p:pic>
        <p:nvPicPr>
          <p:cNvPr id="4" name="Рисунок 3" descr="6780405c2243c7131e6a93358c71fc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14290"/>
            <a:ext cx="2671781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288341532_dut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929066"/>
            <a:ext cx="287648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ubai_Duty_Fr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000504"/>
            <a:ext cx="3429024" cy="2674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5972188" cy="442915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Дубай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відоме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курорт </a:t>
            </a:r>
            <a:r>
              <a:rPr lang="ru-RU" dirty="0" err="1" smtClean="0"/>
              <a:t>Персидської</a:t>
            </a:r>
            <a:r>
              <a:rPr lang="ru-RU" dirty="0" smtClean="0"/>
              <a:t> затоки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унікальними</a:t>
            </a:r>
            <a:r>
              <a:rPr lang="ru-RU" dirty="0" smtClean="0"/>
              <a:t> </a:t>
            </a:r>
            <a:r>
              <a:rPr lang="ru-RU" dirty="0" err="1" smtClean="0"/>
              <a:t>можливостями</a:t>
            </a:r>
            <a:r>
              <a:rPr lang="ru-RU" dirty="0" smtClean="0"/>
              <a:t> для </a:t>
            </a:r>
            <a:r>
              <a:rPr lang="ru-RU" dirty="0" err="1" smtClean="0"/>
              <a:t>шопінгу</a:t>
            </a:r>
            <a:r>
              <a:rPr lang="ru-RU" dirty="0" smtClean="0"/>
              <a:t> та </a:t>
            </a:r>
            <a:r>
              <a:rPr lang="ru-RU" dirty="0" err="1" smtClean="0"/>
              <a:t>морського</a:t>
            </a:r>
            <a:r>
              <a:rPr lang="ru-RU" dirty="0" smtClean="0"/>
              <a:t> </a:t>
            </a:r>
            <a:r>
              <a:rPr lang="ru-RU" dirty="0" err="1" smtClean="0"/>
              <a:t>відпочинку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тут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суперсучасних</a:t>
            </a:r>
            <a:r>
              <a:rPr lang="ru-RU" dirty="0" smtClean="0"/>
              <a:t> </a:t>
            </a:r>
            <a:r>
              <a:rPr lang="ru-RU" dirty="0" err="1" smtClean="0"/>
              <a:t>торгівельних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низькими</a:t>
            </a:r>
            <a:r>
              <a:rPr lang="ru-RU" dirty="0" smtClean="0"/>
              <a:t> </a:t>
            </a:r>
            <a:r>
              <a:rPr lang="ru-RU" dirty="0" err="1" smtClean="0"/>
              <a:t>цінами</a:t>
            </a:r>
            <a:r>
              <a:rPr lang="ru-RU" dirty="0" smtClean="0"/>
              <a:t> та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світових</a:t>
            </a:r>
            <a:r>
              <a:rPr lang="ru-RU" dirty="0" smtClean="0"/>
              <a:t> марок. </a:t>
            </a:r>
            <a:r>
              <a:rPr lang="ru-RU" dirty="0" err="1" smtClean="0"/>
              <a:t>Тільки</a:t>
            </a:r>
            <a:r>
              <a:rPr lang="ru-RU" dirty="0" smtClean="0"/>
              <a:t> тут , у </a:t>
            </a:r>
            <a:r>
              <a:rPr lang="ru-RU" dirty="0" err="1" smtClean="0"/>
              <a:t>березні</a:t>
            </a:r>
            <a:r>
              <a:rPr lang="ru-RU" dirty="0" smtClean="0"/>
              <a:t> </a:t>
            </a:r>
            <a:r>
              <a:rPr lang="ru-RU" dirty="0" err="1" smtClean="0"/>
              <a:t>місяці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проводиться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шопінг-фестиваль</a:t>
            </a:r>
            <a:r>
              <a:rPr lang="ru-RU" dirty="0" smtClean="0"/>
              <a:t>. Район </a:t>
            </a:r>
            <a:r>
              <a:rPr lang="ru-RU" dirty="0" err="1" smtClean="0"/>
              <a:t>Дубай</a:t>
            </a:r>
            <a:r>
              <a:rPr lang="ru-RU" dirty="0" smtClean="0"/>
              <a:t> </a:t>
            </a:r>
            <a:r>
              <a:rPr lang="ru-RU" dirty="0" err="1" smtClean="0"/>
              <a:t>Джумейра_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ідеальне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для </a:t>
            </a:r>
            <a:r>
              <a:rPr lang="ru-RU" dirty="0" err="1" smtClean="0"/>
              <a:t>відпочинку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- </a:t>
            </a:r>
            <a:r>
              <a:rPr lang="ru-RU" dirty="0" err="1" smtClean="0"/>
              <a:t>багатокілометровий</a:t>
            </a:r>
            <a:r>
              <a:rPr lang="ru-RU" dirty="0" smtClean="0"/>
              <a:t> </a:t>
            </a:r>
            <a:r>
              <a:rPr lang="ru-RU" dirty="0" err="1" smtClean="0"/>
              <a:t>пісчаний</a:t>
            </a:r>
            <a:r>
              <a:rPr lang="ru-RU" dirty="0" smtClean="0"/>
              <a:t> пляж </a:t>
            </a:r>
            <a:r>
              <a:rPr lang="ru-RU" dirty="0" err="1" smtClean="0"/>
              <a:t>з</a:t>
            </a:r>
            <a:r>
              <a:rPr lang="ru-RU" dirty="0" smtClean="0"/>
              <a:t> 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готелей</a:t>
            </a:r>
            <a:r>
              <a:rPr lang="ru-RU" dirty="0" smtClean="0"/>
              <a:t> </a:t>
            </a:r>
            <a:r>
              <a:rPr lang="ru-RU" dirty="0" err="1" smtClean="0"/>
              <a:t>найвищого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семизірковий</a:t>
            </a:r>
            <a:r>
              <a:rPr lang="ru-RU" dirty="0" smtClean="0"/>
              <a:t> </a:t>
            </a:r>
            <a:r>
              <a:rPr lang="ru-RU" dirty="0" err="1" smtClean="0"/>
              <a:t>Буршель</a:t>
            </a:r>
            <a:r>
              <a:rPr lang="ru-RU" dirty="0" smtClean="0"/>
              <a:t> Араб та </a:t>
            </a:r>
            <a:r>
              <a:rPr lang="ru-RU" dirty="0" err="1" smtClean="0"/>
              <a:t>шестизірковий</a:t>
            </a:r>
            <a:r>
              <a:rPr lang="ru-RU" dirty="0" smtClean="0"/>
              <a:t> </a:t>
            </a:r>
            <a:r>
              <a:rPr lang="ru-RU" dirty="0" err="1" smtClean="0"/>
              <a:t>Джумейра</a:t>
            </a:r>
            <a:r>
              <a:rPr lang="ru-RU" dirty="0" smtClean="0"/>
              <a:t> </a:t>
            </a:r>
            <a:r>
              <a:rPr lang="ru-RU" dirty="0" err="1" smtClean="0"/>
              <a:t>Біч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Міста-курорти ОАЕ</a:t>
            </a:r>
            <a:endParaRPr lang="ru-RU" dirty="0"/>
          </a:p>
        </p:txBody>
      </p:sp>
      <p:pic>
        <p:nvPicPr>
          <p:cNvPr id="6" name="Рисунок 5" descr="dub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57166"/>
            <a:ext cx="239089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365254073_mavri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29" y="4071942"/>
            <a:ext cx="2952771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9"/>
            <a:ext cx="7072362" cy="3429024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Шарджа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, де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вдало</a:t>
            </a:r>
            <a:r>
              <a:rPr lang="ru-RU" dirty="0" smtClean="0"/>
              <a:t> </a:t>
            </a:r>
            <a:r>
              <a:rPr lang="ru-RU" dirty="0" err="1" smtClean="0"/>
              <a:t>поєднати</a:t>
            </a:r>
            <a:r>
              <a:rPr lang="ru-RU" dirty="0" smtClean="0"/>
              <a:t> </a:t>
            </a:r>
            <a:r>
              <a:rPr lang="ru-RU" dirty="0" err="1" smtClean="0"/>
              <a:t>відпочинок</a:t>
            </a:r>
            <a:r>
              <a:rPr lang="ru-RU" dirty="0" smtClean="0"/>
              <a:t> на </a:t>
            </a:r>
            <a:r>
              <a:rPr lang="ru-RU" dirty="0" err="1" smtClean="0"/>
              <a:t>морі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чудовими</a:t>
            </a:r>
            <a:r>
              <a:rPr lang="ru-RU" dirty="0" smtClean="0"/>
              <a:t> </a:t>
            </a:r>
            <a:r>
              <a:rPr lang="ru-RU" dirty="0" err="1" smtClean="0"/>
              <a:t>можливостями</a:t>
            </a:r>
            <a:r>
              <a:rPr lang="ru-RU" dirty="0" smtClean="0"/>
              <a:t> </a:t>
            </a:r>
            <a:r>
              <a:rPr lang="ru-RU" dirty="0" err="1" smtClean="0"/>
              <a:t>шопінгу</a:t>
            </a:r>
            <a:r>
              <a:rPr lang="ru-RU" dirty="0" smtClean="0"/>
              <a:t>, </a:t>
            </a:r>
            <a:r>
              <a:rPr lang="ru-RU" dirty="0" err="1" smtClean="0"/>
              <a:t>розташоване</a:t>
            </a:r>
            <a:r>
              <a:rPr lang="ru-RU" dirty="0" smtClean="0"/>
              <a:t> в 20 </a:t>
            </a:r>
            <a:r>
              <a:rPr lang="ru-RU" dirty="0" err="1" smtClean="0"/>
              <a:t>хвилинах</a:t>
            </a:r>
            <a:r>
              <a:rPr lang="ru-RU" dirty="0" smtClean="0"/>
              <a:t> </a:t>
            </a:r>
            <a:r>
              <a:rPr lang="ru-RU" dirty="0" err="1" smtClean="0"/>
              <a:t>їзди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аеропорту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Дубая</a:t>
            </a:r>
            <a:r>
              <a:rPr lang="ru-RU" dirty="0" smtClean="0"/>
              <a:t>, тут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в </a:t>
            </a:r>
            <a:r>
              <a:rPr lang="ru-RU" dirty="0" err="1" smtClean="0"/>
              <a:t>арабському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,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відчувається</a:t>
            </a:r>
            <a:r>
              <a:rPr lang="ru-RU" dirty="0" smtClean="0"/>
              <a:t> </a:t>
            </a:r>
            <a:r>
              <a:rPr lang="ru-RU" dirty="0" err="1" smtClean="0"/>
              <a:t>Схід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photoreport_401_64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8020">
            <a:off x="1073225" y="3979025"/>
            <a:ext cx="343254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hardja-12763825443741_w769h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7254">
            <a:off x="5263570" y="3166793"/>
            <a:ext cx="3429024" cy="25541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285750"/>
            <a:ext cx="7829576" cy="37861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Абу-Дабі</a:t>
            </a:r>
            <a:r>
              <a:rPr lang="ru-RU" dirty="0" smtClean="0"/>
              <a:t>. </a:t>
            </a:r>
            <a:r>
              <a:rPr lang="ru-RU" dirty="0" err="1" smtClean="0"/>
              <a:t>Столиця</a:t>
            </a:r>
            <a:r>
              <a:rPr lang="ru-RU" dirty="0" smtClean="0"/>
              <a:t> ОАЕ ,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найсучасніших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Персидської</a:t>
            </a:r>
            <a:r>
              <a:rPr lang="ru-RU" dirty="0" smtClean="0"/>
              <a:t> затоки.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банківський</a:t>
            </a:r>
            <a:r>
              <a:rPr lang="ru-RU" dirty="0" smtClean="0"/>
              <a:t> та </a:t>
            </a:r>
            <a:r>
              <a:rPr lang="ru-RU" dirty="0" err="1" smtClean="0"/>
              <a:t>політичний</a:t>
            </a:r>
            <a:r>
              <a:rPr lang="ru-RU" dirty="0" smtClean="0"/>
              <a:t> центр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фінансова</a:t>
            </a:r>
            <a:r>
              <a:rPr lang="ru-RU" dirty="0" smtClean="0"/>
              <a:t> </a:t>
            </a:r>
            <a:r>
              <a:rPr lang="ru-RU" dirty="0" err="1" smtClean="0"/>
              <a:t>столиця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тут, на </a:t>
            </a:r>
            <a:r>
              <a:rPr lang="ru-RU" dirty="0" err="1" smtClean="0"/>
              <a:t>околицях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видобувається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цілої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– </a:t>
            </a:r>
            <a:r>
              <a:rPr lang="ru-RU" dirty="0" err="1" smtClean="0"/>
              <a:t>Абі-Дабу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готелі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, </a:t>
            </a:r>
            <a:r>
              <a:rPr lang="ru-RU" dirty="0" err="1" smtClean="0"/>
              <a:t>пісчані</a:t>
            </a:r>
            <a:r>
              <a:rPr lang="ru-RU" dirty="0" smtClean="0"/>
              <a:t> </a:t>
            </a:r>
            <a:r>
              <a:rPr lang="ru-RU" dirty="0" err="1" smtClean="0"/>
              <a:t>пляжі</a:t>
            </a:r>
            <a:r>
              <a:rPr lang="ru-RU" dirty="0" smtClean="0"/>
              <a:t> та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торгівельний</a:t>
            </a:r>
            <a:r>
              <a:rPr lang="ru-RU" dirty="0" smtClean="0"/>
              <a:t> центр </a:t>
            </a:r>
            <a:r>
              <a:rPr lang="en-US" dirty="0" smtClean="0"/>
              <a:t>Marina Mall,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захоплюючі</a:t>
            </a:r>
            <a:r>
              <a:rPr lang="ru-RU" dirty="0" smtClean="0"/>
              <a:t> </a:t>
            </a:r>
            <a:r>
              <a:rPr lang="ru-RU" dirty="0" err="1" smtClean="0"/>
              <a:t>екскурсії</a:t>
            </a:r>
            <a:r>
              <a:rPr lang="ru-RU" dirty="0" smtClean="0"/>
              <a:t> в </a:t>
            </a:r>
            <a:r>
              <a:rPr lang="ru-RU" dirty="0" err="1" smtClean="0"/>
              <a:t>історичне</a:t>
            </a:r>
            <a:r>
              <a:rPr lang="ru-RU" dirty="0" smtClean="0"/>
              <a:t> </a:t>
            </a:r>
            <a:r>
              <a:rPr lang="ru-RU" dirty="0" err="1" smtClean="0"/>
              <a:t>містечко</a:t>
            </a:r>
            <a:r>
              <a:rPr lang="ru-RU" dirty="0" smtClean="0"/>
              <a:t> Аль </a:t>
            </a:r>
            <a:r>
              <a:rPr lang="ru-RU" dirty="0" err="1" smtClean="0"/>
              <a:t>Ейн</a:t>
            </a:r>
            <a:r>
              <a:rPr lang="ru-RU" dirty="0" smtClean="0"/>
              <a:t> в Оман, джип </a:t>
            </a:r>
            <a:r>
              <a:rPr lang="ru-RU" dirty="0" err="1" smtClean="0"/>
              <a:t>сафарі</a:t>
            </a:r>
            <a:r>
              <a:rPr lang="ru-RU" dirty="0" smtClean="0"/>
              <a:t> та перегони на верблюдах.</a:t>
            </a:r>
            <a:endParaRPr lang="ru-RU" dirty="0"/>
          </a:p>
        </p:txBody>
      </p:sp>
      <p:pic>
        <p:nvPicPr>
          <p:cNvPr id="5" name="Рисунок 4" descr="3_Marina_Mall_Food_area_b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71942"/>
            <a:ext cx="3857652" cy="2569693"/>
          </a:xfrm>
          <a:prstGeom prst="rect">
            <a:avLst/>
          </a:prstGeom>
        </p:spPr>
      </p:pic>
      <p:pic>
        <p:nvPicPr>
          <p:cNvPr id="6" name="Рисунок 5" descr="6_Marina_Mall_Food_Cou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71941"/>
            <a:ext cx="3896225" cy="259538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7"/>
            <a:ext cx="6543692" cy="292895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Аджман</a:t>
            </a:r>
            <a:r>
              <a:rPr lang="ru-RU" dirty="0" smtClean="0"/>
              <a:t>. </a:t>
            </a:r>
            <a:r>
              <a:rPr lang="ru-RU" dirty="0" err="1" smtClean="0"/>
              <a:t>Найменший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еміратів</a:t>
            </a:r>
            <a:r>
              <a:rPr lang="ru-RU" dirty="0" smtClean="0"/>
              <a:t>, </a:t>
            </a:r>
            <a:r>
              <a:rPr lang="ru-RU" dirty="0" err="1" smtClean="0"/>
              <a:t>розташований</a:t>
            </a:r>
            <a:r>
              <a:rPr lang="ru-RU" dirty="0" smtClean="0"/>
              <a:t> в 30 </a:t>
            </a:r>
            <a:r>
              <a:rPr lang="ru-RU" dirty="0" err="1" smtClean="0"/>
              <a:t>хвилинах</a:t>
            </a:r>
            <a:r>
              <a:rPr lang="ru-RU" dirty="0" smtClean="0"/>
              <a:t> </a:t>
            </a:r>
            <a:r>
              <a:rPr lang="ru-RU" dirty="0" err="1" smtClean="0"/>
              <a:t>їзди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аеропорту</a:t>
            </a:r>
            <a:r>
              <a:rPr lang="ru-RU" dirty="0" smtClean="0"/>
              <a:t> </a:t>
            </a:r>
            <a:r>
              <a:rPr lang="ru-RU" dirty="0" err="1" smtClean="0"/>
              <a:t>Дубая</a:t>
            </a:r>
            <a:r>
              <a:rPr lang="ru-RU" dirty="0" smtClean="0"/>
              <a:t>. Тут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відпочинуть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втомився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міського</a:t>
            </a:r>
            <a:r>
              <a:rPr lang="ru-RU" dirty="0" smtClean="0"/>
              <a:t> </a:t>
            </a:r>
            <a:r>
              <a:rPr lang="ru-RU" dirty="0" err="1" smtClean="0"/>
              <a:t>галасу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в </a:t>
            </a:r>
            <a:r>
              <a:rPr lang="ru-RU" dirty="0" err="1" smtClean="0"/>
              <a:t>тиші</a:t>
            </a:r>
            <a:r>
              <a:rPr lang="ru-RU" dirty="0" smtClean="0"/>
              <a:t> </a:t>
            </a:r>
            <a:r>
              <a:rPr lang="ru-RU" dirty="0" err="1" smtClean="0"/>
              <a:t>поспілкуватися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природою та </a:t>
            </a:r>
            <a:r>
              <a:rPr lang="ru-RU" dirty="0" err="1" smtClean="0"/>
              <a:t>насолодитися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. А для </a:t>
            </a:r>
            <a:r>
              <a:rPr lang="ru-RU" dirty="0" err="1" smtClean="0"/>
              <a:t>любителів</a:t>
            </a:r>
            <a:r>
              <a:rPr lang="ru-RU" dirty="0" smtClean="0"/>
              <a:t> </a:t>
            </a:r>
            <a:r>
              <a:rPr lang="ru-RU" dirty="0" err="1" smtClean="0"/>
              <a:t>екзотики</a:t>
            </a:r>
            <a:r>
              <a:rPr lang="ru-RU" dirty="0" smtClean="0"/>
              <a:t> -</a:t>
            </a:r>
            <a:r>
              <a:rPr lang="ru-RU" dirty="0" err="1" smtClean="0"/>
              <a:t>популярні</a:t>
            </a:r>
            <a:r>
              <a:rPr lang="ru-RU" dirty="0" smtClean="0"/>
              <a:t> перегони на верблюдах,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організовують</a:t>
            </a:r>
            <a:r>
              <a:rPr lang="ru-RU" dirty="0" smtClean="0"/>
              <a:t> в </a:t>
            </a:r>
            <a:r>
              <a:rPr lang="ru-RU" dirty="0" err="1" smtClean="0"/>
              <a:t>пустелі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емірату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Adzhm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500" y="3214686"/>
            <a:ext cx="3754365" cy="2500330"/>
          </a:xfrm>
          <a:prstGeom prst="rect">
            <a:avLst/>
          </a:prstGeom>
        </p:spPr>
      </p:pic>
      <p:pic>
        <p:nvPicPr>
          <p:cNvPr id="5" name="Рисунок 4" descr="1249728477_dreamworlds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00438"/>
            <a:ext cx="3929090" cy="3143272"/>
          </a:xfrm>
          <a:prstGeom prst="rect">
            <a:avLst/>
          </a:prstGeom>
        </p:spPr>
      </p:pic>
      <p:pic>
        <p:nvPicPr>
          <p:cNvPr id="6" name="Рисунок 5" descr="182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85728"/>
            <a:ext cx="2610852" cy="185738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Об'єднані</a:t>
            </a:r>
            <a:r>
              <a:rPr lang="ru-RU" b="1" dirty="0" smtClean="0"/>
              <a:t> </a:t>
            </a:r>
            <a:r>
              <a:rPr lang="ru-RU" b="1" dirty="0" err="1" smtClean="0"/>
              <a:t>Арабські</a:t>
            </a:r>
            <a:r>
              <a:rPr lang="ru-RU" b="1" dirty="0" smtClean="0"/>
              <a:t> </a:t>
            </a:r>
            <a:r>
              <a:rPr lang="ru-RU" b="1" dirty="0" err="1" smtClean="0"/>
              <a:t>Емірати,</a:t>
            </a:r>
            <a:r>
              <a:rPr lang="ru-RU" dirty="0" err="1" smtClean="0"/>
              <a:t>федерація</a:t>
            </a:r>
            <a:r>
              <a:rPr lang="ru-RU" dirty="0" smtClean="0"/>
              <a:t> </a:t>
            </a:r>
            <a:r>
              <a:rPr lang="ru-RU" dirty="0" smtClean="0"/>
              <a:t>семи </a:t>
            </a:r>
            <a:r>
              <a:rPr lang="ru-RU" dirty="0" err="1" smtClean="0"/>
              <a:t>еміратів</a:t>
            </a:r>
            <a:r>
              <a:rPr lang="ru-RU" dirty="0" smtClean="0"/>
              <a:t> </a:t>
            </a:r>
            <a:r>
              <a:rPr lang="ru-RU" dirty="0" smtClean="0"/>
              <a:t>:</a:t>
            </a:r>
            <a:r>
              <a:rPr lang="ru-RU" dirty="0" err="1" smtClean="0"/>
              <a:t>Абу-Даб</a:t>
            </a:r>
            <a:r>
              <a:rPr lang="uk-UA" dirty="0" smtClean="0"/>
              <a:t>і</a:t>
            </a:r>
            <a:r>
              <a:rPr lang="ru-RU" dirty="0" smtClean="0"/>
              <a:t>,</a:t>
            </a:r>
            <a:r>
              <a:rPr lang="ru-RU" dirty="0" err="1" smtClean="0"/>
              <a:t>Дубай</a:t>
            </a:r>
            <a:r>
              <a:rPr lang="ru-RU" dirty="0" smtClean="0"/>
              <a:t> </a:t>
            </a:r>
            <a:r>
              <a:rPr lang="ru-RU" dirty="0" err="1" smtClean="0"/>
              <a:t>Шарджа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Аджман</a:t>
            </a:r>
            <a:r>
              <a:rPr lang="ru-RU" dirty="0" smtClean="0"/>
              <a:t>, </a:t>
            </a:r>
            <a:r>
              <a:rPr lang="ru-RU" dirty="0" err="1" smtClean="0"/>
              <a:t>Умм-ель-Кайвайн,Катару</a:t>
            </a:r>
            <a:r>
              <a:rPr lang="ru-RU" dirty="0" smtClean="0"/>
              <a:t> </a:t>
            </a:r>
            <a:r>
              <a:rPr lang="ru-RU" dirty="0" err="1" smtClean="0"/>
              <a:t>Ель-Фуджайра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Рас-ель-Хайма</a:t>
            </a:r>
            <a:r>
              <a:rPr lang="ru-RU" dirty="0" smtClean="0"/>
              <a:t>;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південно-західній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 </a:t>
            </a:r>
            <a:r>
              <a:rPr lang="ru-RU" dirty="0" err="1" smtClean="0"/>
              <a:t>Перській</a:t>
            </a:r>
            <a:r>
              <a:rPr lang="ru-RU" dirty="0" smtClean="0"/>
              <a:t> </a:t>
            </a:r>
            <a:r>
              <a:rPr lang="ru-RU" dirty="0" err="1" smtClean="0"/>
              <a:t>затоці</a:t>
            </a:r>
            <a:r>
              <a:rPr lang="ru-RU" dirty="0" smtClean="0"/>
              <a:t>, </a:t>
            </a:r>
            <a:r>
              <a:rPr lang="ru-RU" dirty="0" err="1" smtClean="0"/>
              <a:t>межують</a:t>
            </a:r>
            <a:r>
              <a:rPr lang="ru-RU" dirty="0" smtClean="0"/>
              <a:t> на </a:t>
            </a:r>
            <a:r>
              <a:rPr lang="ru-RU" dirty="0" err="1" smtClean="0"/>
              <a:t>південно-заході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 </a:t>
            </a:r>
            <a:r>
              <a:rPr lang="ru-RU" dirty="0" err="1" smtClean="0"/>
              <a:t>Саудівською</a:t>
            </a:r>
            <a:r>
              <a:rPr lang="ru-RU" dirty="0" smtClean="0"/>
              <a:t> </a:t>
            </a:r>
            <a:r>
              <a:rPr lang="ru-RU" dirty="0" err="1" smtClean="0"/>
              <a:t>Аравією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південно-сході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Оманом.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минулому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називалася</a:t>
            </a:r>
            <a:r>
              <a:rPr lang="ru-RU" dirty="0" smtClean="0"/>
              <a:t> </a:t>
            </a:r>
            <a:r>
              <a:rPr lang="ru-RU" dirty="0" err="1" smtClean="0"/>
              <a:t>Договірним</a:t>
            </a:r>
            <a:r>
              <a:rPr lang="ru-RU" dirty="0" smtClean="0"/>
              <a:t> Оманом </a:t>
            </a:r>
            <a:r>
              <a:rPr lang="ru-RU" dirty="0" err="1" smtClean="0"/>
              <a:t>і</a:t>
            </a:r>
            <a:r>
              <a:rPr lang="ru-RU" dirty="0" smtClean="0"/>
              <a:t> являла собою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британських</a:t>
            </a:r>
            <a:r>
              <a:rPr lang="ru-RU" dirty="0" smtClean="0"/>
              <a:t> </a:t>
            </a:r>
            <a:r>
              <a:rPr lang="ru-RU" dirty="0" err="1" smtClean="0"/>
              <a:t>протекторатів</a:t>
            </a:r>
            <a:r>
              <a:rPr lang="ru-RU" dirty="0" smtClean="0"/>
              <a:t>. Держава </a:t>
            </a:r>
            <a:r>
              <a:rPr lang="ru-RU" dirty="0" err="1" smtClean="0"/>
              <a:t>Об'єднані</a:t>
            </a:r>
            <a:r>
              <a:rPr lang="ru-RU" dirty="0" smtClean="0"/>
              <a:t> </a:t>
            </a:r>
            <a:r>
              <a:rPr lang="ru-RU" dirty="0" err="1" smtClean="0"/>
              <a:t>Арабські</a:t>
            </a:r>
            <a:r>
              <a:rPr lang="ru-RU" dirty="0" smtClean="0"/>
              <a:t> </a:t>
            </a:r>
            <a:r>
              <a:rPr lang="ru-RU" dirty="0" err="1" smtClean="0"/>
              <a:t>Емірати</a:t>
            </a:r>
            <a:r>
              <a:rPr lang="ru-RU" dirty="0" smtClean="0"/>
              <a:t> (ОАЕ)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проголошена</a:t>
            </a:r>
            <a:r>
              <a:rPr lang="ru-RU" dirty="0" smtClean="0"/>
              <a:t> 2 </a:t>
            </a:r>
            <a:r>
              <a:rPr lang="ru-RU" dirty="0" err="1" smtClean="0"/>
              <a:t>грудня</a:t>
            </a:r>
            <a:r>
              <a:rPr lang="ru-RU" dirty="0" smtClean="0"/>
              <a:t> 1971.</a:t>
            </a:r>
          </a:p>
          <a:p>
            <a:endParaRPr lang="ru-RU" dirty="0"/>
          </a:p>
        </p:txBody>
      </p:sp>
      <p:pic>
        <p:nvPicPr>
          <p:cNvPr id="5" name="Рисунок 4" descr="522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256"/>
            <a:ext cx="3357586" cy="2392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143380"/>
            <a:ext cx="3429056" cy="2571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5"/>
            <a:ext cx="7258072" cy="307183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Рас Аль </a:t>
            </a:r>
            <a:r>
              <a:rPr lang="ru-RU" b="1" dirty="0" err="1" smtClean="0"/>
              <a:t>Хайма</a:t>
            </a:r>
            <a:r>
              <a:rPr lang="ru-RU" dirty="0" smtClean="0"/>
              <a:t>.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природніми</a:t>
            </a:r>
            <a:r>
              <a:rPr lang="ru-RU" dirty="0" smtClean="0"/>
              <a:t> </a:t>
            </a:r>
            <a:r>
              <a:rPr lang="ru-RU" dirty="0" err="1" smtClean="0"/>
              <a:t>гарячими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популярними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архітектурні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Рас </a:t>
            </a:r>
            <a:r>
              <a:rPr lang="ru-RU" dirty="0" err="1" smtClean="0"/>
              <a:t>Аль-Хайма</a:t>
            </a:r>
            <a:r>
              <a:rPr lang="ru-RU" dirty="0" smtClean="0"/>
              <a:t>. </a:t>
            </a:r>
            <a:r>
              <a:rPr lang="ru-RU" dirty="0" err="1" smtClean="0"/>
              <a:t>Старий</a:t>
            </a:r>
            <a:r>
              <a:rPr lang="ru-RU" dirty="0" smtClean="0"/>
              <a:t> форт, </a:t>
            </a:r>
            <a:r>
              <a:rPr lang="ru-RU" dirty="0" err="1" smtClean="0"/>
              <a:t>який</a:t>
            </a:r>
            <a:r>
              <a:rPr lang="ru-RU" dirty="0" smtClean="0"/>
              <a:t> до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ru-RU" dirty="0" err="1" smtClean="0"/>
              <a:t>ХХ-го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резиденцією</a:t>
            </a:r>
            <a:r>
              <a:rPr lang="ru-RU" dirty="0" smtClean="0"/>
              <a:t> </a:t>
            </a:r>
            <a:r>
              <a:rPr lang="ru-RU" dirty="0" err="1" smtClean="0"/>
              <a:t>правлячої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, </a:t>
            </a:r>
            <a:r>
              <a:rPr lang="ru-RU" dirty="0" err="1" smtClean="0"/>
              <a:t>нещодавно</a:t>
            </a:r>
            <a:r>
              <a:rPr lang="ru-RU" dirty="0" smtClean="0"/>
              <a:t> </a:t>
            </a:r>
            <a:r>
              <a:rPr lang="ru-RU" dirty="0" err="1" smtClean="0"/>
              <a:t>перетворився</a:t>
            </a:r>
            <a:r>
              <a:rPr lang="ru-RU" dirty="0" smtClean="0"/>
              <a:t> на Музей. Тут </a:t>
            </a:r>
            <a:r>
              <a:rPr lang="ru-RU" dirty="0" err="1" smtClean="0"/>
              <a:t>зберігається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цікавих</a:t>
            </a:r>
            <a:r>
              <a:rPr lang="ru-RU" dirty="0" smtClean="0"/>
              <a:t> </a:t>
            </a:r>
            <a:r>
              <a:rPr lang="ru-RU" dirty="0" err="1" smtClean="0"/>
              <a:t>експонатів</a:t>
            </a:r>
            <a:r>
              <a:rPr lang="ru-RU" dirty="0" smtClean="0"/>
              <a:t>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старовинні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багаточисленні</a:t>
            </a:r>
            <a:r>
              <a:rPr lang="ru-RU" dirty="0" smtClean="0"/>
              <a:t> </a:t>
            </a:r>
            <a:r>
              <a:rPr lang="ru-RU" dirty="0" err="1" smtClean="0"/>
              <a:t>археологічні</a:t>
            </a:r>
            <a:r>
              <a:rPr lang="ru-RU" dirty="0" smtClean="0"/>
              <a:t> </a:t>
            </a:r>
            <a:r>
              <a:rPr lang="ru-RU" dirty="0" err="1" smtClean="0"/>
              <a:t>знахідки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alhamraforthotelbeachresort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357562"/>
            <a:ext cx="3071802" cy="204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l14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929066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aldorf-astoria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500438"/>
            <a:ext cx="2571768" cy="193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5186370" cy="421484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Фуджейра</a:t>
            </a:r>
            <a:r>
              <a:rPr lang="ru-RU" dirty="0" smtClean="0"/>
              <a:t>. Невеликий </a:t>
            </a:r>
            <a:r>
              <a:rPr lang="ru-RU" dirty="0" err="1" smtClean="0"/>
              <a:t>емірат</a:t>
            </a:r>
            <a:r>
              <a:rPr lang="ru-RU" dirty="0" smtClean="0"/>
              <a:t> на самому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на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Індійського</a:t>
            </a:r>
            <a:r>
              <a:rPr lang="ru-RU" dirty="0" smtClean="0"/>
              <a:t> океану, </a:t>
            </a:r>
            <a:r>
              <a:rPr lang="ru-RU" dirty="0" err="1" smtClean="0"/>
              <a:t>ідеально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для </a:t>
            </a:r>
            <a:r>
              <a:rPr lang="ru-RU" dirty="0" err="1" smtClean="0"/>
              <a:t>відпочинку</a:t>
            </a:r>
            <a:r>
              <a:rPr lang="ru-RU" dirty="0" smtClean="0"/>
              <a:t>.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шопінгу</a:t>
            </a:r>
            <a:r>
              <a:rPr lang="ru-RU" dirty="0" smtClean="0"/>
              <a:t> та </a:t>
            </a:r>
            <a:r>
              <a:rPr lang="ru-RU" dirty="0" err="1" smtClean="0"/>
              <a:t>екскурсій</a:t>
            </a:r>
            <a:r>
              <a:rPr lang="ru-RU" dirty="0" smtClean="0"/>
              <a:t> тут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скромніші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відпочинок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спокійніший</a:t>
            </a:r>
            <a:r>
              <a:rPr lang="ru-RU" dirty="0" smtClean="0"/>
              <a:t>. Великою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 у </a:t>
            </a:r>
            <a:r>
              <a:rPr lang="ru-RU" dirty="0" err="1" smtClean="0"/>
              <a:t>туристів</a:t>
            </a:r>
            <a:r>
              <a:rPr lang="ru-RU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П’ятничий</a:t>
            </a:r>
            <a:r>
              <a:rPr lang="ru-RU" dirty="0" smtClean="0"/>
              <a:t> базар, де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купити</a:t>
            </a:r>
            <a:r>
              <a:rPr lang="ru-RU" dirty="0" smtClean="0"/>
              <a:t> </a:t>
            </a:r>
            <a:r>
              <a:rPr lang="ru-RU" dirty="0" err="1" smtClean="0"/>
              <a:t>будь-що</a:t>
            </a:r>
            <a:r>
              <a:rPr lang="ru-RU" dirty="0" smtClean="0"/>
              <a:t>- золото, </a:t>
            </a:r>
            <a:r>
              <a:rPr lang="ru-RU" dirty="0" err="1" smtClean="0"/>
              <a:t>сувеніри</a:t>
            </a:r>
            <a:r>
              <a:rPr lang="ru-RU" dirty="0" smtClean="0"/>
              <a:t>, </a:t>
            </a:r>
            <a:r>
              <a:rPr lang="ru-RU" dirty="0" err="1" smtClean="0"/>
              <a:t>вбрання</a:t>
            </a:r>
            <a:r>
              <a:rPr lang="ru-RU" dirty="0" smtClean="0"/>
              <a:t>. У </a:t>
            </a:r>
            <a:r>
              <a:rPr lang="ru-RU" dirty="0" err="1" smtClean="0"/>
              <a:t>Фуджейрі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три </a:t>
            </a:r>
            <a:r>
              <a:rPr lang="ru-RU" dirty="0" err="1" smtClean="0"/>
              <a:t>заповідні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відвідати</a:t>
            </a:r>
            <a:r>
              <a:rPr lang="ru-RU" dirty="0" smtClean="0"/>
              <a:t> </a:t>
            </a:r>
            <a:r>
              <a:rPr lang="ru-RU" dirty="0" err="1" smtClean="0"/>
              <a:t>туристи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водоспади</a:t>
            </a:r>
            <a:r>
              <a:rPr lang="ru-RU" dirty="0" smtClean="0"/>
              <a:t> </a:t>
            </a:r>
            <a:r>
              <a:rPr lang="ru-RU" dirty="0" err="1" smtClean="0"/>
              <a:t>Аль-Вуррайа</a:t>
            </a:r>
            <a:r>
              <a:rPr lang="ru-RU" dirty="0" smtClean="0"/>
              <a:t>, сади </a:t>
            </a:r>
            <a:r>
              <a:rPr lang="ru-RU" dirty="0" err="1" smtClean="0"/>
              <a:t>Айн-Аль-Мадхаб</a:t>
            </a:r>
            <a:r>
              <a:rPr lang="ru-RU" dirty="0" smtClean="0"/>
              <a:t> та </a:t>
            </a:r>
            <a:r>
              <a:rPr lang="ru-RU" dirty="0" err="1" smtClean="0"/>
              <a:t>гарячі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Айн-Аль-Гамур</a:t>
            </a:r>
            <a:endParaRPr lang="ru-RU" dirty="0"/>
          </a:p>
        </p:txBody>
      </p:sp>
      <p:pic>
        <p:nvPicPr>
          <p:cNvPr id="4" name="Рисунок 3" descr="PICT0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85728"/>
            <a:ext cx="304802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ujeira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643314"/>
            <a:ext cx="351858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ujer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286232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9"/>
            <a:ext cx="6115064" cy="285751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Умм</a:t>
            </a:r>
            <a:r>
              <a:rPr lang="ru-RU" b="1" dirty="0" smtClean="0"/>
              <a:t> Аль </a:t>
            </a:r>
            <a:r>
              <a:rPr lang="ru-RU" b="1" dirty="0" err="1" smtClean="0"/>
              <a:t>Кувейн</a:t>
            </a:r>
            <a:r>
              <a:rPr lang="ru-RU" dirty="0" smtClean="0"/>
              <a:t>. Цей </a:t>
            </a:r>
            <a:r>
              <a:rPr lang="ru-RU" dirty="0" err="1" smtClean="0"/>
              <a:t>емірат</a:t>
            </a:r>
            <a:r>
              <a:rPr lang="ru-RU" dirty="0" smtClean="0"/>
              <a:t> </a:t>
            </a:r>
            <a:r>
              <a:rPr lang="ru-RU" dirty="0" err="1" smtClean="0"/>
              <a:t>прославився</a:t>
            </a:r>
            <a:r>
              <a:rPr lang="ru-RU" dirty="0" smtClean="0"/>
              <a:t> </a:t>
            </a:r>
            <a:r>
              <a:rPr lang="ru-RU" dirty="0" err="1" smtClean="0"/>
              <a:t>відомою</a:t>
            </a:r>
            <a:r>
              <a:rPr lang="ru-RU" dirty="0" smtClean="0"/>
              <a:t> </a:t>
            </a:r>
            <a:r>
              <a:rPr lang="ru-RU" dirty="0" err="1" smtClean="0"/>
              <a:t>академією</a:t>
            </a:r>
            <a:r>
              <a:rPr lang="ru-RU" dirty="0" smtClean="0"/>
              <a:t> </a:t>
            </a:r>
            <a:r>
              <a:rPr lang="ru-RU" dirty="0" err="1" smtClean="0"/>
              <a:t>верхової</a:t>
            </a:r>
            <a:r>
              <a:rPr lang="ru-RU" dirty="0" smtClean="0"/>
              <a:t> </a:t>
            </a:r>
            <a:r>
              <a:rPr lang="ru-RU" dirty="0" err="1" smtClean="0"/>
              <a:t>їзди</a:t>
            </a:r>
            <a:r>
              <a:rPr lang="ru-RU" dirty="0" smtClean="0"/>
              <a:t>,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пишаються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жителі.Тут</a:t>
            </a:r>
            <a:r>
              <a:rPr lang="ru-RU" dirty="0" smtClean="0"/>
              <a:t> </a:t>
            </a:r>
            <a:r>
              <a:rPr lang="ru-RU" dirty="0" err="1" smtClean="0"/>
              <a:t>захоплюючіпляжі</a:t>
            </a:r>
            <a:r>
              <a:rPr lang="ru-RU" dirty="0" smtClean="0"/>
              <a:t> та </a:t>
            </a:r>
            <a:r>
              <a:rPr lang="ru-RU" dirty="0" err="1" smtClean="0"/>
              <a:t>лагуни</a:t>
            </a:r>
            <a:r>
              <a:rPr lang="ru-RU" dirty="0" smtClean="0"/>
              <a:t>, </a:t>
            </a:r>
            <a:r>
              <a:rPr lang="ru-RU" dirty="0" err="1" smtClean="0"/>
              <a:t>відпочинок</a:t>
            </a:r>
            <a:r>
              <a:rPr lang="ru-RU" dirty="0" smtClean="0"/>
              <a:t> тут </a:t>
            </a:r>
            <a:r>
              <a:rPr lang="ru-RU" dirty="0" err="1" smtClean="0"/>
              <a:t>користується</a:t>
            </a:r>
            <a:r>
              <a:rPr lang="ru-RU" dirty="0" smtClean="0"/>
              <a:t> великою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Умм</a:t>
            </a:r>
            <a:r>
              <a:rPr lang="ru-RU" dirty="0" smtClean="0"/>
              <a:t> Аль Кувейт </a:t>
            </a:r>
            <a:r>
              <a:rPr lang="ru-RU" dirty="0" err="1" smtClean="0"/>
              <a:t>туристи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 smtClean="0"/>
              <a:t>екскурсії</a:t>
            </a:r>
            <a:r>
              <a:rPr lang="ru-RU" dirty="0" smtClean="0"/>
              <a:t> на </a:t>
            </a:r>
            <a:r>
              <a:rPr lang="ru-RU" dirty="0" err="1" smtClean="0"/>
              <a:t>острів</a:t>
            </a:r>
            <a:r>
              <a:rPr lang="ru-RU" dirty="0" smtClean="0"/>
              <a:t> Аль </a:t>
            </a:r>
            <a:r>
              <a:rPr lang="ru-RU" dirty="0" err="1" smtClean="0"/>
              <a:t>Сіярх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численний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птиць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ities-19784079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3265737" cy="2286016"/>
          </a:xfrm>
          <a:prstGeom prst="rect">
            <a:avLst/>
          </a:prstGeom>
        </p:spPr>
      </p:pic>
      <p:pic>
        <p:nvPicPr>
          <p:cNvPr id="5" name="Рисунок 4" descr="m_alm_kuve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000372"/>
            <a:ext cx="3286148" cy="3286148"/>
          </a:xfrm>
          <a:prstGeom prst="rect">
            <a:avLst/>
          </a:prstGeom>
        </p:spPr>
      </p:pic>
      <p:pic>
        <p:nvPicPr>
          <p:cNvPr id="6" name="Рисунок 5" descr="732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642918"/>
            <a:ext cx="2643174" cy="1982381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3"/>
            <a:ext cx="4757742" cy="5357850"/>
          </a:xfrm>
        </p:spPr>
        <p:txBody>
          <a:bodyPr>
            <a:normAutofit/>
          </a:bodyPr>
          <a:lstStyle/>
          <a:p>
            <a:r>
              <a:rPr lang="ru-RU" sz="1600" b="1" dirty="0" err="1" smtClean="0"/>
              <a:t>площа</a:t>
            </a:r>
            <a:r>
              <a:rPr lang="ru-RU" sz="1600" dirty="0" smtClean="0"/>
              <a:t> 83657 км²;</a:t>
            </a:r>
          </a:p>
          <a:p>
            <a:r>
              <a:rPr lang="ru-RU" sz="1600" b="1" dirty="0" err="1" smtClean="0"/>
              <a:t>столиця</a:t>
            </a:r>
            <a:r>
              <a:rPr lang="ru-RU" sz="1600" dirty="0" smtClean="0"/>
              <a:t> </a:t>
            </a:r>
            <a:r>
              <a:rPr lang="ru-RU" sz="1600" dirty="0" err="1" smtClean="0"/>
              <a:t>Абу-Дабі</a:t>
            </a:r>
            <a:r>
              <a:rPr lang="ru-RU" sz="1600" dirty="0" smtClean="0"/>
              <a:t> (</a:t>
            </a:r>
            <a:r>
              <a:rPr lang="ru-RU" sz="1600" dirty="0" err="1" smtClean="0"/>
              <a:t>найбільше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 — </a:t>
            </a:r>
            <a:r>
              <a:rPr lang="ru-RU" sz="1600" dirty="0" err="1" smtClean="0"/>
              <a:t>Дубай</a:t>
            </a:r>
            <a:r>
              <a:rPr lang="ru-RU" sz="1600" dirty="0" smtClean="0"/>
              <a:t>);</a:t>
            </a:r>
          </a:p>
          <a:p>
            <a:r>
              <a:rPr lang="ru-RU" sz="1600" b="1" dirty="0" err="1" smtClean="0"/>
              <a:t>рельєф</a:t>
            </a:r>
            <a:r>
              <a:rPr lang="ru-RU" sz="1600" b="1" dirty="0" smtClean="0"/>
              <a:t>:</a:t>
            </a:r>
            <a:r>
              <a:rPr lang="ru-RU" sz="1600" dirty="0" smtClean="0"/>
              <a:t> </a:t>
            </a:r>
            <a:r>
              <a:rPr lang="ru-RU" sz="1600" dirty="0" err="1" smtClean="0"/>
              <a:t>пустелі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плоскі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прибережні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рівнин</a:t>
            </a:r>
            <a:r>
              <a:rPr lang="ru-RU" sz="1600" dirty="0" smtClean="0"/>
              <a:t>, на </a:t>
            </a:r>
            <a:r>
              <a:rPr lang="ru-RU" sz="1600" dirty="0" err="1" smtClean="0"/>
              <a:t>сході</a:t>
            </a:r>
            <a:r>
              <a:rPr lang="ru-RU" sz="1600" dirty="0" smtClean="0"/>
              <a:t> гори;</a:t>
            </a:r>
          </a:p>
          <a:p>
            <a:r>
              <a:rPr lang="ru-RU" sz="1600" b="1" dirty="0" smtClean="0"/>
              <a:t>глава </a:t>
            </a:r>
            <a:r>
              <a:rPr lang="ru-RU" sz="1600" b="1" dirty="0" err="1" smtClean="0"/>
              <a:t>держави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й</a:t>
            </a:r>
            <a:r>
              <a:rPr lang="ru-RU" sz="1600" b="1" dirty="0" smtClean="0"/>
              <a:t> уряду</a:t>
            </a:r>
            <a:r>
              <a:rPr lang="ru-RU" sz="1600" dirty="0" smtClean="0"/>
              <a:t> шейх </a:t>
            </a:r>
            <a:r>
              <a:rPr lang="ru-RU" sz="1600" dirty="0" err="1" smtClean="0"/>
              <a:t>Халіфа</a:t>
            </a:r>
            <a:r>
              <a:rPr lang="ru-RU" sz="1600" dirty="0" smtClean="0"/>
              <a:t> </a:t>
            </a:r>
            <a:r>
              <a:rPr lang="ru-RU" sz="1600" dirty="0" err="1" smtClean="0"/>
              <a:t>бін</a:t>
            </a:r>
            <a:r>
              <a:rPr lang="ru-RU" sz="1600" dirty="0" smtClean="0"/>
              <a:t> </a:t>
            </a:r>
            <a:r>
              <a:rPr lang="ru-RU" sz="1600" dirty="0" err="1" smtClean="0"/>
              <a:t>Заїд</a:t>
            </a:r>
            <a:r>
              <a:rPr lang="ru-RU" sz="1600" dirty="0" smtClean="0"/>
              <a:t> аль </a:t>
            </a:r>
            <a:r>
              <a:rPr lang="ru-RU" sz="1600" dirty="0" err="1" smtClean="0"/>
              <a:t>Нахайян</a:t>
            </a:r>
            <a:r>
              <a:rPr lang="ru-RU" sz="1600" dirty="0" smtClean="0"/>
              <a:t> </a:t>
            </a:r>
            <a:r>
              <a:rPr lang="ru-RU" sz="1600" dirty="0" err="1" smtClean="0"/>
              <a:t>з</a:t>
            </a:r>
            <a:r>
              <a:rPr lang="ru-RU" sz="1600" dirty="0" smtClean="0"/>
              <a:t> 2004;</a:t>
            </a:r>
          </a:p>
          <a:p>
            <a:r>
              <a:rPr lang="ru-RU" sz="1600" b="1" dirty="0" err="1" smtClean="0"/>
              <a:t>політична</a:t>
            </a:r>
            <a:r>
              <a:rPr lang="ru-RU" sz="1600" b="1" dirty="0" smtClean="0"/>
              <a:t> система</a:t>
            </a:r>
            <a:r>
              <a:rPr lang="ru-RU" sz="1600" dirty="0" smtClean="0"/>
              <a:t> абсолютизм;</a:t>
            </a:r>
          </a:p>
          <a:p>
            <a:r>
              <a:rPr lang="ru-RU" sz="1600" b="1" dirty="0" err="1" smtClean="0"/>
              <a:t>експорт</a:t>
            </a:r>
            <a:r>
              <a:rPr lang="ru-RU" sz="1600" dirty="0" smtClean="0"/>
              <a:t>: </a:t>
            </a:r>
            <a:r>
              <a:rPr lang="ru-RU" sz="1600" dirty="0" err="1" smtClean="0"/>
              <a:t>природний</a:t>
            </a:r>
            <a:r>
              <a:rPr lang="ru-RU" sz="1600" dirty="0" smtClean="0"/>
              <a:t> газ, </a:t>
            </a:r>
            <a:r>
              <a:rPr lang="ru-RU" sz="1600" dirty="0" err="1" smtClean="0"/>
              <a:t>нафта</a:t>
            </a:r>
            <a:r>
              <a:rPr lang="ru-RU" sz="1600" dirty="0" smtClean="0"/>
              <a:t>, </a:t>
            </a:r>
            <a:r>
              <a:rPr lang="ru-RU" sz="1600" dirty="0" err="1" smtClean="0"/>
              <a:t>риба</a:t>
            </a:r>
            <a:r>
              <a:rPr lang="ru-RU" sz="1600" dirty="0" smtClean="0"/>
              <a:t>, </a:t>
            </a:r>
            <a:r>
              <a:rPr lang="ru-RU" sz="1600" dirty="0" err="1" smtClean="0"/>
              <a:t>фініки</a:t>
            </a:r>
            <a:r>
              <a:rPr lang="ru-RU" sz="1600" dirty="0" smtClean="0"/>
              <a:t>;</a:t>
            </a:r>
          </a:p>
          <a:p>
            <a:r>
              <a:rPr lang="ru-RU" sz="1600" b="1" dirty="0" err="1" smtClean="0"/>
              <a:t>населення</a:t>
            </a:r>
            <a:r>
              <a:rPr lang="ru-RU" sz="1600" dirty="0" smtClean="0"/>
              <a:t> 2250 тис. (1990) (10% </a:t>
            </a:r>
            <a:r>
              <a:rPr lang="ru-RU" sz="1600" dirty="0" err="1" smtClean="0"/>
              <a:t>кочівники</a:t>
            </a:r>
            <a:r>
              <a:rPr lang="ru-RU" sz="1600" dirty="0" smtClean="0"/>
              <a:t>);</a:t>
            </a:r>
          </a:p>
          <a:p>
            <a:r>
              <a:rPr lang="ru-RU" sz="1600" b="1" dirty="0" err="1" smtClean="0"/>
              <a:t>мови</a:t>
            </a:r>
            <a:r>
              <a:rPr lang="ru-RU" sz="1600" b="1" dirty="0" smtClean="0"/>
              <a:t>:</a:t>
            </a:r>
            <a:r>
              <a:rPr lang="ru-RU" sz="1600" dirty="0" smtClean="0"/>
              <a:t> </a:t>
            </a:r>
            <a:r>
              <a:rPr lang="ru-RU" sz="1600" dirty="0" err="1" smtClean="0"/>
              <a:t>арабська</a:t>
            </a:r>
            <a:r>
              <a:rPr lang="ru-RU" sz="1600" dirty="0" smtClean="0"/>
              <a:t> (</a:t>
            </a:r>
            <a:r>
              <a:rPr lang="ru-RU" sz="1600" dirty="0" err="1" smtClean="0"/>
              <a:t>державна</a:t>
            </a:r>
            <a:r>
              <a:rPr lang="ru-RU" sz="1600" dirty="0" smtClean="0"/>
              <a:t>), </a:t>
            </a:r>
            <a:r>
              <a:rPr lang="ru-RU" sz="1600" dirty="0" err="1" smtClean="0"/>
              <a:t>фарсі</a:t>
            </a:r>
            <a:r>
              <a:rPr lang="ru-RU" sz="1600" dirty="0" smtClean="0"/>
              <a:t>, </a:t>
            </a:r>
            <a:r>
              <a:rPr lang="ru-RU" sz="1600" dirty="0" err="1" smtClean="0"/>
              <a:t>гінді</a:t>
            </a:r>
            <a:r>
              <a:rPr lang="ru-RU" sz="1600" dirty="0" smtClean="0"/>
              <a:t>, урду, </a:t>
            </a:r>
            <a:r>
              <a:rPr lang="ru-RU" sz="1600" dirty="0" err="1" smtClean="0"/>
              <a:t>англійська</a:t>
            </a:r>
            <a:r>
              <a:rPr lang="ru-RU" sz="1600" dirty="0" smtClean="0"/>
              <a:t>;</a:t>
            </a:r>
          </a:p>
          <a:p>
            <a:r>
              <a:rPr lang="ru-RU" sz="1600" b="1" dirty="0" err="1" smtClean="0"/>
              <a:t>Грошова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одиниця</a:t>
            </a:r>
            <a:r>
              <a:rPr lang="ru-RU" sz="1600" dirty="0" smtClean="0"/>
              <a:t> — </a:t>
            </a:r>
            <a:r>
              <a:rPr lang="ru-RU" sz="1600" dirty="0" err="1" smtClean="0"/>
              <a:t>федеральний</a:t>
            </a:r>
            <a:r>
              <a:rPr lang="ru-RU" sz="1600" dirty="0" smtClean="0"/>
              <a:t> дирхам.</a:t>
            </a:r>
          </a:p>
          <a:p>
            <a:endParaRPr lang="ru-RU" sz="1600" dirty="0"/>
          </a:p>
        </p:txBody>
      </p:sp>
      <p:pic>
        <p:nvPicPr>
          <p:cNvPr id="5" name="Рисунок 4" descr="250px-Zayed_bin_Al_Nahay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0"/>
            <a:ext cx="2214578" cy="335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04_k_20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857760"/>
            <a:ext cx="307183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276348429_x_400f0dc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405166"/>
            <a:ext cx="2287503" cy="345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857233"/>
            <a:ext cx="7500990" cy="3786214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err="1" smtClean="0"/>
              <a:t>Більшу</a:t>
            </a:r>
            <a:r>
              <a:rPr lang="ru-RU" sz="2100" dirty="0" smtClean="0"/>
              <a:t> </a:t>
            </a:r>
            <a:r>
              <a:rPr lang="ru-RU" sz="2100" dirty="0" err="1" smtClean="0"/>
              <a:t>частину</a:t>
            </a:r>
            <a:r>
              <a:rPr lang="ru-RU" sz="2100" dirty="0" smtClean="0"/>
              <a:t> </a:t>
            </a:r>
            <a:r>
              <a:rPr lang="ru-RU" sz="2100" dirty="0" err="1" smtClean="0"/>
              <a:t>території</a:t>
            </a:r>
            <a:r>
              <a:rPr lang="ru-RU" sz="2100" dirty="0" smtClean="0"/>
              <a:t> ОАЕ </a:t>
            </a:r>
            <a:r>
              <a:rPr lang="ru-RU" sz="2100" dirty="0" err="1" smtClean="0"/>
              <a:t>займають</a:t>
            </a:r>
            <a:r>
              <a:rPr lang="ru-RU" sz="2100" dirty="0" smtClean="0"/>
              <a:t> солончаки та </a:t>
            </a:r>
            <a:r>
              <a:rPr lang="ru-RU" sz="2100" dirty="0" err="1" smtClean="0"/>
              <a:t>піщані</a:t>
            </a:r>
            <a:r>
              <a:rPr lang="ru-RU" sz="2100" dirty="0" smtClean="0"/>
              <a:t> </a:t>
            </a:r>
            <a:r>
              <a:rPr lang="ru-RU" sz="2100" dirty="0" err="1" smtClean="0"/>
              <a:t>пустелі</a:t>
            </a:r>
            <a:r>
              <a:rPr lang="ru-RU" sz="2100" dirty="0" smtClean="0"/>
              <a:t>, на </a:t>
            </a:r>
            <a:r>
              <a:rPr lang="ru-RU" sz="2100" dirty="0" err="1" smtClean="0"/>
              <a:t>заході</a:t>
            </a:r>
            <a:r>
              <a:rPr lang="ru-RU" sz="2100" dirty="0" smtClean="0"/>
              <a:t> </a:t>
            </a:r>
            <a:r>
              <a:rPr lang="ru-RU" sz="2100" dirty="0" err="1" smtClean="0"/>
              <a:t>розташовані</a:t>
            </a:r>
            <a:r>
              <a:rPr lang="ru-RU" sz="2100" dirty="0" smtClean="0"/>
              <a:t> </a:t>
            </a:r>
            <a:r>
              <a:rPr lang="ru-RU" sz="2100" dirty="0" err="1" smtClean="0"/>
              <a:t>піщані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кам'янисті</a:t>
            </a:r>
            <a:r>
              <a:rPr lang="ru-RU" sz="2100" dirty="0" smtClean="0"/>
              <a:t> </a:t>
            </a:r>
            <a:r>
              <a:rPr lang="ru-RU" sz="2100" dirty="0" err="1" smtClean="0"/>
              <a:t>пустелі</a:t>
            </a:r>
            <a:r>
              <a:rPr lang="ru-RU" sz="2100" dirty="0" smtClean="0"/>
              <a:t>, </a:t>
            </a:r>
            <a:r>
              <a:rPr lang="ru-RU" sz="2100" dirty="0" err="1" smtClean="0"/>
              <a:t>на</a:t>
            </a:r>
            <a:r>
              <a:rPr lang="ru-RU" sz="2100" dirty="0" smtClean="0"/>
              <a:t> </a:t>
            </a:r>
            <a:r>
              <a:rPr lang="ru-RU" sz="2100" dirty="0" err="1" smtClean="0"/>
              <a:t>сході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північному</a:t>
            </a:r>
            <a:r>
              <a:rPr lang="ru-RU" sz="2100" dirty="0" smtClean="0"/>
              <a:t> </a:t>
            </a:r>
            <a:r>
              <a:rPr lang="ru-RU" sz="2100" dirty="0" err="1" smtClean="0"/>
              <a:t>сході</a:t>
            </a:r>
            <a:r>
              <a:rPr lang="ru-RU" sz="2100" dirty="0" smtClean="0"/>
              <a:t> - гори </a:t>
            </a:r>
            <a:r>
              <a:rPr lang="ru-RU" sz="2100" dirty="0" err="1" smtClean="0"/>
              <a:t>Хаджар</a:t>
            </a:r>
            <a:r>
              <a:rPr lang="ru-RU" sz="2100" dirty="0" smtClean="0"/>
              <a:t> (</a:t>
            </a:r>
            <a:r>
              <a:rPr lang="ru-RU" sz="2100" dirty="0" err="1" smtClean="0"/>
              <a:t>найвища</a:t>
            </a:r>
            <a:r>
              <a:rPr lang="ru-RU" sz="2100" dirty="0" smtClean="0"/>
              <a:t> точка - гора </a:t>
            </a:r>
            <a:r>
              <a:rPr lang="ru-RU" sz="2100" dirty="0" err="1" smtClean="0"/>
              <a:t>Адана</a:t>
            </a:r>
            <a:r>
              <a:rPr lang="ru-RU" sz="2100" dirty="0" smtClean="0"/>
              <a:t>( </a:t>
            </a:r>
            <a:r>
              <a:rPr lang="ru-RU" sz="2100" dirty="0" smtClean="0"/>
              <a:t>1127 м). </a:t>
            </a:r>
            <a:r>
              <a:rPr lang="ru-RU" sz="2100" dirty="0" err="1" smtClean="0"/>
              <a:t>Найвища</a:t>
            </a:r>
            <a:r>
              <a:rPr lang="ru-RU" sz="2100" dirty="0" smtClean="0"/>
              <a:t> точка </a:t>
            </a:r>
            <a:r>
              <a:rPr lang="ru-RU" sz="2100" dirty="0" err="1" smtClean="0"/>
              <a:t>країни</a:t>
            </a:r>
            <a:r>
              <a:rPr lang="ru-RU" sz="2100" dirty="0" smtClean="0"/>
              <a:t> - гора </a:t>
            </a:r>
            <a:r>
              <a:rPr lang="ru-RU" sz="2100" dirty="0" err="1" smtClean="0"/>
              <a:t>Джабаль</a:t>
            </a:r>
            <a:r>
              <a:rPr lang="ru-RU" sz="2100" dirty="0" smtClean="0"/>
              <a:t> </a:t>
            </a:r>
            <a:r>
              <a:rPr lang="ru-RU" sz="2100" dirty="0" err="1" smtClean="0"/>
              <a:t>Йібір</a:t>
            </a:r>
            <a:r>
              <a:rPr lang="ru-RU" sz="2100" dirty="0" smtClean="0"/>
              <a:t> (1527 м). На </a:t>
            </a:r>
            <a:r>
              <a:rPr lang="ru-RU" sz="2100" dirty="0" err="1" smtClean="0"/>
              <a:t>схід</a:t>
            </a:r>
            <a:r>
              <a:rPr lang="ru-RU" sz="2100" dirty="0" smtClean="0"/>
              <a:t> </a:t>
            </a:r>
            <a:r>
              <a:rPr lang="ru-RU" sz="2100" dirty="0" err="1" smtClean="0"/>
              <a:t>від</a:t>
            </a:r>
            <a:r>
              <a:rPr lang="ru-RU" sz="2100" dirty="0" smtClean="0"/>
              <a:t> затоки </a:t>
            </a:r>
            <a:r>
              <a:rPr lang="ru-RU" sz="2100" dirty="0" err="1" smtClean="0"/>
              <a:t>Ель-Удайд</a:t>
            </a:r>
            <a:r>
              <a:rPr lang="ru-RU" sz="2100" dirty="0" smtClean="0"/>
              <a:t>,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біля</a:t>
            </a:r>
            <a:r>
              <a:rPr lang="ru-RU" sz="2100" dirty="0" smtClean="0"/>
              <a:t> </a:t>
            </a:r>
            <a:r>
              <a:rPr lang="ru-RU" sz="2100" dirty="0" err="1" smtClean="0"/>
              <a:t>основипівострова</a:t>
            </a:r>
            <a:r>
              <a:rPr lang="ru-RU" sz="2100" dirty="0" smtClean="0"/>
              <a:t> Катар, </a:t>
            </a:r>
            <a:r>
              <a:rPr lang="ru-RU" sz="2100" dirty="0" err="1" smtClean="0"/>
              <a:t>простягаються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рухомі</a:t>
            </a:r>
            <a:r>
              <a:rPr lang="ru-RU" sz="2100" dirty="0" smtClean="0"/>
              <a:t> </a:t>
            </a:r>
            <a:r>
              <a:rPr lang="ru-RU" sz="2100" dirty="0" err="1" smtClean="0"/>
              <a:t>піщані</a:t>
            </a:r>
            <a:r>
              <a:rPr lang="ru-RU" sz="2100" dirty="0" smtClean="0"/>
              <a:t> </a:t>
            </a:r>
            <a:r>
              <a:rPr lang="ru-RU" sz="2100" dirty="0" err="1" smtClean="0"/>
              <a:t>дюни</a:t>
            </a:r>
            <a:r>
              <a:rPr lang="ru-RU" sz="2100" dirty="0" smtClean="0"/>
              <a:t>, </a:t>
            </a:r>
            <a:r>
              <a:rPr lang="ru-RU" sz="2100" dirty="0" err="1" smtClean="0"/>
              <a:t>вздовж</a:t>
            </a:r>
            <a:r>
              <a:rPr lang="ru-RU" sz="2100" dirty="0" smtClean="0"/>
              <a:t> </a:t>
            </a:r>
            <a:r>
              <a:rPr lang="ru-RU" sz="2100" dirty="0" err="1" smtClean="0"/>
              <a:t>узбережжя</a:t>
            </a:r>
            <a:r>
              <a:rPr lang="ru-RU" sz="2100" dirty="0" smtClean="0"/>
              <a:t> </a:t>
            </a:r>
            <a:r>
              <a:rPr lang="ru-RU" sz="2100" dirty="0" err="1" smtClean="0"/>
              <a:t>поширені</a:t>
            </a:r>
            <a:r>
              <a:rPr lang="ru-RU" sz="2100" dirty="0" smtClean="0"/>
              <a:t> </a:t>
            </a:r>
            <a:r>
              <a:rPr lang="ru-RU" sz="2100" dirty="0" err="1" smtClean="0"/>
              <a:t>плоскі</a:t>
            </a:r>
            <a:r>
              <a:rPr lang="ru-RU" sz="2100" dirty="0" smtClean="0"/>
              <a:t> </a:t>
            </a:r>
            <a:r>
              <a:rPr lang="ru-RU" sz="2100" dirty="0" err="1" smtClean="0"/>
              <a:t>безплідні</a:t>
            </a:r>
            <a:r>
              <a:rPr lang="ru-RU" sz="2100" dirty="0" smtClean="0"/>
              <a:t> солончаки. Береги </a:t>
            </a:r>
            <a:r>
              <a:rPr lang="ru-RU" sz="2100" dirty="0" err="1" smtClean="0"/>
              <a:t>переважно</a:t>
            </a:r>
            <a:r>
              <a:rPr lang="ru-RU" sz="2100" dirty="0" smtClean="0"/>
              <a:t> </a:t>
            </a:r>
            <a:r>
              <a:rPr lang="ru-RU" sz="2100" dirty="0" err="1" smtClean="0"/>
              <a:t>низькі</a:t>
            </a:r>
            <a:r>
              <a:rPr lang="ru-RU" sz="2100" dirty="0" smtClean="0"/>
              <a:t>, </a:t>
            </a:r>
            <a:r>
              <a:rPr lang="ru-RU" sz="2100" dirty="0" err="1" smtClean="0"/>
              <a:t>узбережжя</a:t>
            </a:r>
            <a:r>
              <a:rPr lang="ru-RU" sz="2100" dirty="0" smtClean="0"/>
              <a:t> </a:t>
            </a:r>
            <a:r>
              <a:rPr lang="ru-RU" sz="2100" dirty="0" err="1" smtClean="0"/>
              <a:t>порізане</a:t>
            </a:r>
            <a:r>
              <a:rPr lang="ru-RU" sz="2100" dirty="0" smtClean="0"/>
              <a:t> невеликими бухтами, </a:t>
            </a:r>
            <a:r>
              <a:rPr lang="ru-RU" sz="2100" dirty="0" err="1" smtClean="0"/>
              <a:t>обрамлене</a:t>
            </a:r>
            <a:r>
              <a:rPr lang="ru-RU" sz="2100" dirty="0" smtClean="0"/>
              <a:t> </a:t>
            </a:r>
            <a:r>
              <a:rPr lang="ru-RU" sz="2100" u="sng" dirty="0" err="1" smtClean="0"/>
              <a:t>острівцями</a:t>
            </a:r>
            <a:r>
              <a:rPr lang="ru-RU" sz="2100" dirty="0" smtClean="0"/>
              <a:t> 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кораловими</a:t>
            </a:r>
            <a:r>
              <a:rPr lang="ru-RU" sz="2100" dirty="0" smtClean="0"/>
              <a:t> рифами,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виступають</a:t>
            </a:r>
            <a:r>
              <a:rPr lang="ru-RU" sz="2100" dirty="0" smtClean="0"/>
              <a:t> над </a:t>
            </a:r>
            <a:r>
              <a:rPr lang="ru-RU" sz="2100" dirty="0" err="1" smtClean="0"/>
              <a:t>поверхнею</a:t>
            </a:r>
            <a:r>
              <a:rPr lang="ru-RU" sz="2100" dirty="0" smtClean="0"/>
              <a:t> </a:t>
            </a:r>
            <a:r>
              <a:rPr lang="ru-RU" sz="2100" dirty="0" err="1" smtClean="0"/>
              <a:t>мілководь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Велика </a:t>
            </a:r>
            <a:r>
              <a:rPr lang="ru-RU" sz="2100" dirty="0" err="1" smtClean="0"/>
              <a:t>частина</a:t>
            </a:r>
            <a:r>
              <a:rPr lang="ru-RU" sz="2100" dirty="0" smtClean="0"/>
              <a:t> </a:t>
            </a:r>
            <a:r>
              <a:rPr lang="ru-RU" sz="2100" dirty="0" err="1" smtClean="0"/>
              <a:t>території</a:t>
            </a:r>
            <a:r>
              <a:rPr lang="ru-RU" sz="2100" dirty="0" smtClean="0"/>
              <a:t> ОАЕ </a:t>
            </a:r>
            <a:r>
              <a:rPr lang="ru-RU" sz="2100" dirty="0" err="1" smtClean="0"/>
              <a:t>являє</a:t>
            </a:r>
            <a:r>
              <a:rPr lang="ru-RU" sz="2100" dirty="0" smtClean="0"/>
              <a:t> собою </a:t>
            </a:r>
            <a:r>
              <a:rPr lang="ru-RU" sz="2100" dirty="0" err="1" smtClean="0"/>
              <a:t>пустельну</a:t>
            </a:r>
            <a:r>
              <a:rPr lang="ru-RU" sz="2100" dirty="0" smtClean="0"/>
              <a:t> </a:t>
            </a:r>
            <a:r>
              <a:rPr lang="ru-RU" sz="2100" dirty="0" err="1" smtClean="0"/>
              <a:t>рівнину</a:t>
            </a:r>
            <a:r>
              <a:rPr lang="ru-RU" sz="2100" dirty="0" smtClean="0"/>
              <a:t>. На </a:t>
            </a:r>
            <a:r>
              <a:rPr lang="ru-RU" sz="2100" dirty="0" err="1" smtClean="0"/>
              <a:t>сході</a:t>
            </a:r>
            <a:r>
              <a:rPr lang="ru-RU" sz="2100" dirty="0" smtClean="0"/>
              <a:t> вона переходить в </a:t>
            </a:r>
            <a:r>
              <a:rPr lang="ru-RU" sz="2100" dirty="0" err="1" smtClean="0"/>
              <a:t>кам'янисте</a:t>
            </a:r>
            <a:r>
              <a:rPr lang="ru-RU" sz="2100" dirty="0" smtClean="0"/>
              <a:t> плато (вис. до 1127 м), на </a:t>
            </a:r>
            <a:r>
              <a:rPr lang="ru-RU" sz="2100" dirty="0" err="1" smtClean="0"/>
              <a:t>півдні</a:t>
            </a:r>
            <a:r>
              <a:rPr lang="ru-RU" sz="2100" dirty="0" smtClean="0"/>
              <a:t> </a:t>
            </a:r>
            <a:r>
              <a:rPr lang="ru-RU" sz="2100" dirty="0" err="1" smtClean="0"/>
              <a:t>зливається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піщаною</a:t>
            </a:r>
            <a:r>
              <a:rPr lang="ru-RU" sz="2100" dirty="0" smtClean="0"/>
              <a:t> </a:t>
            </a:r>
            <a:r>
              <a:rPr lang="ru-RU" sz="2100" dirty="0" err="1" smtClean="0"/>
              <a:t>пустелею</a:t>
            </a:r>
            <a:r>
              <a:rPr lang="ru-RU" sz="2100" dirty="0" smtClean="0"/>
              <a:t> </a:t>
            </a:r>
            <a:r>
              <a:rPr lang="ru-RU" sz="2100" dirty="0" err="1" smtClean="0"/>
              <a:t>Руб-ель-Халі</a:t>
            </a:r>
            <a:r>
              <a:rPr lang="ru-RU" sz="2100" dirty="0" smtClean="0"/>
              <a:t>, а на </a:t>
            </a:r>
            <a:r>
              <a:rPr lang="ru-RU" sz="2100" dirty="0" err="1" smtClean="0"/>
              <a:t>заході</a:t>
            </a:r>
            <a:r>
              <a:rPr lang="ru-RU" sz="2100" dirty="0" smtClean="0"/>
              <a:t> переходить в </a:t>
            </a:r>
            <a:r>
              <a:rPr lang="ru-RU" sz="2100" dirty="0" err="1" smtClean="0"/>
              <a:t>кам'янисту</a:t>
            </a:r>
            <a:r>
              <a:rPr lang="ru-RU" sz="2100" dirty="0" smtClean="0"/>
              <a:t> </a:t>
            </a:r>
            <a:r>
              <a:rPr lang="ru-RU" sz="2100" dirty="0" err="1" smtClean="0"/>
              <a:t>пустелю</a:t>
            </a:r>
            <a:r>
              <a:rPr lang="ru-RU" sz="2100" dirty="0" smtClean="0"/>
              <a:t> </a:t>
            </a:r>
            <a:r>
              <a:rPr lang="ru-RU" sz="2100" dirty="0" err="1" smtClean="0"/>
              <a:t>Ель-Джафура</a:t>
            </a:r>
            <a:r>
              <a:rPr lang="ru-RU" sz="21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Рельєф</a:t>
            </a:r>
            <a:r>
              <a:rPr lang="ru-RU" sz="3200" dirty="0" smtClean="0"/>
              <a:t>, </a:t>
            </a:r>
            <a:r>
              <a:rPr lang="ru-RU" sz="3200" dirty="0" err="1" smtClean="0"/>
              <a:t>грунти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країни</a:t>
            </a:r>
            <a:endParaRPr lang="ru-RU" sz="3200" dirty="0"/>
          </a:p>
        </p:txBody>
      </p:sp>
      <p:pic>
        <p:nvPicPr>
          <p:cNvPr id="4" name="Рисунок 3" descr="343985_608x6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500570"/>
            <a:ext cx="3143272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357693"/>
            <a:ext cx="2857520" cy="248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preview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500570"/>
            <a:ext cx="2571768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3"/>
            <a:ext cx="6686568" cy="4071965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Основними</a:t>
            </a:r>
            <a:r>
              <a:rPr lang="ru-RU" dirty="0" smtClean="0"/>
              <a:t> </a:t>
            </a:r>
            <a:r>
              <a:rPr lang="ru-RU" dirty="0" err="1" smtClean="0"/>
              <a:t>корисними</a:t>
            </a:r>
            <a:r>
              <a:rPr lang="ru-RU" dirty="0" smtClean="0"/>
              <a:t> </a:t>
            </a:r>
            <a:r>
              <a:rPr lang="ru-RU" dirty="0" err="1" smtClean="0"/>
              <a:t>копалинами</a:t>
            </a:r>
            <a:r>
              <a:rPr lang="ru-RU" dirty="0" smtClean="0"/>
              <a:t> 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нафта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природний</a:t>
            </a:r>
            <a:r>
              <a:rPr lang="ru-RU" dirty="0" smtClean="0"/>
              <a:t> газ. Запаси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оцінюються</a:t>
            </a:r>
            <a:r>
              <a:rPr lang="ru-RU" dirty="0" smtClean="0"/>
              <a:t> в 12 330 </a:t>
            </a:r>
            <a:r>
              <a:rPr lang="ru-RU" dirty="0" err="1" smtClean="0"/>
              <a:t>млн</a:t>
            </a:r>
            <a:r>
              <a:rPr lang="ru-RU" dirty="0" smtClean="0"/>
              <a:t> т. (</a:t>
            </a:r>
            <a:r>
              <a:rPr lang="ru-RU" dirty="0" err="1" smtClean="0"/>
              <a:t>близько</a:t>
            </a:r>
            <a:r>
              <a:rPr lang="ru-RU" dirty="0" smtClean="0"/>
              <a:t> 10%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). </a:t>
            </a:r>
            <a:r>
              <a:rPr lang="ru-RU" dirty="0" err="1" smtClean="0"/>
              <a:t>Територія</a:t>
            </a:r>
            <a:r>
              <a:rPr lang="ru-RU" dirty="0" smtClean="0"/>
              <a:t> ОАЕ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прилеглою</a:t>
            </a:r>
            <a:r>
              <a:rPr lang="ru-RU" dirty="0" smtClean="0"/>
              <a:t> </a:t>
            </a:r>
            <a:r>
              <a:rPr lang="ru-RU" dirty="0" err="1" smtClean="0"/>
              <a:t>акваторією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наплатформному</a:t>
            </a:r>
            <a:r>
              <a:rPr lang="ru-RU" dirty="0" smtClean="0"/>
              <a:t> </a:t>
            </a:r>
            <a:r>
              <a:rPr lang="ru-RU" dirty="0" err="1" smtClean="0"/>
              <a:t>схилі</a:t>
            </a:r>
            <a:r>
              <a:rPr lang="ru-RU" dirty="0" smtClean="0"/>
              <a:t> </a:t>
            </a:r>
            <a:r>
              <a:rPr lang="ru-RU" dirty="0" err="1" smtClean="0"/>
              <a:t>Персидської</a:t>
            </a:r>
            <a:r>
              <a:rPr lang="ru-RU" dirty="0" smtClean="0"/>
              <a:t> затоки </a:t>
            </a:r>
            <a:r>
              <a:rPr lang="ru-RU" dirty="0" err="1" smtClean="0"/>
              <a:t>нафтогазоносного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басейну</a:t>
            </a:r>
            <a:r>
              <a:rPr lang="ru-RU" dirty="0" smtClean="0"/>
              <a:t>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30 </a:t>
            </a:r>
            <a:r>
              <a:rPr lang="ru-RU" dirty="0" err="1" smtClean="0"/>
              <a:t>нафтових</a:t>
            </a:r>
            <a:r>
              <a:rPr lang="ru-RU" dirty="0" smtClean="0"/>
              <a:t>, 5 </a:t>
            </a:r>
            <a:r>
              <a:rPr lang="ru-RU" dirty="0" err="1" smtClean="0"/>
              <a:t>газонафтових</a:t>
            </a:r>
            <a:r>
              <a:rPr lang="ru-RU" dirty="0" smtClean="0"/>
              <a:t>, 6 </a:t>
            </a:r>
            <a:r>
              <a:rPr lang="ru-RU" dirty="0" err="1" smtClean="0"/>
              <a:t>газових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газоконденсатних</a:t>
            </a:r>
            <a:r>
              <a:rPr lang="ru-RU" dirty="0" smtClean="0"/>
              <a:t> </a:t>
            </a:r>
            <a:r>
              <a:rPr lang="ru-RU" dirty="0" err="1" smtClean="0"/>
              <a:t>родовищ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нафтові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в </a:t>
            </a:r>
            <a:r>
              <a:rPr lang="ru-RU" dirty="0" err="1" smtClean="0"/>
              <a:t>Абу-Дабі</a:t>
            </a:r>
            <a:r>
              <a:rPr lang="ru-RU" dirty="0" smtClean="0"/>
              <a:t> - </a:t>
            </a:r>
            <a:r>
              <a:rPr lang="ru-RU" dirty="0" err="1" smtClean="0"/>
              <a:t>Асаба</a:t>
            </a:r>
            <a:r>
              <a:rPr lang="ru-RU" dirty="0" smtClean="0"/>
              <a:t>, </a:t>
            </a:r>
            <a:r>
              <a:rPr lang="ru-RU" dirty="0" err="1" smtClean="0"/>
              <a:t>Беб</a:t>
            </a:r>
            <a:r>
              <a:rPr lang="ru-RU" dirty="0" smtClean="0"/>
              <a:t>,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Хаса</a:t>
            </a:r>
            <a:r>
              <a:rPr lang="ru-RU" dirty="0" smtClean="0"/>
              <a:t>, </a:t>
            </a:r>
            <a:r>
              <a:rPr lang="ru-RU" dirty="0" err="1" smtClean="0"/>
              <a:t>Аль-Закумі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Дубаї</a:t>
            </a:r>
            <a:r>
              <a:rPr lang="ru-RU" dirty="0" smtClean="0"/>
              <a:t> - Фаллах, </a:t>
            </a:r>
            <a:r>
              <a:rPr lang="ru-RU" dirty="0" err="1" smtClean="0"/>
              <a:t>Фатех</a:t>
            </a:r>
            <a:r>
              <a:rPr lang="ru-RU" dirty="0" smtClean="0"/>
              <a:t>, </a:t>
            </a:r>
            <a:r>
              <a:rPr lang="ru-RU" dirty="0" err="1" smtClean="0"/>
              <a:t>Південно-Західний</a:t>
            </a:r>
            <a:r>
              <a:rPr lang="ru-RU" dirty="0" smtClean="0"/>
              <a:t> </a:t>
            </a:r>
            <a:r>
              <a:rPr lang="ru-RU" dirty="0" err="1" smtClean="0"/>
              <a:t>Фатех</a:t>
            </a:r>
            <a:r>
              <a:rPr lang="ru-RU" dirty="0" smtClean="0"/>
              <a:t>, </a:t>
            </a:r>
            <a:r>
              <a:rPr lang="ru-RU" dirty="0" err="1" smtClean="0"/>
              <a:t>Маргхам</a:t>
            </a:r>
            <a:r>
              <a:rPr lang="ru-RU" dirty="0" smtClean="0"/>
              <a:t>, в </a:t>
            </a:r>
            <a:r>
              <a:rPr lang="ru-RU" dirty="0" err="1" smtClean="0"/>
              <a:t>Шарджі</a:t>
            </a:r>
            <a:r>
              <a:rPr lang="ru-RU" dirty="0" smtClean="0"/>
              <a:t> - </a:t>
            </a:r>
            <a:r>
              <a:rPr lang="ru-RU" dirty="0" err="1" smtClean="0"/>
              <a:t>Мубарак</a:t>
            </a:r>
            <a:r>
              <a:rPr lang="ru-RU" dirty="0" smtClean="0"/>
              <a:t>. Запаси природного газу </a:t>
            </a:r>
            <a:r>
              <a:rPr lang="ru-RU" dirty="0" err="1" smtClean="0"/>
              <a:t>становлять</a:t>
            </a:r>
            <a:r>
              <a:rPr lang="ru-RU" dirty="0" smtClean="0"/>
              <a:t> 5794 </a:t>
            </a:r>
            <a:r>
              <a:rPr lang="ru-RU" dirty="0" err="1" smtClean="0"/>
              <a:t>млрд</a:t>
            </a:r>
            <a:r>
              <a:rPr lang="ru-RU" dirty="0" smtClean="0"/>
              <a:t> м³. За запасами природного газу ОАЕ </a:t>
            </a:r>
            <a:r>
              <a:rPr lang="ru-RU" dirty="0" err="1" smtClean="0"/>
              <a:t>займають</a:t>
            </a:r>
            <a:r>
              <a:rPr lang="ru-RU" dirty="0" smtClean="0"/>
              <a:t> 4-е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Ірану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Катару. </a:t>
            </a:r>
            <a:r>
              <a:rPr lang="ru-RU" dirty="0" err="1" smtClean="0"/>
              <a:t>Нафтові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ОАЕ </a:t>
            </a:r>
            <a:r>
              <a:rPr lang="ru-RU" dirty="0" err="1" smtClean="0"/>
              <a:t>легкі</a:t>
            </a:r>
            <a:r>
              <a:rPr lang="ru-RU" dirty="0" smtClean="0"/>
              <a:t>, </a:t>
            </a:r>
            <a:r>
              <a:rPr lang="ru-RU" dirty="0" err="1" smtClean="0"/>
              <a:t>сірчисті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 </a:t>
            </a:r>
            <a:r>
              <a:rPr lang="ru-RU" dirty="0" err="1" smtClean="0"/>
              <a:t>метанові</a:t>
            </a:r>
            <a:r>
              <a:rPr lang="ru-RU" dirty="0" smtClean="0"/>
              <a:t>.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родовищ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газу </a:t>
            </a:r>
            <a:r>
              <a:rPr lang="ru-RU" dirty="0" err="1" smtClean="0"/>
              <a:t>пов'язують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районами «</a:t>
            </a:r>
            <a:r>
              <a:rPr lang="ru-RU" dirty="0" err="1" smtClean="0"/>
              <a:t>абудабійської</a:t>
            </a:r>
            <a:r>
              <a:rPr lang="ru-RU" dirty="0" smtClean="0"/>
              <a:t> </a:t>
            </a:r>
            <a:r>
              <a:rPr lang="ru-RU" dirty="0" err="1" smtClean="0"/>
              <a:t>пустелі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глибокими</a:t>
            </a:r>
            <a:r>
              <a:rPr lang="ru-RU" dirty="0" smtClean="0"/>
              <a:t> </a:t>
            </a:r>
            <a:r>
              <a:rPr lang="ru-RU" dirty="0" err="1" smtClean="0"/>
              <a:t>продуктивними</a:t>
            </a:r>
            <a:r>
              <a:rPr lang="ru-RU" dirty="0" smtClean="0"/>
              <a:t> горизонтами </a:t>
            </a:r>
            <a:r>
              <a:rPr lang="ru-RU" dirty="0" err="1" smtClean="0"/>
              <a:t>виявлених</a:t>
            </a:r>
            <a:r>
              <a:rPr lang="ru-RU" dirty="0" smtClean="0"/>
              <a:t> </a:t>
            </a:r>
            <a:r>
              <a:rPr lang="ru-RU" dirty="0" err="1" smtClean="0"/>
              <a:t>родовищ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298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Корисні копалини</a:t>
            </a:r>
            <a:endParaRPr lang="ru-RU" sz="3200" dirty="0"/>
          </a:p>
        </p:txBody>
      </p:sp>
      <p:pic>
        <p:nvPicPr>
          <p:cNvPr id="5" name="Рисунок 4" descr="imgpreview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500570"/>
            <a:ext cx="264320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preview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5" y="142851"/>
            <a:ext cx="2214546" cy="217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ost11542_im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643446"/>
            <a:ext cx="2857520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в горах </a:t>
            </a:r>
            <a:r>
              <a:rPr lang="ru-RU" dirty="0" err="1" smtClean="0"/>
              <a:t>поблизу</a:t>
            </a:r>
            <a:r>
              <a:rPr lang="ru-RU" dirty="0" smtClean="0"/>
              <a:t> Оману </a:t>
            </a:r>
            <a:r>
              <a:rPr lang="ru-RU" dirty="0" err="1" smtClean="0"/>
              <a:t>відомі</a:t>
            </a:r>
            <a:r>
              <a:rPr lang="ru-RU" dirty="0" smtClean="0"/>
              <a:t> </a:t>
            </a:r>
            <a:r>
              <a:rPr lang="ru-RU" dirty="0" err="1" smtClean="0"/>
              <a:t>хромітові</a:t>
            </a:r>
            <a:r>
              <a:rPr lang="ru-RU" dirty="0" smtClean="0"/>
              <a:t> </a:t>
            </a:r>
            <a:r>
              <a:rPr lang="ru-RU" dirty="0" err="1" smtClean="0"/>
              <a:t>розсипи</a:t>
            </a:r>
            <a:r>
              <a:rPr lang="ru-RU" dirty="0" smtClean="0"/>
              <a:t> (</a:t>
            </a:r>
            <a:r>
              <a:rPr lang="en-US" dirty="0" smtClean="0"/>
              <a:t>Cr2</a:t>
            </a:r>
            <a:r>
              <a:rPr lang="ru-RU" dirty="0" smtClean="0"/>
              <a:t>О3 11-16%),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до </a:t>
            </a:r>
            <a:r>
              <a:rPr lang="ru-RU" dirty="0" err="1" smtClean="0"/>
              <a:t>порід</a:t>
            </a:r>
            <a:r>
              <a:rPr lang="ru-RU" dirty="0" smtClean="0"/>
              <a:t> </a:t>
            </a:r>
            <a:r>
              <a:rPr lang="ru-RU" dirty="0" err="1" smtClean="0"/>
              <a:t>офіолітового</a:t>
            </a:r>
            <a:r>
              <a:rPr lang="ru-RU" dirty="0" smtClean="0"/>
              <a:t> комплексу. Тут же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 </a:t>
            </a:r>
            <a:r>
              <a:rPr lang="ru-RU" dirty="0" err="1" smtClean="0"/>
              <a:t>рудопрояви</a:t>
            </a:r>
            <a:r>
              <a:rPr lang="ru-RU" dirty="0" smtClean="0"/>
              <a:t> </a:t>
            </a:r>
            <a:r>
              <a:rPr lang="ru-RU" dirty="0" err="1" smtClean="0"/>
              <a:t>міді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марганцю</a:t>
            </a:r>
            <a:r>
              <a:rPr lang="ru-RU" dirty="0" smtClean="0"/>
              <a:t>. У 1974 в </a:t>
            </a:r>
            <a:r>
              <a:rPr lang="ru-RU" dirty="0" err="1" smtClean="0"/>
              <a:t>Ель-Фуджайрі</a:t>
            </a:r>
            <a:r>
              <a:rPr lang="ru-RU" dirty="0" smtClean="0"/>
              <a:t> </a:t>
            </a:r>
            <a:r>
              <a:rPr lang="ru-RU" dirty="0" err="1" smtClean="0"/>
              <a:t>знайдені</a:t>
            </a:r>
            <a:r>
              <a:rPr lang="ru-RU" dirty="0" smtClean="0"/>
              <a:t> </a:t>
            </a:r>
            <a:r>
              <a:rPr lang="ru-RU" dirty="0" err="1" smtClean="0"/>
              <a:t>поклади</a:t>
            </a:r>
            <a:r>
              <a:rPr lang="ru-RU" dirty="0" smtClean="0"/>
              <a:t> </a:t>
            </a:r>
            <a:r>
              <a:rPr lang="ru-RU" dirty="0" err="1" smtClean="0"/>
              <a:t>уранової</a:t>
            </a:r>
            <a:r>
              <a:rPr lang="ru-RU" dirty="0" smtClean="0"/>
              <a:t> </a:t>
            </a:r>
            <a:r>
              <a:rPr lang="ru-RU" dirty="0" err="1" smtClean="0"/>
              <a:t>руди</a:t>
            </a:r>
            <a:r>
              <a:rPr lang="ru-RU" dirty="0" smtClean="0"/>
              <a:t>. </a:t>
            </a:r>
            <a:r>
              <a:rPr lang="ru-RU" dirty="0" err="1" smtClean="0"/>
              <a:t>Наявні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, </a:t>
            </a:r>
            <a:r>
              <a:rPr lang="ru-RU" dirty="0" err="1" smtClean="0"/>
              <a:t>поклади</a:t>
            </a:r>
            <a:r>
              <a:rPr lang="ru-RU" dirty="0" smtClean="0"/>
              <a:t> </a:t>
            </a:r>
            <a:r>
              <a:rPr lang="ru-RU" dirty="0" err="1" smtClean="0"/>
              <a:t>нікелевої</a:t>
            </a:r>
            <a:r>
              <a:rPr lang="ru-RU" dirty="0" smtClean="0"/>
              <a:t> </a:t>
            </a:r>
            <a:r>
              <a:rPr lang="ru-RU" dirty="0" err="1" smtClean="0"/>
              <a:t>руди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бокситів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gpreview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4071942"/>
            <a:ext cx="3342547" cy="2442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1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071942"/>
            <a:ext cx="3226102" cy="2500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714356"/>
            <a:ext cx="6643734" cy="35004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західних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оази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виноградниками, </a:t>
            </a:r>
            <a:r>
              <a:rPr lang="ru-RU" dirty="0" err="1" smtClean="0"/>
              <a:t>фініковими</a:t>
            </a:r>
            <a:r>
              <a:rPr lang="ru-RU" dirty="0" smtClean="0"/>
              <a:t> пальмами, </a:t>
            </a:r>
            <a:r>
              <a:rPr lang="ru-RU" dirty="0" err="1" smtClean="0"/>
              <a:t>акаціями</a:t>
            </a:r>
            <a:r>
              <a:rPr lang="ru-RU" dirty="0" smtClean="0"/>
              <a:t>, </a:t>
            </a:r>
            <a:r>
              <a:rPr lang="ru-RU" dirty="0" err="1" smtClean="0"/>
              <a:t>тамаріском</a:t>
            </a:r>
            <a:r>
              <a:rPr lang="ru-RU" dirty="0" smtClean="0"/>
              <a:t>, </a:t>
            </a:r>
            <a:r>
              <a:rPr lang="ru-RU" dirty="0" err="1" smtClean="0"/>
              <a:t>евкаліптовими</a:t>
            </a:r>
            <a:r>
              <a:rPr lang="ru-RU" dirty="0" smtClean="0"/>
              <a:t> деревами, </a:t>
            </a:r>
            <a:r>
              <a:rPr lang="ru-RU" dirty="0" err="1" smtClean="0"/>
              <a:t>культивуються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err="1" smtClean="0"/>
              <a:t>зернові</a:t>
            </a:r>
            <a:r>
              <a:rPr lang="ru-RU" dirty="0" smtClean="0"/>
              <a:t> </a:t>
            </a:r>
            <a:r>
              <a:rPr lang="ru-RU" dirty="0" err="1" smtClean="0"/>
              <a:t>культури</a:t>
            </a:r>
            <a:r>
              <a:rPr lang="ru-RU" dirty="0" smtClean="0"/>
              <a:t>, манго, </a:t>
            </a:r>
            <a:r>
              <a:rPr lang="ru-RU" dirty="0" err="1" smtClean="0"/>
              <a:t>банани,лимони</a:t>
            </a:r>
            <a:r>
              <a:rPr lang="ru-RU" dirty="0" smtClean="0"/>
              <a:t>, тютюн. </a:t>
            </a:r>
            <a:r>
              <a:rPr lang="ru-RU" dirty="0" err="1" smtClean="0"/>
              <a:t>Загалом</a:t>
            </a:r>
            <a:r>
              <a:rPr lang="ru-RU" dirty="0" smtClean="0"/>
              <a:t>, в горах - </a:t>
            </a:r>
            <a:r>
              <a:rPr lang="ru-RU" dirty="0" err="1" smtClean="0"/>
              <a:t>рослинність</a:t>
            </a:r>
            <a:r>
              <a:rPr lang="ru-RU" dirty="0" smtClean="0"/>
              <a:t> </a:t>
            </a:r>
            <a:r>
              <a:rPr lang="ru-RU" dirty="0" err="1" smtClean="0"/>
              <a:t>типова</a:t>
            </a:r>
            <a:r>
              <a:rPr lang="ru-RU" dirty="0" smtClean="0"/>
              <a:t> для саван. У </a:t>
            </a:r>
            <a:r>
              <a:rPr lang="ru-RU" dirty="0" err="1" smtClean="0"/>
              <a:t>пустельних</a:t>
            </a:r>
            <a:r>
              <a:rPr lang="ru-RU" dirty="0" smtClean="0"/>
              <a:t> районах </a:t>
            </a:r>
            <a:r>
              <a:rPr lang="ru-RU" dirty="0" smtClean="0"/>
              <a:t>флора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бідна,і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трави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терну.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3543"/>
            <a:ext cx="8115328" cy="868346"/>
          </a:xfrm>
        </p:spPr>
        <p:txBody>
          <a:bodyPr/>
          <a:lstStyle/>
          <a:p>
            <a:r>
              <a:rPr lang="ru-RU" dirty="0" smtClean="0"/>
              <a:t>Флора </a:t>
            </a:r>
            <a:r>
              <a:rPr lang="ru-RU" dirty="0" err="1" smtClean="0"/>
              <a:t>і</a:t>
            </a:r>
            <a:r>
              <a:rPr lang="ru-RU" dirty="0" smtClean="0"/>
              <a:t> фауна </a:t>
            </a:r>
            <a:r>
              <a:rPr lang="ru-RU" dirty="0" err="1" smtClean="0"/>
              <a:t>країни</a:t>
            </a:r>
            <a:endParaRPr lang="ru-RU" dirty="0"/>
          </a:p>
        </p:txBody>
      </p:sp>
      <p:pic>
        <p:nvPicPr>
          <p:cNvPr id="4" name="Рисунок 3" descr="imgpreview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00504"/>
            <a:ext cx="250033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inikova-pal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28604"/>
            <a:ext cx="226545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044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168" y="3929066"/>
            <a:ext cx="336983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E3DB0DA-1B11-1768-A820EDBF7C5C1739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3855730"/>
            <a:ext cx="2286016" cy="300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1"/>
            <a:ext cx="7615262" cy="464347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тут </a:t>
            </a:r>
            <a:r>
              <a:rPr lang="ru-RU" dirty="0" err="1" smtClean="0"/>
              <a:t>водяться</a:t>
            </a:r>
            <a:r>
              <a:rPr lang="ru-RU" dirty="0" smtClean="0"/>
              <a:t> </a:t>
            </a:r>
            <a:r>
              <a:rPr lang="ru-RU" dirty="0" err="1" smtClean="0"/>
              <a:t>зайці</a:t>
            </a:r>
            <a:r>
              <a:rPr lang="ru-RU" dirty="0" smtClean="0"/>
              <a:t>, тушканчики, </a:t>
            </a:r>
            <a:r>
              <a:rPr lang="ru-RU" dirty="0" err="1" smtClean="0"/>
              <a:t>газелі</a:t>
            </a:r>
            <a:r>
              <a:rPr lang="ru-RU" dirty="0" smtClean="0"/>
              <a:t>, </a:t>
            </a:r>
            <a:r>
              <a:rPr lang="ru-RU" dirty="0" err="1" smtClean="0"/>
              <a:t>одногорбий</a:t>
            </a:r>
            <a:r>
              <a:rPr lang="ru-RU" dirty="0" smtClean="0"/>
              <a:t> </a:t>
            </a:r>
            <a:r>
              <a:rPr lang="ru-RU" dirty="0" err="1" smtClean="0"/>
              <a:t>аравійський</a:t>
            </a:r>
            <a:r>
              <a:rPr lang="ru-RU" dirty="0" smtClean="0"/>
              <a:t> верблюд,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 </a:t>
            </a:r>
            <a:r>
              <a:rPr lang="ru-RU" dirty="0" err="1" smtClean="0"/>
              <a:t>ящірок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змій</a:t>
            </a:r>
            <a:r>
              <a:rPr lang="ru-RU" dirty="0" smtClean="0"/>
              <a:t>. </a:t>
            </a:r>
            <a:r>
              <a:rPr lang="ru-RU" dirty="0" err="1" smtClean="0"/>
              <a:t>Прибережні</a:t>
            </a:r>
            <a:r>
              <a:rPr lang="ru-RU" dirty="0" smtClean="0"/>
              <a:t> води </a:t>
            </a:r>
            <a:r>
              <a:rPr lang="ru-RU" dirty="0" err="1" smtClean="0"/>
              <a:t>Перської</a:t>
            </a:r>
            <a:r>
              <a:rPr lang="ru-RU" dirty="0" smtClean="0"/>
              <a:t> затоки </a:t>
            </a:r>
            <a:r>
              <a:rPr lang="ru-RU" dirty="0" err="1" smtClean="0"/>
              <a:t>багаті</a:t>
            </a:r>
            <a:r>
              <a:rPr lang="ru-RU" dirty="0" smtClean="0"/>
              <a:t> </a:t>
            </a:r>
            <a:r>
              <a:rPr lang="ru-RU" dirty="0" err="1" smtClean="0"/>
              <a:t>рибою</a:t>
            </a:r>
            <a:r>
              <a:rPr lang="ru-RU" dirty="0" smtClean="0"/>
              <a:t> (</a:t>
            </a:r>
            <a:r>
              <a:rPr lang="ru-RU" dirty="0" err="1" smtClean="0"/>
              <a:t>сардини</a:t>
            </a:r>
            <a:r>
              <a:rPr lang="ru-RU" dirty="0" smtClean="0"/>
              <a:t>, </a:t>
            </a:r>
            <a:r>
              <a:rPr lang="ru-RU" dirty="0" err="1" smtClean="0"/>
              <a:t>оселедець</a:t>
            </a:r>
            <a:r>
              <a:rPr lang="ru-RU" dirty="0" smtClean="0"/>
              <a:t>, </a:t>
            </a:r>
            <a:r>
              <a:rPr lang="ru-RU" dirty="0" err="1" smtClean="0"/>
              <a:t>скумбрія</a:t>
            </a:r>
            <a:r>
              <a:rPr lang="ru-RU" dirty="0" smtClean="0"/>
              <a:t>, </a:t>
            </a:r>
            <a:r>
              <a:rPr lang="ru-RU" dirty="0" err="1" smtClean="0"/>
              <a:t>морський</a:t>
            </a:r>
            <a:r>
              <a:rPr lang="ru-RU" dirty="0" smtClean="0"/>
              <a:t> окунь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тунець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водяться</a:t>
            </a:r>
            <a:r>
              <a:rPr lang="ru-RU" dirty="0" smtClean="0"/>
              <a:t> </a:t>
            </a:r>
            <a:r>
              <a:rPr lang="ru-RU" dirty="0" err="1" smtClean="0"/>
              <a:t>акули</a:t>
            </a:r>
            <a:r>
              <a:rPr lang="ru-RU" dirty="0" smtClean="0"/>
              <a:t> та </a:t>
            </a:r>
            <a:r>
              <a:rPr lang="ru-RU" dirty="0" err="1" smtClean="0"/>
              <a:t>кити</a:t>
            </a:r>
            <a:r>
              <a:rPr lang="ru-RU" dirty="0" smtClean="0"/>
              <a:t>) </a:t>
            </a:r>
            <a:r>
              <a:rPr lang="ru-RU" dirty="0" err="1" smtClean="0"/>
              <a:t>та</a:t>
            </a:r>
            <a:r>
              <a:rPr lang="ru-RU" dirty="0" smtClean="0"/>
              <a:t> перлами.</a:t>
            </a:r>
          </a:p>
          <a:p>
            <a:r>
              <a:rPr lang="ru-RU" dirty="0" err="1" smtClean="0"/>
              <a:t>Корінна</a:t>
            </a:r>
            <a:r>
              <a:rPr lang="ru-RU" dirty="0" smtClean="0"/>
              <a:t> фауна </a:t>
            </a:r>
            <a:r>
              <a:rPr lang="ru-RU" dirty="0" err="1" smtClean="0"/>
              <a:t>перебуває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зникнення</a:t>
            </a:r>
            <a:r>
              <a:rPr lang="ru-RU" dirty="0" smtClean="0"/>
              <a:t> через </a:t>
            </a:r>
            <a:r>
              <a:rPr lang="ru-RU" dirty="0" err="1" smtClean="0"/>
              <a:t>інтенсивне</a:t>
            </a:r>
            <a:r>
              <a:rPr lang="ru-RU" dirty="0" smtClean="0"/>
              <a:t> </a:t>
            </a:r>
            <a:r>
              <a:rPr lang="ru-RU" dirty="0" err="1" smtClean="0"/>
              <a:t>полюванням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змусило</a:t>
            </a:r>
            <a:r>
              <a:rPr lang="ru-RU" dirty="0" smtClean="0"/>
              <a:t> </a:t>
            </a:r>
            <a:r>
              <a:rPr lang="ru-RU" dirty="0" err="1" smtClean="0"/>
              <a:t>урядові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 до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по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збереженню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тому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засновано</a:t>
            </a:r>
            <a:r>
              <a:rPr lang="ru-RU" dirty="0" smtClean="0"/>
              <a:t> </a:t>
            </a:r>
            <a:r>
              <a:rPr lang="ru-RU" dirty="0" err="1" smtClean="0"/>
              <a:t>заповідник</a:t>
            </a:r>
            <a:r>
              <a:rPr lang="ru-RU" dirty="0" smtClean="0"/>
              <a:t> </a:t>
            </a:r>
            <a:r>
              <a:rPr lang="ru-RU" dirty="0" err="1" smtClean="0"/>
              <a:t>Бані</a:t>
            </a:r>
            <a:r>
              <a:rPr lang="ru-RU" dirty="0" smtClean="0"/>
              <a:t> Яс(</a:t>
            </a:r>
            <a:r>
              <a:rPr lang="en-US" i="1" dirty="0" err="1" smtClean="0"/>
              <a:t>Bani</a:t>
            </a:r>
            <a:r>
              <a:rPr lang="en-US" i="1" dirty="0" smtClean="0"/>
              <a:t> </a:t>
            </a:r>
            <a:r>
              <a:rPr lang="en-US" i="1" dirty="0" err="1" smtClean="0"/>
              <a:t>Yas</a:t>
            </a:r>
            <a:r>
              <a:rPr lang="en-US" dirty="0" smtClean="0"/>
              <a:t>) </a:t>
            </a:r>
            <a:r>
              <a:rPr lang="ru-RU" dirty="0" smtClean="0"/>
              <a:t>на </a:t>
            </a:r>
            <a:r>
              <a:rPr lang="ru-RU" dirty="0" err="1" smtClean="0"/>
              <a:t>однойменному</a:t>
            </a:r>
            <a:r>
              <a:rPr lang="ru-RU" dirty="0" smtClean="0"/>
              <a:t> </a:t>
            </a:r>
            <a:r>
              <a:rPr lang="ru-RU" dirty="0" err="1" smtClean="0"/>
              <a:t>острові</a:t>
            </a:r>
            <a:r>
              <a:rPr lang="ru-RU" dirty="0" smtClean="0"/>
              <a:t>, </a:t>
            </a:r>
            <a:r>
              <a:rPr lang="ru-RU" dirty="0" err="1" smtClean="0"/>
              <a:t>зініційований</a:t>
            </a:r>
            <a:r>
              <a:rPr lang="ru-RU" dirty="0" smtClean="0"/>
              <a:t> шейхом </a:t>
            </a:r>
            <a:r>
              <a:rPr lang="ru-RU" dirty="0" err="1" smtClean="0"/>
              <a:t>Заїд</a:t>
            </a:r>
            <a:r>
              <a:rPr lang="ru-RU" dirty="0" smtClean="0"/>
              <a:t> </a:t>
            </a:r>
            <a:r>
              <a:rPr lang="ru-RU" dirty="0" err="1" smtClean="0"/>
              <a:t>бін</a:t>
            </a:r>
            <a:r>
              <a:rPr lang="ru-RU" dirty="0" smtClean="0"/>
              <a:t> Султан Аль </a:t>
            </a:r>
            <a:r>
              <a:rPr lang="ru-RU" dirty="0" err="1" smtClean="0"/>
              <a:t>Нахайян</a:t>
            </a:r>
            <a:r>
              <a:rPr lang="ru-RU" dirty="0" smtClean="0"/>
              <a:t> в 1970-х роках,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збереження</a:t>
            </a:r>
            <a:r>
              <a:rPr lang="ru-RU" dirty="0" smtClean="0"/>
              <a:t> та </a:t>
            </a:r>
            <a:r>
              <a:rPr lang="ru-RU" dirty="0" err="1" smtClean="0"/>
              <a:t>виживання</a:t>
            </a:r>
            <a:r>
              <a:rPr lang="ru-RU" dirty="0" smtClean="0"/>
              <a:t> </a:t>
            </a:r>
            <a:r>
              <a:rPr lang="ru-RU" dirty="0" err="1" smtClean="0"/>
              <a:t>арабської</a:t>
            </a:r>
            <a:r>
              <a:rPr lang="ru-RU" dirty="0" smtClean="0"/>
              <a:t> </a:t>
            </a:r>
            <a:r>
              <a:rPr lang="ru-RU" dirty="0" err="1" smtClean="0"/>
              <a:t>антилопи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леопарда.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214817"/>
            <a:ext cx="3143272" cy="2643183"/>
          </a:xfrm>
          <a:prstGeom prst="rect">
            <a:avLst/>
          </a:prstGeom>
        </p:spPr>
      </p:pic>
      <p:pic>
        <p:nvPicPr>
          <p:cNvPr id="5" name="Рисунок 4" descr="1292184088_img-c4eb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214794"/>
            <a:ext cx="330400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020-017-Morskoj-okun-javljaetsja-rodstvennikom-rechnogo-okunja-i-imeet-krasny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071918"/>
            <a:ext cx="220813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481490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становить </a:t>
            </a:r>
            <a:r>
              <a:rPr lang="ru-RU" dirty="0" err="1" smtClean="0"/>
              <a:t>незначний</a:t>
            </a:r>
            <a:r>
              <a:rPr lang="ru-RU" dirty="0" smtClean="0"/>
              <a:t> </a:t>
            </a:r>
            <a:r>
              <a:rPr lang="ru-RU" dirty="0" err="1" smtClean="0"/>
              <a:t>відсоток</a:t>
            </a:r>
            <a:r>
              <a:rPr lang="ru-RU" dirty="0" smtClean="0"/>
              <a:t> ВВП </a:t>
            </a:r>
            <a:r>
              <a:rPr lang="ru-RU" dirty="0" err="1" smtClean="0"/>
              <a:t>країни</a:t>
            </a:r>
            <a:r>
              <a:rPr lang="ru-RU" dirty="0" smtClean="0"/>
              <a:t>. З моменту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уряд </a:t>
            </a:r>
            <a:r>
              <a:rPr lang="ru-RU" dirty="0" err="1" smtClean="0"/>
              <a:t>заохочує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. Головна культура - пальма, </a:t>
            </a:r>
            <a:r>
              <a:rPr lang="ru-RU" dirty="0" err="1" smtClean="0"/>
              <a:t>культивується</a:t>
            </a:r>
            <a:r>
              <a:rPr lang="ru-RU" dirty="0" smtClean="0"/>
              <a:t> в основному в оазисах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узбережжі</a:t>
            </a:r>
            <a:r>
              <a:rPr lang="ru-RU" dirty="0" smtClean="0"/>
              <a:t>. </a:t>
            </a:r>
            <a:r>
              <a:rPr lang="ru-RU" dirty="0" err="1" smtClean="0"/>
              <a:t>Вирощуються</a:t>
            </a:r>
            <a:r>
              <a:rPr lang="ru-RU" dirty="0" smtClean="0"/>
              <a:t> </a:t>
            </a:r>
            <a:r>
              <a:rPr lang="ru-RU" dirty="0" err="1" smtClean="0"/>
              <a:t>фініки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. </a:t>
            </a:r>
            <a:r>
              <a:rPr lang="ru-RU" dirty="0" err="1" smtClean="0"/>
              <a:t>Докладаються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для </a:t>
            </a:r>
            <a:r>
              <a:rPr lang="ru-RU" dirty="0" err="1" smtClean="0"/>
              <a:t>самозабезпечення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зерном,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перешкоджає</a:t>
            </a:r>
            <a:r>
              <a:rPr lang="ru-RU" dirty="0" smtClean="0"/>
              <a:t> </a:t>
            </a:r>
            <a:r>
              <a:rPr lang="ru-RU" dirty="0" err="1" smtClean="0"/>
              <a:t>нестача</a:t>
            </a:r>
            <a:r>
              <a:rPr lang="ru-RU" dirty="0" smtClean="0"/>
              <a:t> </a:t>
            </a:r>
            <a:r>
              <a:rPr lang="ru-RU" dirty="0" err="1" smtClean="0"/>
              <a:t>прісної</a:t>
            </a:r>
            <a:r>
              <a:rPr lang="ru-RU" dirty="0" smtClean="0"/>
              <a:t> води. </a:t>
            </a:r>
            <a:r>
              <a:rPr lang="ru-RU" dirty="0" err="1" smtClean="0"/>
              <a:t>Розводять</a:t>
            </a:r>
            <a:r>
              <a:rPr lang="ru-RU" dirty="0" smtClean="0"/>
              <a:t> </a:t>
            </a:r>
            <a:r>
              <a:rPr lang="ru-RU" dirty="0" err="1" smtClean="0"/>
              <a:t>домашню</a:t>
            </a:r>
            <a:r>
              <a:rPr lang="ru-RU" dirty="0" smtClean="0"/>
              <a:t> </a:t>
            </a:r>
            <a:r>
              <a:rPr lang="ru-RU" dirty="0" err="1" smtClean="0"/>
              <a:t>птицю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рогату</a:t>
            </a:r>
            <a:r>
              <a:rPr lang="ru-RU" dirty="0" smtClean="0"/>
              <a:t> худобу. </a:t>
            </a:r>
            <a:r>
              <a:rPr lang="ru-RU" dirty="0" err="1" smtClean="0"/>
              <a:t>Кочівники</a:t>
            </a:r>
            <a:r>
              <a:rPr lang="ru-RU" dirty="0" smtClean="0"/>
              <a:t> </a:t>
            </a:r>
            <a:r>
              <a:rPr lang="ru-RU" dirty="0" err="1" smtClean="0"/>
              <a:t>розводять</a:t>
            </a:r>
            <a:r>
              <a:rPr lang="ru-RU" dirty="0" smtClean="0"/>
              <a:t> </a:t>
            </a:r>
            <a:r>
              <a:rPr lang="ru-RU" dirty="0" err="1" smtClean="0"/>
              <a:t>овець</a:t>
            </a:r>
            <a:r>
              <a:rPr lang="ru-RU" dirty="0" smtClean="0"/>
              <a:t>, </a:t>
            </a:r>
            <a:r>
              <a:rPr lang="ru-RU" dirty="0" err="1" smtClean="0"/>
              <a:t>кіз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верблюдів</a:t>
            </a:r>
            <a:r>
              <a:rPr lang="ru-RU" dirty="0" smtClean="0"/>
              <a:t>.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перешкодами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жаркий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сухий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, </a:t>
            </a:r>
            <a:r>
              <a:rPr lang="ru-RU" dirty="0" err="1" smtClean="0"/>
              <a:t>нестача</a:t>
            </a:r>
            <a:r>
              <a:rPr lang="ru-RU" dirty="0" smtClean="0"/>
              <a:t> </a:t>
            </a:r>
            <a:r>
              <a:rPr lang="ru-RU" dirty="0" err="1" smtClean="0"/>
              <a:t>родючих</a:t>
            </a:r>
            <a:r>
              <a:rPr lang="ru-RU" dirty="0" smtClean="0"/>
              <a:t> земель, </a:t>
            </a:r>
            <a:r>
              <a:rPr lang="ru-RU" dirty="0" err="1" smtClean="0"/>
              <a:t>рої</a:t>
            </a:r>
            <a:r>
              <a:rPr lang="ru-RU" dirty="0" smtClean="0"/>
              <a:t> </a:t>
            </a:r>
            <a:r>
              <a:rPr lang="ru-RU" dirty="0" err="1" smtClean="0"/>
              <a:t>сарани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наступають</a:t>
            </a:r>
            <a:r>
              <a:rPr lang="ru-RU" dirty="0" smtClean="0"/>
              <a:t> </a:t>
            </a:r>
            <a:r>
              <a:rPr lang="ru-RU" dirty="0" err="1" smtClean="0"/>
              <a:t>періодично</a:t>
            </a:r>
            <a:r>
              <a:rPr lang="ru-RU" dirty="0" smtClean="0"/>
              <a:t>. </a:t>
            </a:r>
            <a:r>
              <a:rPr lang="ru-RU" dirty="0" err="1" smtClean="0"/>
              <a:t>Інтенсивний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землеробства</a:t>
            </a:r>
            <a:r>
              <a:rPr lang="ru-RU" dirty="0" smtClean="0"/>
              <a:t> </a:t>
            </a:r>
            <a:r>
              <a:rPr lang="ru-RU" dirty="0" err="1" smtClean="0"/>
              <a:t>призвів</a:t>
            </a:r>
            <a:r>
              <a:rPr lang="ru-RU" dirty="0" smtClean="0"/>
              <a:t> до </a:t>
            </a:r>
            <a:r>
              <a:rPr lang="ru-RU" dirty="0" err="1" smtClean="0"/>
              <a:t>виснаження</a:t>
            </a:r>
            <a:r>
              <a:rPr lang="ru-RU" dirty="0" smtClean="0"/>
              <a:t> </a:t>
            </a:r>
            <a:r>
              <a:rPr lang="ru-RU" dirty="0" err="1" smtClean="0"/>
              <a:t>підземних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засолення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- </a:t>
            </a:r>
            <a:r>
              <a:rPr lang="ru-RU" dirty="0" err="1" smtClean="0"/>
              <a:t>кілька</a:t>
            </a:r>
            <a:r>
              <a:rPr lang="ru-RU" dirty="0" smtClean="0"/>
              <a:t> ферм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змушені</a:t>
            </a:r>
            <a:r>
              <a:rPr lang="ru-RU" dirty="0" smtClean="0"/>
              <a:t> </a:t>
            </a:r>
            <a:r>
              <a:rPr lang="ru-RU" dirty="0" err="1" smtClean="0"/>
              <a:t>припинити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6" name="Рисунок 5" descr="220px-1859-Martinique.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5860"/>
            <a:ext cx="2143140" cy="2769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357298"/>
            <a:ext cx="215265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37637711_ovos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071942"/>
            <a:ext cx="4132700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417</TotalTime>
  <Words>815</Words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Об'єднані Арабські Емірати </vt:lpstr>
      <vt:lpstr>Слайд 2</vt:lpstr>
      <vt:lpstr>Слайд 3</vt:lpstr>
      <vt:lpstr>Рельєф, грунти країни</vt:lpstr>
      <vt:lpstr>Корисні копалини</vt:lpstr>
      <vt:lpstr>Слайд 6</vt:lpstr>
      <vt:lpstr>Флора і фауна країни</vt:lpstr>
      <vt:lpstr>Слайд 8</vt:lpstr>
      <vt:lpstr>Сільське господарство країни</vt:lpstr>
      <vt:lpstr>Транспорт країни</vt:lpstr>
      <vt:lpstr>Етнічний склад</vt:lpstr>
      <vt:lpstr>Релігійний склад</vt:lpstr>
      <vt:lpstr>Економіка країни</vt:lpstr>
      <vt:lpstr>Експорт та імпорт</vt:lpstr>
      <vt:lpstr>Туризм</vt:lpstr>
      <vt:lpstr>Міста-курорти ОАЕ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Об'єднані Арабські Емірати </dc:title>
  <cp:lastModifiedBy>Admin</cp:lastModifiedBy>
  <cp:revision>43</cp:revision>
  <dcterms:modified xsi:type="dcterms:W3CDTF">2014-02-03T14:38:16Z</dcterms:modified>
</cp:coreProperties>
</file>