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03.11.2014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03.11.2014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03.11.2014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sz="2800" dirty="0" smtClean="0">
                <a:solidFill>
                  <a:schemeClr val="tx1"/>
                </a:solidFill>
              </a:rPr>
              <a:t>Prepared</a:t>
            </a:r>
          </a:p>
          <a:p>
            <a:r>
              <a:rPr lang="en-US" sz="2800" dirty="0" err="1" smtClean="0">
                <a:solidFill>
                  <a:schemeClr val="tx1"/>
                </a:solidFill>
              </a:rPr>
              <a:t>Artem</a:t>
            </a:r>
            <a:r>
              <a:rPr lang="en-US" sz="2800" dirty="0" smtClean="0">
                <a:solidFill>
                  <a:schemeClr val="tx1"/>
                </a:solidFill>
              </a:rPr>
              <a:t> Vorotitntsev</a:t>
            </a:r>
            <a:endParaRPr lang="ru-RU" sz="2800" dirty="0">
              <a:solidFill>
                <a:schemeClr val="tx1"/>
              </a:solidFill>
            </a:endParaRPr>
          </a:p>
        </p:txBody>
      </p:sp>
      <p:sp>
        <p:nvSpPr>
          <p:cNvPr id="2" name="Заголовок 1"/>
          <p:cNvSpPr>
            <a:spLocks noGrp="1"/>
          </p:cNvSpPr>
          <p:nvPr>
            <p:ph type="ctrTitle"/>
          </p:nvPr>
        </p:nvSpPr>
        <p:spPr/>
        <p:txBody>
          <a:bodyPr/>
          <a:lstStyle/>
          <a:p>
            <a:r>
              <a:rPr sz="5400" b="1" smtClean="0">
                <a:solidFill>
                  <a:srgbClr val="FFFF00"/>
                </a:solidFill>
              </a:rPr>
              <a:t>The Peak District National Park</a:t>
            </a:r>
            <a:endParaRPr lang="ru-RU" sz="5400"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071546"/>
            <a:ext cx="8229600" cy="4572000"/>
          </a:xfrm>
        </p:spPr>
        <p:txBody>
          <a:bodyPr>
            <a:normAutofit/>
          </a:bodyPr>
          <a:lstStyle/>
          <a:p>
            <a:r>
              <a:rPr lang="en-US" sz="2800" dirty="0" smtClean="0"/>
              <a:t>T</a:t>
            </a:r>
            <a:r>
              <a:rPr lang="en-US" sz="2800" dirty="0" smtClean="0"/>
              <a:t>his </a:t>
            </a:r>
            <a:r>
              <a:rPr lang="en-US" sz="2800" dirty="0" smtClean="0"/>
              <a:t>park will give you a lot of unusual sensations. </a:t>
            </a:r>
            <a:r>
              <a:rPr lang="en-US" sz="2800" dirty="0" smtClean="0"/>
              <a:t>Will give </a:t>
            </a:r>
            <a:r>
              <a:rPr lang="en-US" sz="2800" dirty="0" smtClean="0"/>
              <a:t>knowledge about the nature of this land</a:t>
            </a:r>
            <a:r>
              <a:rPr lang="en-US" sz="2800" dirty="0" smtClean="0"/>
              <a:t>. Will </a:t>
            </a:r>
            <a:r>
              <a:rPr lang="en-US" sz="2800" dirty="0" smtClean="0"/>
              <a:t>free you from your daily routine. </a:t>
            </a:r>
            <a:r>
              <a:rPr lang="en-US" sz="2800" dirty="0" smtClean="0"/>
              <a:t>Will reunite you </a:t>
            </a:r>
            <a:r>
              <a:rPr lang="en-US" sz="2800" dirty="0" smtClean="0"/>
              <a:t>with </a:t>
            </a:r>
            <a:r>
              <a:rPr lang="en-US" sz="2800" dirty="0" smtClean="0"/>
              <a:t>nature.</a:t>
            </a:r>
            <a:endParaRPr lang="ru-RU" sz="2800" dirty="0"/>
          </a:p>
        </p:txBody>
      </p:sp>
      <p:sp>
        <p:nvSpPr>
          <p:cNvPr id="3" name="Заголовок 2"/>
          <p:cNvSpPr>
            <a:spLocks noGrp="1"/>
          </p:cNvSpPr>
          <p:nvPr>
            <p:ph type="title"/>
          </p:nvPr>
        </p:nvSpPr>
        <p:spPr>
          <a:xfrm>
            <a:off x="457200" y="152400"/>
            <a:ext cx="8229600" cy="990584"/>
          </a:xfrm>
        </p:spPr>
        <p:txBody>
          <a:bodyPr>
            <a:normAutofit fontScale="90000"/>
          </a:bodyPr>
          <a:lstStyle/>
          <a:p>
            <a:pPr algn="ctr"/>
            <a:r>
              <a:rPr smtClean="0"/>
              <a:t/>
            </a:r>
            <a:br>
              <a:rPr smtClean="0"/>
            </a:br>
            <a:r>
              <a:rPr sz="6000" smtClean="0">
                <a:solidFill>
                  <a:srgbClr val="FFFF00"/>
                </a:solidFill>
              </a:rPr>
              <a:t>Conclusion</a:t>
            </a:r>
            <a:endParaRPr lang="ru-RU" sz="6000" dirty="0">
              <a:solidFill>
                <a:srgbClr val="FFFF00"/>
              </a:solidFill>
            </a:endParaRPr>
          </a:p>
        </p:txBody>
      </p:sp>
      <p:pic>
        <p:nvPicPr>
          <p:cNvPr id="1026" name="Picture 2" descr="Dark Peak landscape from near Windgather. (C) Roger Lombard :: Geograph Britain and Ireland"/>
          <p:cNvPicPr>
            <a:picLocks noChangeAspect="1" noChangeArrowheads="1"/>
          </p:cNvPicPr>
          <p:nvPr/>
        </p:nvPicPr>
        <p:blipFill>
          <a:blip r:embed="rId2"/>
          <a:srcRect/>
          <a:stretch>
            <a:fillRect/>
          </a:stretch>
        </p:blipFill>
        <p:spPr bwMode="auto">
          <a:xfrm>
            <a:off x="0" y="4372754"/>
            <a:ext cx="5214942" cy="2485246"/>
          </a:xfrm>
          <a:prstGeom prst="rect">
            <a:avLst/>
          </a:prstGeom>
          <a:noFill/>
        </p:spPr>
      </p:pic>
      <p:pic>
        <p:nvPicPr>
          <p:cNvPr id="1028" name="Picture 4" descr="Интересный факт 4"/>
          <p:cNvPicPr>
            <a:picLocks noChangeAspect="1" noChangeArrowheads="1"/>
          </p:cNvPicPr>
          <p:nvPr/>
        </p:nvPicPr>
        <p:blipFill>
          <a:blip r:embed="rId3"/>
          <a:srcRect/>
          <a:stretch>
            <a:fillRect/>
          </a:stretch>
        </p:blipFill>
        <p:spPr bwMode="auto">
          <a:xfrm>
            <a:off x="4559209" y="2643182"/>
            <a:ext cx="4584791" cy="30718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to="" calcmode="lin" valueType="num">
                                      <p:cBhvr>
                                        <p:cTn id="7" dur="1" fill="hold"/>
                                        <p:tgtEl>
                                          <p:spTgt spid="102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00306"/>
            <a:ext cx="8229600" cy="1219200"/>
          </a:xfrm>
        </p:spPr>
        <p:txBody>
          <a:bodyPr>
            <a:noAutofit/>
          </a:bodyPr>
          <a:lstStyle/>
          <a:p>
            <a:pPr algn="ctr"/>
            <a:r>
              <a:rPr sz="7200" smtClean="0">
                <a:solidFill>
                  <a:srgbClr val="FFFF00"/>
                </a:solidFill>
              </a:rPr>
              <a:t>THANK YOU FOR ATTENTION!!!</a:t>
            </a:r>
            <a:endParaRPr lang="ru-RU" sz="72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229600" cy="6643710"/>
          </a:xfrm>
        </p:spPr>
        <p:txBody>
          <a:bodyPr>
            <a:normAutofit/>
          </a:bodyPr>
          <a:lstStyle/>
          <a:p>
            <a:r>
              <a:rPr lang="en-US" dirty="0" smtClean="0"/>
              <a:t>The Peak District is an upland area in central and northern England, lying mainly in northern Derbyshire, but also covering parts of Cheshire, Greater Manchester, Staffordshire, and South and West Yorkshire. An area of great diversity, it is conventionally split into the northern Dark Peak, where most of the moorland is found and whose geology is </a:t>
            </a:r>
            <a:r>
              <a:rPr lang="en-US" dirty="0" err="1" smtClean="0"/>
              <a:t>gritstone</a:t>
            </a:r>
            <a:r>
              <a:rPr lang="en-US" dirty="0" smtClean="0"/>
              <a:t>, </a:t>
            </a:r>
          </a:p>
          <a:p>
            <a:pPr>
              <a:buNone/>
            </a:pPr>
            <a:r>
              <a:rPr lang="en-US" dirty="0" smtClean="0"/>
              <a:t>   and the southern </a:t>
            </a:r>
          </a:p>
          <a:p>
            <a:pPr>
              <a:buNone/>
            </a:pPr>
            <a:r>
              <a:rPr lang="en-US" dirty="0" smtClean="0"/>
              <a:t>   White Peak, where most</a:t>
            </a:r>
          </a:p>
          <a:p>
            <a:pPr>
              <a:buNone/>
            </a:pPr>
            <a:r>
              <a:rPr lang="en-US" dirty="0" smtClean="0"/>
              <a:t>   of the population lives</a:t>
            </a:r>
          </a:p>
          <a:p>
            <a:pPr>
              <a:buNone/>
            </a:pPr>
            <a:r>
              <a:rPr lang="en-US" dirty="0" smtClean="0"/>
              <a:t>   and where the geology is </a:t>
            </a:r>
          </a:p>
          <a:p>
            <a:pPr>
              <a:buNone/>
            </a:pPr>
            <a:r>
              <a:rPr lang="en-US" dirty="0" smtClean="0"/>
              <a:t>   mainly limestone-based.</a:t>
            </a:r>
            <a:endParaRPr lang="ru-RU" dirty="0"/>
          </a:p>
        </p:txBody>
      </p:sp>
      <p:pic>
        <p:nvPicPr>
          <p:cNvPr id="119812" name="Picture 4" descr="Национальный парк Пик Дистрикт - Фото-Град"/>
          <p:cNvPicPr>
            <a:picLocks noChangeAspect="1" noChangeArrowheads="1"/>
          </p:cNvPicPr>
          <p:nvPr/>
        </p:nvPicPr>
        <p:blipFill>
          <a:blip r:embed="rId2"/>
          <a:srcRect/>
          <a:stretch>
            <a:fillRect/>
          </a:stretch>
        </p:blipFill>
        <p:spPr bwMode="auto">
          <a:xfrm>
            <a:off x="3893307" y="3357538"/>
            <a:ext cx="5250693" cy="350046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additive="base">
                                        <p:cTn id="7" dur="500" fill="hold"/>
                                        <p:tgtEl>
                                          <p:spTgt spid="119812"/>
                                        </p:tgtEl>
                                        <p:attrNameLst>
                                          <p:attrName>ppt_x</p:attrName>
                                        </p:attrNameLst>
                                      </p:cBhvr>
                                      <p:tavLst>
                                        <p:tav tm="0">
                                          <p:val>
                                            <p:strVal val="#ppt_x"/>
                                          </p:val>
                                        </p:tav>
                                        <p:tav tm="100000">
                                          <p:val>
                                            <p:strVal val="#ppt_x"/>
                                          </p:val>
                                        </p:tav>
                                      </p:tavLst>
                                    </p:anim>
                                    <p:anim calcmode="lin" valueType="num">
                                      <p:cBhvr additive="base">
                                        <p:cTn id="8"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229600" cy="4572000"/>
          </a:xfrm>
        </p:spPr>
        <p:txBody>
          <a:bodyPr/>
          <a:lstStyle/>
          <a:p>
            <a:r>
              <a:rPr lang="en-US" dirty="0" smtClean="0"/>
              <a:t>Most of the area falls within the Peak District National Park, whose designation in 1951 made it the first national park in the United Kingdom. Proximity to the major cities of Manchester and Sheffield and the counties of Lancashire, Greater Manchester, Cheshire, Staffordshire and South and West Yorkshire, coupled with easy access by road and rail, have contributed to its popularity.</a:t>
            </a:r>
            <a:endParaRPr lang="ru-RU" dirty="0"/>
          </a:p>
        </p:txBody>
      </p:sp>
      <p:pic>
        <p:nvPicPr>
          <p:cNvPr id="118786" name="Picture 2" descr="Национальный парк &quot;Пик Дистрикт&quot; (Фото и Видео) blognews.am News Collector &amp; Keeper - NCK.am"/>
          <p:cNvPicPr>
            <a:picLocks noChangeAspect="1" noChangeArrowheads="1"/>
          </p:cNvPicPr>
          <p:nvPr/>
        </p:nvPicPr>
        <p:blipFill>
          <a:blip r:embed="rId2"/>
          <a:srcRect/>
          <a:stretch>
            <a:fillRect/>
          </a:stretch>
        </p:blipFill>
        <p:spPr bwMode="auto">
          <a:xfrm>
            <a:off x="2428860" y="3009469"/>
            <a:ext cx="6715140" cy="3848532"/>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ppt_x"/>
                                          </p:val>
                                        </p:tav>
                                        <p:tav tm="100000">
                                          <p:val>
                                            <p:strVal val="#ppt_x"/>
                                          </p:val>
                                        </p:tav>
                                      </p:tavLst>
                                    </p:anim>
                                    <p:anim calcmode="lin" valueType="num">
                                      <p:cBhvr additive="base">
                                        <p:cTn id="8" dur="500" fill="hold"/>
                                        <p:tgtEl>
                                          <p:spTgt spid="1187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42918"/>
            <a:ext cx="9144000" cy="6215082"/>
          </a:xfrm>
        </p:spPr>
        <p:txBody>
          <a:bodyPr>
            <a:normAutofit/>
          </a:bodyPr>
          <a:lstStyle/>
          <a:p>
            <a:r>
              <a:rPr lang="en-US" dirty="0" smtClean="0"/>
              <a:t>The Peak District forms the southern end of the </a:t>
            </a:r>
            <a:r>
              <a:rPr lang="en-US" dirty="0" err="1" smtClean="0"/>
              <a:t>Pennines</a:t>
            </a:r>
            <a:r>
              <a:rPr lang="en-US" dirty="0" smtClean="0"/>
              <a:t> and much of the area is uplands above 1,000 feet (300 m), with a high point on Kinder Scout of 2,087 feet (636 m). Despite its name, the landscape generally lacks sharp peaks, being </a:t>
            </a:r>
            <a:r>
              <a:rPr lang="en-US" dirty="0" err="1" smtClean="0"/>
              <a:t>characterised</a:t>
            </a:r>
            <a:r>
              <a:rPr lang="en-US" dirty="0" smtClean="0"/>
              <a:t> by rounded hills and </a:t>
            </a:r>
            <a:r>
              <a:rPr lang="en-US" dirty="0" err="1" smtClean="0"/>
              <a:t>gritstone</a:t>
            </a:r>
            <a:r>
              <a:rPr lang="en-US" dirty="0" smtClean="0"/>
              <a:t> escarpments (the "edges"). </a:t>
            </a:r>
          </a:p>
          <a:p>
            <a:pPr>
              <a:buNone/>
            </a:pPr>
            <a:r>
              <a:rPr lang="en-US" dirty="0" smtClean="0"/>
              <a:t>   The area is surrounded </a:t>
            </a:r>
          </a:p>
          <a:p>
            <a:pPr>
              <a:buNone/>
            </a:pPr>
            <a:r>
              <a:rPr lang="en-US" dirty="0" smtClean="0"/>
              <a:t>   by major conurbations,</a:t>
            </a:r>
          </a:p>
          <a:p>
            <a:pPr>
              <a:buNone/>
            </a:pPr>
            <a:r>
              <a:rPr lang="en-US" dirty="0" smtClean="0"/>
              <a:t>   including </a:t>
            </a:r>
            <a:r>
              <a:rPr lang="en-US" dirty="0" err="1" smtClean="0"/>
              <a:t>Huddersfield</a:t>
            </a:r>
            <a:r>
              <a:rPr lang="en-US" dirty="0" smtClean="0"/>
              <a:t>,</a:t>
            </a:r>
          </a:p>
          <a:p>
            <a:pPr>
              <a:buNone/>
            </a:pPr>
            <a:r>
              <a:rPr lang="en-US" dirty="0" smtClean="0"/>
              <a:t>   Manchester,</a:t>
            </a:r>
          </a:p>
          <a:p>
            <a:pPr>
              <a:buNone/>
            </a:pPr>
            <a:r>
              <a:rPr lang="en-US" dirty="0" smtClean="0"/>
              <a:t>   Sheffield, Derby and </a:t>
            </a:r>
          </a:p>
          <a:p>
            <a:pPr>
              <a:buNone/>
            </a:pPr>
            <a:r>
              <a:rPr lang="en-US" dirty="0" smtClean="0"/>
              <a:t>   Stoke-on-Trent. </a:t>
            </a:r>
            <a:endParaRPr lang="ru-RU" dirty="0"/>
          </a:p>
        </p:txBody>
      </p:sp>
      <p:sp>
        <p:nvSpPr>
          <p:cNvPr id="2" name="Заголовок 1"/>
          <p:cNvSpPr>
            <a:spLocks noGrp="1"/>
          </p:cNvSpPr>
          <p:nvPr>
            <p:ph type="title"/>
          </p:nvPr>
        </p:nvSpPr>
        <p:spPr>
          <a:xfrm>
            <a:off x="500034" y="0"/>
            <a:ext cx="8229600" cy="776270"/>
          </a:xfrm>
        </p:spPr>
        <p:txBody>
          <a:bodyPr>
            <a:normAutofit/>
          </a:bodyPr>
          <a:lstStyle/>
          <a:p>
            <a:r>
              <a:rPr smtClean="0"/>
              <a:t>                       </a:t>
            </a:r>
            <a:r>
              <a:rPr smtClean="0">
                <a:solidFill>
                  <a:srgbClr val="FFFF00"/>
                </a:solidFill>
              </a:rPr>
              <a:t>Geography</a:t>
            </a:r>
            <a:endParaRPr lang="ru-RU" dirty="0">
              <a:solidFill>
                <a:srgbClr val="FFFF00"/>
              </a:solidFill>
            </a:endParaRPr>
          </a:p>
        </p:txBody>
      </p:sp>
      <p:pic>
        <p:nvPicPr>
          <p:cNvPr id="117762" name="Picture 2" descr="Таинственный национальный парк Пик-Дистрикт"/>
          <p:cNvPicPr>
            <a:picLocks noChangeAspect="1" noChangeArrowheads="1"/>
          </p:cNvPicPr>
          <p:nvPr/>
        </p:nvPicPr>
        <p:blipFill>
          <a:blip r:embed="rId2"/>
          <a:srcRect/>
          <a:stretch>
            <a:fillRect/>
          </a:stretch>
        </p:blipFill>
        <p:spPr bwMode="auto">
          <a:xfrm>
            <a:off x="3775453" y="3286124"/>
            <a:ext cx="5368547" cy="357187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fade">
                                      <p:cBhvr>
                                        <p:cTn id="7" dur="100"/>
                                        <p:tgtEl>
                                          <p:spTgt spid="117762"/>
                                        </p:tgtEl>
                                      </p:cBhvr>
                                    </p:animEffect>
                                    <p:anim calcmode="lin" valueType="num">
                                      <p:cBhvr>
                                        <p:cTn id="8" dur="400" fill="hold"/>
                                        <p:tgtEl>
                                          <p:spTgt spid="117762"/>
                                        </p:tgtEl>
                                        <p:attrNameLst>
                                          <p:attrName>ppt_x</p:attrName>
                                        </p:attrNameLst>
                                      </p:cBhvr>
                                      <p:tavLst>
                                        <p:tav tm="0">
                                          <p:val>
                                            <p:strVal val="#ppt_x"/>
                                          </p:val>
                                        </p:tav>
                                        <p:tav tm="100000">
                                          <p:val>
                                            <p:strVal val="#ppt_x"/>
                                          </p:val>
                                        </p:tav>
                                      </p:tavLst>
                                    </p:anim>
                                    <p:anim calcmode="lin" valueType="num">
                                      <p:cBhvr>
                                        <p:cTn id="9" dur="400" fill="hold"/>
                                        <p:tgtEl>
                                          <p:spTgt spid="11776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77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77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57232"/>
            <a:ext cx="8229600" cy="4572000"/>
          </a:xfrm>
        </p:spPr>
        <p:txBody>
          <a:bodyPr/>
          <a:lstStyle/>
          <a:p>
            <a:r>
              <a:rPr lang="en-US" dirty="0" smtClean="0"/>
              <a:t>The National Park covers 555 square miles (1,440 km2) 12% of the Peak District National Park is owned by the National Trust, a charity which aims to conserve historic and natural landscapes. The Peak District is formed almost exclusively from sedimentary rocks dating from the Carboniferous period. They comprise the Carboniferous Limestone, the overlying </a:t>
            </a:r>
            <a:r>
              <a:rPr lang="en-US" dirty="0" err="1" smtClean="0"/>
              <a:t>Gritstone</a:t>
            </a:r>
            <a:r>
              <a:rPr lang="en-US" dirty="0" smtClean="0"/>
              <a:t> and finally the Coal Measures</a:t>
            </a:r>
            <a:endParaRPr lang="ru-RU" dirty="0" smtClean="0"/>
          </a:p>
          <a:p>
            <a:endParaRPr lang="ru-RU" dirty="0"/>
          </a:p>
        </p:txBody>
      </p:sp>
      <p:sp>
        <p:nvSpPr>
          <p:cNvPr id="2" name="Заголовок 1"/>
          <p:cNvSpPr>
            <a:spLocks noGrp="1"/>
          </p:cNvSpPr>
          <p:nvPr>
            <p:ph type="title"/>
          </p:nvPr>
        </p:nvSpPr>
        <p:spPr>
          <a:xfrm>
            <a:off x="457200" y="152400"/>
            <a:ext cx="8229600" cy="776270"/>
          </a:xfrm>
        </p:spPr>
        <p:txBody>
          <a:bodyPr>
            <a:normAutofit/>
          </a:bodyPr>
          <a:lstStyle/>
          <a:p>
            <a:pPr algn="ctr"/>
            <a:r>
              <a:rPr smtClean="0">
                <a:solidFill>
                  <a:srgbClr val="FFFF00"/>
                </a:solidFill>
              </a:rPr>
              <a:t>Geography</a:t>
            </a:r>
            <a:endParaRPr lang="ru-RU" dirty="0">
              <a:solidFill>
                <a:srgbClr val="FFFF00"/>
              </a:solidFill>
            </a:endParaRPr>
          </a:p>
        </p:txBody>
      </p:sp>
      <p:pic>
        <p:nvPicPr>
          <p:cNvPr id="116740" name="Picture 4" descr="Национальный парк Пик-Дистрикт - Арриво"/>
          <p:cNvPicPr>
            <a:picLocks noChangeAspect="1" noChangeArrowheads="1"/>
          </p:cNvPicPr>
          <p:nvPr/>
        </p:nvPicPr>
        <p:blipFill>
          <a:blip r:embed="rId2"/>
          <a:srcRect/>
          <a:stretch>
            <a:fillRect/>
          </a:stretch>
        </p:blipFill>
        <p:spPr bwMode="auto">
          <a:xfrm>
            <a:off x="4643438" y="3994518"/>
            <a:ext cx="4500561" cy="2863482"/>
          </a:xfrm>
          <a:prstGeom prst="rect">
            <a:avLst/>
          </a:prstGeom>
          <a:noFill/>
        </p:spPr>
      </p:pic>
      <p:pic>
        <p:nvPicPr>
          <p:cNvPr id="116742" name="Picture 6" descr="Национальный парк &quot;Пик Дистрикт&quot; = Картинки и фото на Ануб.Ру"/>
          <p:cNvPicPr>
            <a:picLocks noChangeAspect="1" noChangeArrowheads="1"/>
          </p:cNvPicPr>
          <p:nvPr/>
        </p:nvPicPr>
        <p:blipFill>
          <a:blip r:embed="rId3"/>
          <a:srcRect/>
          <a:stretch>
            <a:fillRect/>
          </a:stretch>
        </p:blipFill>
        <p:spPr bwMode="auto">
          <a:xfrm>
            <a:off x="214282" y="4060560"/>
            <a:ext cx="4214811" cy="2797440"/>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additive="base">
                                        <p:cTn id="7" dur="1000" fill="hold"/>
                                        <p:tgtEl>
                                          <p:spTgt spid="116742"/>
                                        </p:tgtEl>
                                        <p:attrNameLst>
                                          <p:attrName>ppt_x</p:attrName>
                                        </p:attrNameLst>
                                      </p:cBhvr>
                                      <p:tavLst>
                                        <p:tav tm="0">
                                          <p:val>
                                            <p:strVal val="0-#ppt_w/2"/>
                                          </p:val>
                                        </p:tav>
                                        <p:tav tm="100000">
                                          <p:val>
                                            <p:strVal val="#ppt_x"/>
                                          </p:val>
                                        </p:tav>
                                      </p:tavLst>
                                    </p:anim>
                                    <p:anim calcmode="lin" valueType="num">
                                      <p:cBhvr additive="base">
                                        <p:cTn id="8" dur="1000" fill="hold"/>
                                        <p:tgtEl>
                                          <p:spTgt spid="116742"/>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116740"/>
                                        </p:tgtEl>
                                        <p:attrNameLst>
                                          <p:attrName>style.visibility</p:attrName>
                                        </p:attrNameLst>
                                      </p:cBhvr>
                                      <p:to>
                                        <p:strVal val="visible"/>
                                      </p:to>
                                    </p:set>
                                    <p:anim calcmode="lin" valueType="num">
                                      <p:cBhvr additive="base">
                                        <p:cTn id="11" dur="1000" fill="hold"/>
                                        <p:tgtEl>
                                          <p:spTgt spid="116740"/>
                                        </p:tgtEl>
                                        <p:attrNameLst>
                                          <p:attrName>ppt_x</p:attrName>
                                        </p:attrNameLst>
                                      </p:cBhvr>
                                      <p:tavLst>
                                        <p:tav tm="0">
                                          <p:val>
                                            <p:strVal val="1+#ppt_w/2"/>
                                          </p:val>
                                        </p:tav>
                                        <p:tav tm="100000">
                                          <p:val>
                                            <p:strVal val="#ppt_x"/>
                                          </p:val>
                                        </p:tav>
                                      </p:tavLst>
                                    </p:anim>
                                    <p:anim calcmode="lin" valueType="num">
                                      <p:cBhvr additive="base">
                                        <p:cTn id="12" dur="1000" fill="hold"/>
                                        <p:tgtEl>
                                          <p:spTgt spid="116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8229600" cy="4572000"/>
          </a:xfrm>
        </p:spPr>
        <p:txBody>
          <a:bodyPr/>
          <a:lstStyle/>
          <a:p>
            <a:r>
              <a:rPr lang="en-US" dirty="0" smtClean="0"/>
              <a:t>The Dark Peak is one of the most famous land marks in the Peak District National Park, known for its exposed and isolated tracts of </a:t>
            </a:r>
            <a:r>
              <a:rPr lang="en-US" dirty="0" smtClean="0"/>
              <a:t>Moorland. The </a:t>
            </a:r>
            <a:r>
              <a:rPr lang="en-US" dirty="0" smtClean="0"/>
              <a:t>Dark Peak is the higher, wilder northern part of the Peak District in England, mainly in Derbyshire and South Yorkshire. It gets its name because (in contrast to the White Peak), the underlying limestone is covered by a cap of Millstone Grit.</a:t>
            </a:r>
            <a:endParaRPr lang="ru-RU" dirty="0"/>
          </a:p>
        </p:txBody>
      </p:sp>
      <p:sp>
        <p:nvSpPr>
          <p:cNvPr id="2" name="Заголовок 1"/>
          <p:cNvSpPr>
            <a:spLocks noGrp="1"/>
          </p:cNvSpPr>
          <p:nvPr>
            <p:ph type="title"/>
          </p:nvPr>
        </p:nvSpPr>
        <p:spPr>
          <a:xfrm>
            <a:off x="500034" y="0"/>
            <a:ext cx="8229600" cy="785794"/>
          </a:xfrm>
        </p:spPr>
        <p:txBody>
          <a:bodyPr/>
          <a:lstStyle/>
          <a:p>
            <a:r>
              <a:rPr smtClean="0"/>
              <a:t>                 </a:t>
            </a:r>
            <a:r>
              <a:rPr smtClean="0">
                <a:solidFill>
                  <a:srgbClr val="FFFF00"/>
                </a:solidFill>
              </a:rPr>
              <a:t>THE DARK PEAK</a:t>
            </a:r>
            <a:endParaRPr lang="ru-RU" dirty="0">
              <a:solidFill>
                <a:srgbClr val="FFFF00"/>
              </a:solidFill>
            </a:endParaRPr>
          </a:p>
        </p:txBody>
      </p:sp>
      <p:pic>
        <p:nvPicPr>
          <p:cNvPr id="115714" name="Picture 2" descr="East Midlands Travel Guide - England - Eupedia"/>
          <p:cNvPicPr>
            <a:picLocks noChangeAspect="1" noChangeArrowheads="1"/>
          </p:cNvPicPr>
          <p:nvPr/>
        </p:nvPicPr>
        <p:blipFill>
          <a:blip r:embed="rId2"/>
          <a:srcRect/>
          <a:stretch>
            <a:fillRect/>
          </a:stretch>
        </p:blipFill>
        <p:spPr bwMode="auto">
          <a:xfrm>
            <a:off x="0" y="3750470"/>
            <a:ext cx="4143372" cy="3107530"/>
          </a:xfrm>
          <a:prstGeom prst="rect">
            <a:avLst/>
          </a:prstGeom>
          <a:noFill/>
        </p:spPr>
      </p:pic>
      <p:pic>
        <p:nvPicPr>
          <p:cNvPr id="115716" name="Picture 4" descr="The Northerner UK news The Guardian"/>
          <p:cNvPicPr>
            <a:picLocks noChangeAspect="1" noChangeArrowheads="1"/>
          </p:cNvPicPr>
          <p:nvPr/>
        </p:nvPicPr>
        <p:blipFill>
          <a:blip r:embed="rId3"/>
          <a:srcRect/>
          <a:stretch>
            <a:fillRect/>
          </a:stretch>
        </p:blipFill>
        <p:spPr bwMode="auto">
          <a:xfrm>
            <a:off x="4524373" y="3857628"/>
            <a:ext cx="4619627" cy="277177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blinds(horizontal)">
                                      <p:cBhvr>
                                        <p:cTn id="7" dur="500"/>
                                        <p:tgtEl>
                                          <p:spTgt spid="115714"/>
                                        </p:tgtEl>
                                      </p:cBhvr>
                                    </p:animEffect>
                                  </p:childTnLst>
                                </p:cTn>
                              </p:par>
                              <p:par>
                                <p:cTn id="8" presetID="5" presetClass="entr" presetSubtype="10" fill="hold" nodeType="withEffect">
                                  <p:stCondLst>
                                    <p:cond delay="0"/>
                                  </p:stCondLst>
                                  <p:childTnLst>
                                    <p:set>
                                      <p:cBhvr>
                                        <p:cTn id="9" dur="1" fill="hold">
                                          <p:stCondLst>
                                            <p:cond delay="0"/>
                                          </p:stCondLst>
                                        </p:cTn>
                                        <p:tgtEl>
                                          <p:spTgt spid="115716"/>
                                        </p:tgtEl>
                                        <p:attrNameLst>
                                          <p:attrName>style.visibility</p:attrName>
                                        </p:attrNameLst>
                                      </p:cBhvr>
                                      <p:to>
                                        <p:strVal val="visible"/>
                                      </p:to>
                                    </p:set>
                                    <p:animEffect transition="in" filter="checkerboard(across)">
                                      <p:cBhvr>
                                        <p:cTn id="10"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8229600" cy="2714644"/>
          </a:xfrm>
        </p:spPr>
        <p:txBody>
          <a:bodyPr/>
          <a:lstStyle/>
          <a:p>
            <a:r>
              <a:rPr lang="en-US" dirty="0" smtClean="0"/>
              <a:t>The White Peak is the lower, southern part of the Peak District in England. the White Peak covers the Staffordshire Peaks, the Cheshire Peaks around </a:t>
            </a:r>
            <a:r>
              <a:rPr lang="en-US" dirty="0" err="1" smtClean="0"/>
              <a:t>Macclesfield</a:t>
            </a:r>
            <a:r>
              <a:rPr lang="en-US" dirty="0" smtClean="0"/>
              <a:t> and the Derbyshire Peaks from the Hope Valley southwards. The White Peak is one of 159 national character areas defined by Natural England.</a:t>
            </a:r>
            <a:endParaRPr lang="ru-RU" dirty="0"/>
          </a:p>
        </p:txBody>
      </p:sp>
      <p:sp>
        <p:nvSpPr>
          <p:cNvPr id="2" name="Заголовок 1"/>
          <p:cNvSpPr>
            <a:spLocks noGrp="1"/>
          </p:cNvSpPr>
          <p:nvPr>
            <p:ph type="title"/>
          </p:nvPr>
        </p:nvSpPr>
        <p:spPr>
          <a:xfrm>
            <a:off x="457200" y="152400"/>
            <a:ext cx="8229600" cy="776270"/>
          </a:xfrm>
        </p:spPr>
        <p:txBody>
          <a:bodyPr/>
          <a:lstStyle/>
          <a:p>
            <a:r>
              <a:rPr smtClean="0"/>
              <a:t>               </a:t>
            </a:r>
            <a:r>
              <a:rPr smtClean="0">
                <a:solidFill>
                  <a:srgbClr val="FFFF00"/>
                </a:solidFill>
              </a:rPr>
              <a:t>THE WHITE PEAK</a:t>
            </a:r>
            <a:endParaRPr lang="ru-RU" dirty="0">
              <a:solidFill>
                <a:srgbClr val="FFFF00"/>
              </a:solidFill>
            </a:endParaRPr>
          </a:p>
        </p:txBody>
      </p:sp>
      <p:pic>
        <p:nvPicPr>
          <p:cNvPr id="114690" name="Picture 2" descr="Национальный парк Пик-Дистрикт в Англии (11)"/>
          <p:cNvPicPr>
            <a:picLocks noChangeAspect="1" noChangeArrowheads="1"/>
          </p:cNvPicPr>
          <p:nvPr/>
        </p:nvPicPr>
        <p:blipFill>
          <a:blip r:embed="rId2"/>
          <a:srcRect/>
          <a:stretch>
            <a:fillRect/>
          </a:stretch>
        </p:blipFill>
        <p:spPr bwMode="auto">
          <a:xfrm>
            <a:off x="0" y="3214686"/>
            <a:ext cx="4729652" cy="3143248"/>
          </a:xfrm>
          <a:prstGeom prst="rect">
            <a:avLst/>
          </a:prstGeom>
          <a:noFill/>
        </p:spPr>
      </p:pic>
      <p:pic>
        <p:nvPicPr>
          <p:cNvPr id="114692" name="Picture 4" descr="Национальный парк Пик-Дистрикт в Англии (8)"/>
          <p:cNvPicPr>
            <a:picLocks noChangeAspect="1" noChangeArrowheads="1"/>
          </p:cNvPicPr>
          <p:nvPr/>
        </p:nvPicPr>
        <p:blipFill>
          <a:blip r:embed="rId3"/>
          <a:srcRect/>
          <a:stretch>
            <a:fillRect/>
          </a:stretch>
        </p:blipFill>
        <p:spPr bwMode="auto">
          <a:xfrm>
            <a:off x="4199326" y="3571852"/>
            <a:ext cx="4944674" cy="3286148"/>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to="" calcmode="lin" valueType="num">
                                      <p:cBhvr>
                                        <p:cTn id="7" dur="1" fill="hold"/>
                                        <p:tgtEl>
                                          <p:spTgt spid="1146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4692"/>
                                        </p:tgtEl>
                                        <p:attrNameLst>
                                          <p:attrName>style.visibility</p:attrName>
                                        </p:attrNameLst>
                                      </p:cBhvr>
                                      <p:to>
                                        <p:strVal val="visible"/>
                                      </p:to>
                                    </p:set>
                                    <p:anim to="" calcmode="lin" valueType="num">
                                      <p:cBhvr>
                                        <p:cTn id="12" dur="1" fill="hold"/>
                                        <p:tgtEl>
                                          <p:spTgt spid="1146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14356"/>
            <a:ext cx="8229600" cy="4572000"/>
          </a:xfrm>
        </p:spPr>
        <p:txBody>
          <a:bodyPr/>
          <a:lstStyle/>
          <a:p>
            <a:r>
              <a:rPr lang="en-US" dirty="0" smtClean="0"/>
              <a:t>The high moorland plateau of the Dark Peak and the high ridges of the White Peak are the sources of many rivers. The western side of the Peak District is drained by the rivers </a:t>
            </a:r>
            <a:r>
              <a:rPr lang="en-US" dirty="0" err="1" smtClean="0"/>
              <a:t>Etherow</a:t>
            </a:r>
            <a:r>
              <a:rPr lang="en-US" dirty="0" smtClean="0"/>
              <a:t>, Goyt, and Tame, which are tributaries of the River Mersey. The north east is drained by tributaries of the River Don, itself a tributary of the Yorkshire </a:t>
            </a:r>
            <a:r>
              <a:rPr lang="en-US" dirty="0" err="1" smtClean="0"/>
              <a:t>Ouse</a:t>
            </a:r>
            <a:r>
              <a:rPr lang="en-US" dirty="0" smtClean="0"/>
              <a:t>.</a:t>
            </a:r>
            <a:endParaRPr lang="ru-RU" dirty="0"/>
          </a:p>
        </p:txBody>
      </p:sp>
      <p:sp>
        <p:nvSpPr>
          <p:cNvPr id="2" name="Заголовок 1"/>
          <p:cNvSpPr>
            <a:spLocks noGrp="1"/>
          </p:cNvSpPr>
          <p:nvPr>
            <p:ph type="title"/>
          </p:nvPr>
        </p:nvSpPr>
        <p:spPr>
          <a:xfrm>
            <a:off x="500034" y="0"/>
            <a:ext cx="8229600" cy="785794"/>
          </a:xfrm>
        </p:spPr>
        <p:txBody>
          <a:bodyPr>
            <a:normAutofit/>
          </a:bodyPr>
          <a:lstStyle/>
          <a:p>
            <a:pPr algn="ctr"/>
            <a:r>
              <a:rPr smtClean="0">
                <a:solidFill>
                  <a:srgbClr val="FFFF00"/>
                </a:solidFill>
              </a:rPr>
              <a:t>RIVERS</a:t>
            </a:r>
            <a:endParaRPr lang="ru-RU" dirty="0">
              <a:solidFill>
                <a:srgbClr val="FFFF00"/>
              </a:solidFill>
            </a:endParaRPr>
          </a:p>
        </p:txBody>
      </p:sp>
      <p:pic>
        <p:nvPicPr>
          <p:cNvPr id="113666" name="Picture 2" descr="http://upload.wikimedia.org/wikipedia/commons/thumb/4/4a/Dovestones_from_Alphin_Hill.jpg/1024px-Dovestones_from_Alphin_Hill.jpg"/>
          <p:cNvPicPr>
            <a:picLocks noChangeAspect="1" noChangeArrowheads="1"/>
          </p:cNvPicPr>
          <p:nvPr/>
        </p:nvPicPr>
        <p:blipFill>
          <a:blip r:embed="rId2"/>
          <a:srcRect/>
          <a:stretch>
            <a:fillRect/>
          </a:stretch>
        </p:blipFill>
        <p:spPr bwMode="auto">
          <a:xfrm>
            <a:off x="4605374" y="3595862"/>
            <a:ext cx="4538626" cy="3262138"/>
          </a:xfrm>
          <a:prstGeom prst="rect">
            <a:avLst/>
          </a:prstGeom>
          <a:noFill/>
        </p:spPr>
      </p:pic>
      <p:pic>
        <p:nvPicPr>
          <p:cNvPr id="113668" name="Picture 4" descr="River Tame, West Midlands - Wikipedia Maze"/>
          <p:cNvPicPr>
            <a:picLocks noChangeAspect="1" noChangeArrowheads="1"/>
          </p:cNvPicPr>
          <p:nvPr/>
        </p:nvPicPr>
        <p:blipFill>
          <a:blip r:embed="rId3"/>
          <a:srcRect/>
          <a:stretch>
            <a:fillRect/>
          </a:stretch>
        </p:blipFill>
        <p:spPr bwMode="auto">
          <a:xfrm>
            <a:off x="0" y="3651168"/>
            <a:ext cx="4786314" cy="3206831"/>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to="" calcmode="lin" valueType="num">
                                      <p:cBhvr>
                                        <p:cTn id="7" dur="1" fill="hold"/>
                                        <p:tgtEl>
                                          <p:spTgt spid="1136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3668"/>
                                        </p:tgtEl>
                                        <p:attrNameLst>
                                          <p:attrName>style.visibility</p:attrName>
                                        </p:attrNameLst>
                                      </p:cBhvr>
                                      <p:to>
                                        <p:strVal val="visible"/>
                                      </p:to>
                                    </p:set>
                                    <p:anim to="" calcmode="lin" valueType="num">
                                      <p:cBhvr>
                                        <p:cTn id="12" dur="1" fill="hold"/>
                                        <p:tgtEl>
                                          <p:spTgt spid="1136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642918"/>
            <a:ext cx="8229600" cy="4572000"/>
          </a:xfrm>
        </p:spPr>
        <p:txBody>
          <a:bodyPr/>
          <a:lstStyle/>
          <a:p>
            <a:r>
              <a:rPr lang="en-US" dirty="0" smtClean="0"/>
              <a:t>The limestone dales of the White Peak are nationally famous for rare flora, including orchids (in flower spring and early summer) and the rare Jacob's Ladder.</a:t>
            </a:r>
          </a:p>
          <a:p>
            <a:r>
              <a:rPr lang="en-US" dirty="0" smtClean="0"/>
              <a:t>The peaty </a:t>
            </a:r>
            <a:r>
              <a:rPr lang="en-US" dirty="0" err="1" smtClean="0"/>
              <a:t>gritstone</a:t>
            </a:r>
            <a:r>
              <a:rPr lang="en-US" dirty="0" smtClean="0"/>
              <a:t> moors of the Dark Peak support a more limited flora (largely heather, bilberry and sphagnum moss) and a specialist fauna.</a:t>
            </a:r>
          </a:p>
          <a:p>
            <a:r>
              <a:rPr lang="en-US" dirty="0" smtClean="0"/>
              <a:t>The  Park have many species of birds. There are Ring Ouzel, Golden Plover, Red Grouse and Curlew.</a:t>
            </a:r>
            <a:endParaRPr lang="ru-RU" dirty="0"/>
          </a:p>
        </p:txBody>
      </p:sp>
      <p:sp>
        <p:nvSpPr>
          <p:cNvPr id="2" name="Заголовок 1"/>
          <p:cNvSpPr>
            <a:spLocks noGrp="1"/>
          </p:cNvSpPr>
          <p:nvPr>
            <p:ph type="title"/>
          </p:nvPr>
        </p:nvSpPr>
        <p:spPr>
          <a:xfrm>
            <a:off x="428596" y="0"/>
            <a:ext cx="8229600" cy="785794"/>
          </a:xfrm>
        </p:spPr>
        <p:txBody>
          <a:bodyPr>
            <a:normAutofit/>
          </a:bodyPr>
          <a:lstStyle/>
          <a:p>
            <a:pPr algn="ctr"/>
            <a:r>
              <a:rPr smtClean="0">
                <a:solidFill>
                  <a:srgbClr val="FFFF00"/>
                </a:solidFill>
              </a:rPr>
              <a:t>FLORA &amp; FAUNA</a:t>
            </a:r>
            <a:endParaRPr lang="ru-RU" dirty="0">
              <a:solidFill>
                <a:srgbClr val="FFFF00"/>
              </a:solidFill>
            </a:endParaRPr>
          </a:p>
        </p:txBody>
      </p:sp>
      <p:pic>
        <p:nvPicPr>
          <p:cNvPr id="112642" name="Picture 2" descr="Neil Cooks Grigson: January 2012"/>
          <p:cNvPicPr>
            <a:picLocks noChangeAspect="1" noChangeArrowheads="1"/>
          </p:cNvPicPr>
          <p:nvPr/>
        </p:nvPicPr>
        <p:blipFill>
          <a:blip r:embed="rId2"/>
          <a:srcRect/>
          <a:stretch>
            <a:fillRect/>
          </a:stretch>
        </p:blipFill>
        <p:spPr bwMode="auto">
          <a:xfrm>
            <a:off x="0" y="4071942"/>
            <a:ext cx="4269445" cy="2786058"/>
          </a:xfrm>
          <a:prstGeom prst="rect">
            <a:avLst/>
          </a:prstGeom>
          <a:noFill/>
        </p:spPr>
      </p:pic>
      <p:pic>
        <p:nvPicPr>
          <p:cNvPr id="112644" name="Picture 4" descr="eNature: FieldGuides: Species Detail"/>
          <p:cNvPicPr>
            <a:picLocks noChangeAspect="1" noChangeArrowheads="1"/>
          </p:cNvPicPr>
          <p:nvPr/>
        </p:nvPicPr>
        <p:blipFill>
          <a:blip r:embed="rId3"/>
          <a:srcRect/>
          <a:stretch>
            <a:fillRect/>
          </a:stretch>
        </p:blipFill>
        <p:spPr bwMode="auto">
          <a:xfrm>
            <a:off x="4643438" y="3952876"/>
            <a:ext cx="4357686" cy="2905124"/>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to="" calcmode="lin" valueType="num">
                                      <p:cBhvr>
                                        <p:cTn id="7" dur="1" fill="hold"/>
                                        <p:tgtEl>
                                          <p:spTgt spid="1126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 to="" calcmode="lin" valueType="num">
                                      <p:cBhvr>
                                        <p:cTn id="12" dur="1" fill="hold"/>
                                        <p:tgtEl>
                                          <p:spTgt spid="1126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255</TotalTime>
  <Words>656</Words>
  <PresentationFormat>Экран (4:3)</PresentationFormat>
  <Paragraphs>33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The Peak District National Park</vt:lpstr>
      <vt:lpstr>Слайд 2</vt:lpstr>
      <vt:lpstr>Слайд 3</vt:lpstr>
      <vt:lpstr>                       Geography</vt:lpstr>
      <vt:lpstr>Geography</vt:lpstr>
      <vt:lpstr>                 THE DARK PEAK</vt:lpstr>
      <vt:lpstr>               THE WHITE PEAK</vt:lpstr>
      <vt:lpstr>RIVERS</vt:lpstr>
      <vt:lpstr>FLORA &amp; FAUNA</vt:lpstr>
      <vt:lpstr> Conclusion</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ARTEM</dc:creator>
  <cp:lastModifiedBy>Пользователь Windows</cp:lastModifiedBy>
  <cp:revision>28</cp:revision>
  <dcterms:created xsi:type="dcterms:W3CDTF">2014-11-01T15:55:10Z</dcterms:created>
  <dcterms:modified xsi:type="dcterms:W3CDTF">2014-11-03T17:09:15Z</dcterms:modified>
</cp:coreProperties>
</file>