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67" r:id="rId13"/>
    <p:sldId id="268" r:id="rId14"/>
    <p:sldId id="266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6388C-7CAC-437E-B562-6E77685FE09D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8F23-6380-47FB-962F-BF8F87790B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1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8F23-6380-47FB-962F-BF8F87790BFA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3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F52A240-444B-4A53-972A-2E7B21CDC378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BB25913-B18C-4995-BE74-FE8C0123EA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192688" cy="1944216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Вплив людини на літосферу</a:t>
            </a:r>
            <a:endParaRPr lang="uk-UA" sz="6000" dirty="0"/>
          </a:p>
        </p:txBody>
      </p:sp>
      <p:pic>
        <p:nvPicPr>
          <p:cNvPr id="1026" name="Picture 2" descr="Що таке літосфер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7" y="2420888"/>
            <a:ext cx="6351525" cy="41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5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20272" y="2420888"/>
            <a:ext cx="1944215" cy="164592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Негативний вплив через видобування корисних копалин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847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Arial"/>
              </a:rPr>
              <a:t>До складу літосфери входять </a:t>
            </a:r>
            <a:r>
              <a:rPr lang="uk-UA" b="1" dirty="0" smtClean="0">
                <a:solidFill>
                  <a:srgbClr val="FFFF00"/>
                </a:solidFill>
                <a:latin typeface="Arial"/>
              </a:rPr>
              <a:t>корисні </a:t>
            </a:r>
            <a:r>
              <a:rPr lang="uk-UA" b="1" dirty="0">
                <a:solidFill>
                  <a:srgbClr val="FFFF00"/>
                </a:solidFill>
                <a:latin typeface="Arial"/>
              </a:rPr>
              <a:t>копалини. Добуваючи і переміщуючи їх, людина змінює літосферу значно більше, ніж сили природи - вітер, вода, діяльність живих організмів, вулкани, землетруси разом узяті. Це негативно впливає на ґрунт і його мешканців, позначається на інших складових частинах біосфери</a:t>
            </a:r>
            <a:r>
              <a:rPr lang="uk-UA" b="1" dirty="0" smtClean="0">
                <a:solidFill>
                  <a:srgbClr val="FFFF00"/>
                </a:solidFill>
                <a:latin typeface="Arial"/>
              </a:rPr>
              <a:t>.</a:t>
            </a:r>
            <a:endParaRPr lang="uk-UA" b="1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1026" name="Picture 2" descr="http://st.mk-78.ru/6/1105/813/nerudnue_materialu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0172"/>
            <a:ext cx="6212244" cy="435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8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59880" y="4293095"/>
            <a:ext cx="45719" cy="24510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srgbClr val="FFFF00"/>
                </a:solidFill>
                <a:latin typeface="Arial"/>
              </a:rPr>
              <a:t>Розглянемо такий приклад.</a:t>
            </a:r>
          </a:p>
          <a:p>
            <a:pPr lvl="0" algn="ctr"/>
            <a:r>
              <a:rPr lang="uk-UA" dirty="0">
                <a:solidFill>
                  <a:srgbClr val="FFFF00"/>
                </a:solidFill>
                <a:latin typeface="Arial"/>
              </a:rPr>
              <a:t>Через видобування вугілля чи руди на місці вибраної корисної копалини утворюються порожнини, що може призвести до зсуву ґрунту. Ґрунт руйнується, збіднюється рослинний і тваринний світ екосистеми ґрунту, порушуються притаманні їй ланцюги живлення. Відходи, які залишаються після </a:t>
            </a:r>
            <a:r>
              <a:rPr lang="uk-UA" dirty="0" err="1">
                <a:solidFill>
                  <a:srgbClr val="FFFF00"/>
                </a:solidFill>
                <a:latin typeface="Arial"/>
              </a:rPr>
              <a:t>видобуванн</a:t>
            </a:r>
            <a:r>
              <a:rPr lang="uk-UA" dirty="0">
                <a:solidFill>
                  <a:srgbClr val="FFFF00"/>
                </a:solidFill>
                <a:latin typeface="Arial"/>
              </a:rPr>
              <a:t>я вугілля на поверхні землі, утворюють терикони. Це високі насипи, малопридатні для мешкання рослин і тварин. Пройдуть десятки років, перш ніж на териконах оселяться рослини і тварини.</a:t>
            </a:r>
          </a:p>
        </p:txBody>
      </p:sp>
      <p:pic>
        <p:nvPicPr>
          <p:cNvPr id="2050" name="Picture 2" descr="http://img-fotki.yandex.ru/get/4130/49308015.91/0_a05f8_60cf7f6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" y="2987636"/>
            <a:ext cx="6500056" cy="36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734" y="1988840"/>
            <a:ext cx="352839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Причинами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зниження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продуктивності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ґрунтів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та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погіршен­ня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їх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властивостей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, у тому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числі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й в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Україні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є і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нера­ціональне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використання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земель,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надмірна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їх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open_sansregular"/>
              </a:rPr>
              <a:t>експлуатація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_sansregular"/>
              </a:rPr>
              <a:t>.</a:t>
            </a:r>
          </a:p>
          <a:p>
            <a:r>
              <a:rPr lang="ru-RU" sz="2400" b="1" i="0" dirty="0" err="1" smtClean="0">
                <a:solidFill>
                  <a:srgbClr val="FFFF00"/>
                </a:solidFill>
                <a:effectLst/>
                <a:latin typeface="open_sansregular"/>
              </a:rPr>
              <a:t>Антропогенний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open_sansregular"/>
              </a:rPr>
              <a:t> </a:t>
            </a:r>
            <a:r>
              <a:rPr lang="ru-RU" sz="2400" b="1" i="0" dirty="0" err="1" smtClean="0">
                <a:solidFill>
                  <a:srgbClr val="FFFF00"/>
                </a:solidFill>
                <a:effectLst/>
                <a:latin typeface="open_sansregular"/>
              </a:rPr>
              <a:t>вплив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open_sansregular"/>
              </a:rPr>
              <a:t> </a:t>
            </a:r>
            <a:r>
              <a:rPr lang="ru-RU" sz="2400" b="1" i="0" dirty="0" err="1" smtClean="0">
                <a:solidFill>
                  <a:srgbClr val="FFFF00"/>
                </a:solidFill>
                <a:effectLst/>
                <a:latin typeface="open_sansregular"/>
              </a:rPr>
              <a:t>людини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open_sansregular"/>
              </a:rPr>
              <a:t> на </a:t>
            </a:r>
            <a:r>
              <a:rPr lang="ru-RU" sz="2400" b="1" i="0" dirty="0" err="1" smtClean="0">
                <a:solidFill>
                  <a:srgbClr val="FFFF00"/>
                </a:solidFill>
                <a:effectLst/>
                <a:latin typeface="open_sansregular"/>
              </a:rPr>
              <a:t>ґрунти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open_sansregular"/>
              </a:rPr>
              <a:t> </a:t>
            </a:r>
            <a:r>
              <a:rPr lang="ru-RU" sz="2400" b="1" i="0" dirty="0" err="1" smtClean="0">
                <a:solidFill>
                  <a:srgbClr val="FFFF00"/>
                </a:solidFill>
                <a:effectLst/>
                <a:latin typeface="open_sansregular"/>
              </a:rPr>
              <a:t>може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open_sansregular"/>
              </a:rPr>
              <a:t> бути прямим і </a:t>
            </a:r>
            <a:r>
              <a:rPr lang="ru-RU" sz="2400" b="1" i="0" dirty="0" err="1" smtClean="0">
                <a:solidFill>
                  <a:srgbClr val="FFFF00"/>
                </a:solidFill>
                <a:effectLst/>
                <a:latin typeface="open_sansregular"/>
              </a:rPr>
              <a:t>непрямим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open_sansregular"/>
              </a:rPr>
              <a:t>.</a:t>
            </a:r>
            <a:endParaRPr lang="ru-RU" sz="2400" b="1" i="0" dirty="0">
              <a:solidFill>
                <a:srgbClr val="FFFF00"/>
              </a:solidFill>
              <a:effectLst/>
              <a:latin typeface="open_sansregular"/>
            </a:endParaRPr>
          </a:p>
        </p:txBody>
      </p:sp>
      <p:pic>
        <p:nvPicPr>
          <p:cNvPr id="10242" name="Picture 2" descr="Могилянський форум Причини економічних кр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26" y="1622349"/>
            <a:ext cx="5184576" cy="506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8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020272" y="1916832"/>
            <a:ext cx="2016224" cy="288262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1.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Пря­мий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вплив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виявляється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насамперед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 у </a:t>
            </a:r>
            <a:r>
              <a:rPr lang="ru-RU" sz="1800" b="1" dirty="0" err="1" smtClean="0">
                <a:solidFill>
                  <a:srgbClr val="FFFF00"/>
                </a:solidFill>
                <a:latin typeface="open_sansregular"/>
              </a:rPr>
              <a:t>сільськогос-подарській</a:t>
            </a:r>
            <a:r>
              <a:rPr lang="ru-RU" sz="1800" b="1" dirty="0" smtClean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діяльності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людини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.</a:t>
            </a:r>
            <a:endParaRPr lang="uk-UA" sz="1800" b="1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61470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0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0" dirty="0" smtClean="0">
                <a:solidFill>
                  <a:srgbClr val="FFFF00"/>
                </a:solidFill>
                <a:effectLst/>
                <a:latin typeface="open_sansregular"/>
              </a:rPr>
              <a:t>2. Непрямий вплив людини на </a:t>
            </a:r>
            <a:r>
              <a:rPr lang="uk-UA" b="1" i="0" dirty="0" err="1" smtClean="0">
                <a:solidFill>
                  <a:srgbClr val="FFFF00"/>
                </a:solidFill>
                <a:effectLst/>
                <a:latin typeface="open_sansregular"/>
              </a:rPr>
              <a:t>грунт</a:t>
            </a:r>
            <a:r>
              <a:rPr lang="uk-UA" b="1" i="0" dirty="0" smtClean="0">
                <a:solidFill>
                  <a:srgbClr val="FFFF00"/>
                </a:solidFill>
                <a:effectLst/>
                <a:latin typeface="open_sansregular"/>
              </a:rPr>
              <a:t> виявляється у:</a:t>
            </a:r>
          </a:p>
          <a:p>
            <a:r>
              <a:rPr lang="uk-UA" b="1" i="0" dirty="0" smtClean="0">
                <a:solidFill>
                  <a:srgbClr val="FFFF00"/>
                </a:solidFill>
                <a:effectLst/>
                <a:latin typeface="open_sansregular"/>
              </a:rPr>
              <a:t>· вирубуванні лісів;</a:t>
            </a:r>
          </a:p>
          <a:p>
            <a:r>
              <a:rPr lang="uk-UA" b="1" i="0" dirty="0" smtClean="0">
                <a:solidFill>
                  <a:srgbClr val="FFFF00"/>
                </a:solidFill>
                <a:effectLst/>
                <a:latin typeface="open_sansregular"/>
              </a:rPr>
              <a:t>· будівництві штучних водойм;</a:t>
            </a:r>
          </a:p>
          <a:p>
            <a:r>
              <a:rPr lang="uk-UA" b="1" i="0" dirty="0" smtClean="0">
                <a:solidFill>
                  <a:srgbClr val="FFFF00"/>
                </a:solidFill>
                <a:effectLst/>
                <a:latin typeface="open_sansregular"/>
              </a:rPr>
              <a:t>· надмірному випасанні тварин;</a:t>
            </a:r>
          </a:p>
          <a:p>
            <a:r>
              <a:rPr lang="uk-UA" b="1" i="0" dirty="0" smtClean="0">
                <a:solidFill>
                  <a:srgbClr val="FFFF00"/>
                </a:solidFill>
                <a:effectLst/>
                <a:latin typeface="open_sansregular"/>
              </a:rPr>
              <a:t>· будівництві об'єктів видобувної та переробної промисловості, дамб тощо.</a:t>
            </a:r>
            <a:endParaRPr lang="uk-UA" b="1" i="0" dirty="0">
              <a:solidFill>
                <a:srgbClr val="FFFF00"/>
              </a:solidFill>
              <a:effectLst/>
              <a:latin typeface="open_sansregular"/>
            </a:endParaRPr>
          </a:p>
        </p:txBody>
      </p:sp>
      <p:pic>
        <p:nvPicPr>
          <p:cNvPr id="12290" name="Picture 2" descr="В Новоивановском вырубили 300-летние дубы - Одинцово - Одинцово, Одинцовский рай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4973"/>
            <a:ext cx="6217090" cy="46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3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88362"/>
              </p:ext>
            </p:extLst>
          </p:nvPr>
        </p:nvGraphicFramePr>
        <p:xfrm>
          <a:off x="323528" y="260648"/>
          <a:ext cx="6408712" cy="640931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24093"/>
                <a:gridCol w="4584619"/>
              </a:tblGrid>
              <a:tr h="16296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Вид впливу</a:t>
                      </a:r>
                      <a:endParaRPr lang="uk-UA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Основні зміни ґрунтів</a:t>
                      </a:r>
                      <a:endParaRPr lang="uk-UA" sz="140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7779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Обробіток ґрунту</a:t>
                      </a:r>
                      <a:endParaRPr lang="uk-UA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Важкі механічні агрегати (при оранці, борону­ванні, розпушуванні) ущільнюють структуру ґрунту, а отже, змінюють умови існування в ньому організмів; посилюється взаємодія з атмосферою, вітрова та водна ерозія</a:t>
                      </a:r>
                      <a:endParaRPr lang="uk-UA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88896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Сінокоси, збирання врожаю</a:t>
                      </a:r>
                      <a:endParaRPr lang="uk-UA" sz="140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Вилучення деяких хімічних елементів, збіднення ґрунтів, підвищення випаровування</a:t>
                      </a:r>
                      <a:endParaRPr lang="uk-UA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14827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Випас худоби  </a:t>
                      </a:r>
                      <a:endParaRPr lang="uk-UA" sz="140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Ущільнення ґрунту, знищення рослинності, яка скріплює </a:t>
                      </a:r>
                      <a:r>
                        <a:rPr lang="uk-UA" sz="1400" dirty="0" err="1">
                          <a:effectLst/>
                        </a:rPr>
                        <a:t>грунт</a:t>
                      </a:r>
                      <a:r>
                        <a:rPr lang="uk-UA" sz="1400" dirty="0">
                          <a:effectLst/>
                        </a:rPr>
                        <a:t>, ерозія, збіднення ґрунтів рядом хімічних елементів, висушування, біологічне забруднення</a:t>
                      </a:r>
                      <a:endParaRPr lang="uk-UA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88896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Випалювання старої трави</a:t>
                      </a:r>
                      <a:endParaRPr lang="uk-UA" sz="140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Знищення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ґрунтових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організмів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поверхневих</a:t>
                      </a:r>
                      <a:r>
                        <a:rPr lang="ru-RU" sz="1400" dirty="0">
                          <a:effectLst/>
                        </a:rPr>
                        <a:t> шарах, </a:t>
                      </a:r>
                      <a:r>
                        <a:rPr lang="ru-RU" sz="1400" dirty="0" err="1">
                          <a:effectLst/>
                        </a:rPr>
                        <a:t>посилення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випаровування</a:t>
                      </a:r>
                      <a:endParaRPr lang="ru-RU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14827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Зрошення</a:t>
                      </a:r>
                      <a:endParaRPr lang="uk-UA" sz="140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Заболочення та засолення ґрунтів, зміна водно-повітряного режиму, теплового і поживного режиму ґрунту; підняття рівня ґрунтових вод і зміни їх хімічного складу</a:t>
                      </a:r>
                      <a:endParaRPr lang="uk-UA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51862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Осушення</a:t>
                      </a:r>
                      <a:endParaRPr lang="uk-UA" sz="140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Зниження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вологості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вітрова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ерозія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зміна</a:t>
                      </a:r>
                      <a:r>
                        <a:rPr lang="ru-RU" sz="1400" dirty="0">
                          <a:effectLst/>
                        </a:rPr>
                        <a:t> водно-</a:t>
                      </a:r>
                      <a:r>
                        <a:rPr lang="ru-RU" sz="1400" dirty="0" err="1">
                          <a:effectLst/>
                        </a:rPr>
                        <a:t>повітряного</a:t>
                      </a:r>
                      <a:r>
                        <a:rPr lang="ru-RU" sz="1400" dirty="0">
                          <a:effectLst/>
                        </a:rPr>
                        <a:t> режиму, теплового і </a:t>
                      </a:r>
                      <a:r>
                        <a:rPr lang="ru-RU" sz="1400" dirty="0" err="1">
                          <a:effectLst/>
                        </a:rPr>
                        <a:t>поживного</a:t>
                      </a:r>
                      <a:r>
                        <a:rPr lang="ru-RU" sz="1400" dirty="0">
                          <a:effectLst/>
                        </a:rPr>
                        <a:t> режиму </a:t>
                      </a:r>
                      <a:r>
                        <a:rPr lang="ru-RU" sz="1400" dirty="0" err="1">
                          <a:effectLst/>
                        </a:rPr>
                        <a:t>ґрунту</a:t>
                      </a:r>
                      <a:r>
                        <a:rPr lang="ru-RU" sz="1400" dirty="0">
                          <a:effectLst/>
                        </a:rPr>
                        <a:t>; </a:t>
                      </a:r>
                      <a:r>
                        <a:rPr lang="ru-RU" sz="1400" dirty="0" err="1">
                          <a:effectLst/>
                        </a:rPr>
                        <a:t>зникнення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боліт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міління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річок</a:t>
                      </a:r>
                      <a:endParaRPr lang="ru-RU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25931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Внесення добрив</a:t>
                      </a:r>
                      <a:endParaRPr lang="uk-UA" sz="140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</a:rPr>
                        <a:t>Підкислення</a:t>
                      </a:r>
                      <a:r>
                        <a:rPr lang="ru-RU" sz="1400" dirty="0">
                          <a:effectLst/>
                        </a:rPr>
                        <a:t> земель і </a:t>
                      </a:r>
                      <a:r>
                        <a:rPr lang="ru-RU" sz="1400" dirty="0" err="1">
                          <a:effectLst/>
                        </a:rPr>
                        <a:t>втрат</a:t>
                      </a:r>
                      <a:r>
                        <a:rPr lang="ru-RU" sz="1400" dirty="0">
                          <a:effectLst/>
                        </a:rPr>
                        <a:t> ними гумусу</a:t>
                      </a:r>
                      <a:endParaRPr lang="ru-RU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14827"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Застосування отруто-хімікатів та гербіцидів</a:t>
                      </a:r>
                      <a:endParaRPr lang="uk-UA" sz="140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Загибель ряду ґрунтових організмів, комах-запилювачів, накопичення небезпечних для живих організмів </a:t>
                      </a:r>
                      <a:r>
                        <a:rPr lang="uk-UA" sz="1400" dirty="0" err="1">
                          <a:effectLst/>
                        </a:rPr>
                        <a:t>отрут</a:t>
                      </a:r>
                      <a:r>
                        <a:rPr lang="uk-UA" sz="1400" dirty="0">
                          <a:effectLst/>
                        </a:rPr>
                        <a:t>, зміна складу ґрунту пригнічення біологічної активності ґрунтів</a:t>
                      </a:r>
                      <a:endParaRPr lang="uk-UA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51862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Створення промислових та побутових звалищ</a:t>
                      </a:r>
                      <a:endParaRPr lang="ru-RU" sz="140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  </a:t>
                      </a:r>
                      <a:r>
                        <a:rPr lang="ru-RU" sz="1400" dirty="0" err="1" smtClean="0">
                          <a:effectLst/>
                        </a:rPr>
                        <a:t>Зниження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площі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придатної</a:t>
                      </a:r>
                      <a:r>
                        <a:rPr lang="ru-RU" sz="1400" dirty="0">
                          <a:effectLst/>
                        </a:rPr>
                        <a:t> для </a:t>
                      </a:r>
                      <a:r>
                        <a:rPr lang="ru-RU" sz="1400" dirty="0" err="1">
                          <a:effectLst/>
                        </a:rPr>
                        <a:t>сільського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господарства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землі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отруєння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ґрунтових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організмів</a:t>
                      </a:r>
                      <a:r>
                        <a:rPr lang="ru-RU" sz="1400" dirty="0">
                          <a:effectLst/>
                        </a:rPr>
                        <a:t> на </a:t>
                      </a:r>
                      <a:r>
                        <a:rPr lang="ru-RU" sz="1400" dirty="0" err="1">
                          <a:effectLst/>
                        </a:rPr>
                        <a:t>прилеглих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ділянках</a:t>
                      </a:r>
                      <a:endParaRPr lang="ru-RU" sz="1400" dirty="0">
                        <a:effectLst/>
                        <a:latin typeface="open_sansregular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78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21019"/>
              </p:ext>
            </p:extLst>
          </p:nvPr>
        </p:nvGraphicFramePr>
        <p:xfrm>
          <a:off x="340806" y="377226"/>
          <a:ext cx="6391434" cy="614811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19176"/>
                <a:gridCol w="4572258"/>
              </a:tblGrid>
              <a:tr h="1065793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Стічні води</a:t>
                      </a:r>
                      <a:endParaRPr lang="uk-UA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Зволоження, зміна складу ґрунтів, отруєння ґрунтових організмів, забруднення органічними та хімічними речовинами</a:t>
                      </a:r>
                      <a:endParaRPr lang="uk-UA" sz="1600" dirty="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</a:tr>
              <a:tr h="572517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Знищення лісів</a:t>
                      </a:r>
                      <a:endParaRPr lang="uk-UA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Посилення вітрової та водної ерозії, випаровування</a:t>
                      </a:r>
                      <a:endParaRPr lang="uk-UA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</a:tr>
              <a:tr h="1065793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Робота наземного транспорту</a:t>
                      </a:r>
                      <a:endParaRPr lang="uk-UA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Ущільнення ґрунту при руху поза дорогами, отруєння ґрунтів від­працьованими газами та сипкими матеріалами</a:t>
                      </a:r>
                      <a:endParaRPr lang="ru-RU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</a:tr>
              <a:tr h="819155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Викиди в атмосферу</a:t>
                      </a:r>
                      <a:endParaRPr lang="uk-UA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Забруднення ґрунтів хімічними речовинами, зміна їх кислотності та складу</a:t>
                      </a:r>
                      <a:endParaRPr lang="uk-UA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</a:tr>
              <a:tr h="1559067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Вивезення органічних відходів виробництва та фекалій на поля</a:t>
                      </a:r>
                      <a:endParaRPr lang="ru-RU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Забруднення ґрунтів небезпечними організмами, зміна їх складу  </a:t>
                      </a:r>
                      <a:endParaRPr lang="ru-RU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</a:tr>
              <a:tr h="1065793">
                <a:tc>
                  <a:txBody>
                    <a:bodyPr/>
                    <a:lstStyle/>
                    <a:p>
                      <a:r>
                        <a:rPr lang="uk-UA" sz="1600">
                          <a:effectLst/>
                        </a:rPr>
                        <a:t>Шум, вібрація, енерге-тичні випромінювання</a:t>
                      </a:r>
                      <a:endParaRPr lang="uk-UA" sz="160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Сповільнення</a:t>
                      </a:r>
                      <a:r>
                        <a:rPr lang="ru-RU" sz="1600" dirty="0">
                          <a:effectLst/>
                        </a:rPr>
                        <a:t> росту </a:t>
                      </a:r>
                      <a:r>
                        <a:rPr lang="ru-RU" sz="1600" dirty="0" err="1">
                          <a:effectLst/>
                        </a:rPr>
                        <a:t>рослин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загибель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живих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організмів</a:t>
                      </a:r>
                      <a:r>
                        <a:rPr lang="ru-RU" sz="1600" dirty="0">
                          <a:effectLst/>
                        </a:rPr>
                        <a:t>  </a:t>
                      </a:r>
                      <a:endParaRPr lang="ru-RU" sz="1600" dirty="0">
                        <a:effectLst/>
                        <a:latin typeface="open_sansregular"/>
                      </a:endParaRPr>
                    </a:p>
                  </a:txBody>
                  <a:tcPr marL="58759" marR="58759" marT="29379" marB="2937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7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564904"/>
            <a:ext cx="6324600" cy="1645920"/>
          </a:xfrm>
        </p:spPr>
        <p:txBody>
          <a:bodyPr/>
          <a:lstStyle/>
          <a:p>
            <a:pPr algn="ctr"/>
            <a:r>
              <a:rPr lang="ru-RU" sz="4400" b="1" dirty="0" err="1">
                <a:latin typeface="open_sansregular"/>
              </a:rPr>
              <a:t>Під</a:t>
            </a:r>
            <a:r>
              <a:rPr lang="ru-RU" sz="4400" b="1" dirty="0">
                <a:latin typeface="open_sansregular"/>
              </a:rPr>
              <a:t> </a:t>
            </a:r>
            <a:r>
              <a:rPr lang="ru-RU" sz="4400" b="1" dirty="0" err="1">
                <a:latin typeface="open_sansregular"/>
              </a:rPr>
              <a:t>впливом</a:t>
            </a:r>
            <a:r>
              <a:rPr lang="ru-RU" sz="4400" b="1" dirty="0">
                <a:latin typeface="open_sansregular"/>
              </a:rPr>
              <a:t> </a:t>
            </a:r>
            <a:r>
              <a:rPr lang="ru-RU" sz="4400" b="1" dirty="0" err="1">
                <a:latin typeface="open_sansregular"/>
              </a:rPr>
              <a:t>людської</a:t>
            </a:r>
            <a:r>
              <a:rPr lang="ru-RU" sz="4400" b="1" dirty="0">
                <a:latin typeface="open_sansregular"/>
              </a:rPr>
              <a:t> </a:t>
            </a:r>
            <a:r>
              <a:rPr lang="ru-RU" sz="4400" b="1" dirty="0" err="1">
                <a:latin typeface="open_sansregular"/>
              </a:rPr>
              <a:t>діяльності</a:t>
            </a:r>
            <a:r>
              <a:rPr lang="ru-RU" sz="4400" b="1" dirty="0">
                <a:latin typeface="open_sansregular"/>
              </a:rPr>
              <a:t> грунт </a:t>
            </a:r>
            <a:r>
              <a:rPr lang="ru-RU" sz="4400" b="1" dirty="0" err="1">
                <a:latin typeface="open_sansregular"/>
              </a:rPr>
              <a:t>руйнується</a:t>
            </a:r>
            <a:r>
              <a:rPr lang="ru-RU" sz="4400" b="1" dirty="0">
                <a:latin typeface="open_sansregular"/>
              </a:rPr>
              <a:t> у 100-1000 </a:t>
            </a:r>
            <a:r>
              <a:rPr lang="ru-RU" sz="4400" b="1" dirty="0" err="1">
                <a:latin typeface="open_sansregular"/>
              </a:rPr>
              <a:t>разів</a:t>
            </a:r>
            <a:r>
              <a:rPr lang="ru-RU" sz="4400" b="1" dirty="0">
                <a:latin typeface="open_sansregular"/>
              </a:rPr>
              <a:t> </a:t>
            </a:r>
            <a:r>
              <a:rPr lang="ru-RU" sz="4400" b="1" dirty="0" err="1">
                <a:latin typeface="open_sansregular"/>
              </a:rPr>
              <a:t>швидше</a:t>
            </a:r>
            <a:r>
              <a:rPr lang="ru-RU" sz="4400" b="1" dirty="0">
                <a:latin typeface="open_sansregular"/>
              </a:rPr>
              <a:t>, </a:t>
            </a:r>
            <a:r>
              <a:rPr lang="ru-RU" sz="4400" b="1" dirty="0" err="1">
                <a:latin typeface="open_sansregular"/>
              </a:rPr>
              <a:t>ніж</a:t>
            </a:r>
            <a:r>
              <a:rPr lang="ru-RU" sz="4400" b="1" dirty="0">
                <a:latin typeface="open_sansregular"/>
              </a:rPr>
              <a:t> у </a:t>
            </a:r>
            <a:r>
              <a:rPr lang="ru-RU" sz="4400" b="1" dirty="0" err="1">
                <a:latin typeface="open_sansregular"/>
              </a:rPr>
              <a:t>природних</a:t>
            </a:r>
            <a:r>
              <a:rPr lang="ru-RU" sz="4400" b="1" dirty="0">
                <a:latin typeface="open_sansregular"/>
              </a:rPr>
              <a:t> </a:t>
            </a:r>
            <a:r>
              <a:rPr lang="ru-RU" sz="4400" b="1" dirty="0" err="1">
                <a:latin typeface="open_sansregular"/>
              </a:rPr>
              <a:t>умовах</a:t>
            </a:r>
            <a:r>
              <a:rPr lang="ru-RU" sz="4400" b="1" dirty="0">
                <a:latin typeface="open_sansregular"/>
              </a:rPr>
              <a:t>.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368378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04864"/>
            <a:ext cx="6324600" cy="1645920"/>
          </a:xfrm>
        </p:spPr>
        <p:txBody>
          <a:bodyPr/>
          <a:lstStyle/>
          <a:p>
            <a:pPr algn="ctr"/>
            <a:r>
              <a:rPr lang="uk-UA" sz="9600" b="1" dirty="0" smtClean="0"/>
              <a:t>Дякую за увагу!</a:t>
            </a:r>
            <a:endParaRPr lang="uk-UA" sz="9600" b="1" dirty="0"/>
          </a:p>
        </p:txBody>
      </p:sp>
    </p:spTree>
    <p:extLst>
      <p:ext uri="{BB962C8B-B14F-4D97-AF65-F5344CB8AC3E}">
        <p14:creationId xmlns:p14="http://schemas.microsoft.com/office/powerpoint/2010/main" val="24837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Сучасний стан ґрунтів такий, що він є не стільки природним тілом, скільки продуктом людської діяльності.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19100"/>
            <a:ext cx="8686800" cy="838200"/>
          </a:xfrm>
        </p:spPr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328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31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135" y="116632"/>
            <a:ext cx="7044680" cy="1645920"/>
          </a:xfrm>
        </p:spPr>
        <p:txBody>
          <a:bodyPr/>
          <a:lstStyle/>
          <a:p>
            <a:pPr algn="ctr"/>
            <a:r>
              <a:rPr lang="ru-RU" sz="2000" b="1" dirty="0" err="1">
                <a:latin typeface="open_sansregular"/>
              </a:rPr>
              <a:t>Шкідливий</a:t>
            </a:r>
            <a:r>
              <a:rPr lang="ru-RU" sz="2000" b="1" dirty="0">
                <a:latin typeface="open_sansregular"/>
              </a:rPr>
              <a:t> </a:t>
            </a:r>
            <a:r>
              <a:rPr lang="ru-RU" sz="2000" b="1" dirty="0" err="1">
                <a:latin typeface="open_sansregular"/>
              </a:rPr>
              <a:t>антропогенний</a:t>
            </a:r>
            <a:r>
              <a:rPr lang="ru-RU" sz="2000" b="1" dirty="0">
                <a:latin typeface="open_sansregular"/>
              </a:rPr>
              <a:t> </a:t>
            </a:r>
            <a:r>
              <a:rPr lang="ru-RU" sz="2000" b="1" dirty="0" err="1">
                <a:latin typeface="open_sansregular"/>
              </a:rPr>
              <a:t>вплив</a:t>
            </a:r>
            <a:r>
              <a:rPr lang="ru-RU" sz="2000" b="1" dirty="0">
                <a:latin typeface="open_sansregular"/>
              </a:rPr>
              <a:t>, а </a:t>
            </a:r>
            <a:r>
              <a:rPr lang="ru-RU" sz="2000" b="1" dirty="0" err="1">
                <a:latin typeface="open_sansregular"/>
              </a:rPr>
              <a:t>також</a:t>
            </a:r>
            <a:r>
              <a:rPr lang="ru-RU" sz="2000" b="1" dirty="0">
                <a:latin typeface="open_sansregular"/>
              </a:rPr>
              <a:t> </a:t>
            </a:r>
            <a:r>
              <a:rPr lang="ru-RU" sz="2000" b="1" dirty="0" err="1">
                <a:latin typeface="open_sansregular"/>
              </a:rPr>
              <a:t>розгул</a:t>
            </a:r>
            <a:r>
              <a:rPr lang="ru-RU" sz="2000" b="1" dirty="0">
                <a:latin typeface="open_sansregular"/>
              </a:rPr>
              <a:t> </a:t>
            </a:r>
            <a:r>
              <a:rPr lang="ru-RU" sz="2000" b="1" dirty="0" err="1">
                <a:latin typeface="open_sansregular"/>
              </a:rPr>
              <a:t>стихій</a:t>
            </a:r>
            <a:r>
              <a:rPr lang="ru-RU" sz="2000" b="1" dirty="0">
                <a:latin typeface="open_sansregular"/>
              </a:rPr>
              <a:t>, </a:t>
            </a:r>
            <a:r>
              <a:rPr lang="ru-RU" sz="2000" b="1" dirty="0" err="1">
                <a:latin typeface="open_sansregular"/>
              </a:rPr>
              <a:t>природних</a:t>
            </a:r>
            <a:r>
              <a:rPr lang="ru-RU" sz="2000" b="1" dirty="0">
                <a:latin typeface="open_sansregular"/>
              </a:rPr>
              <a:t> та </a:t>
            </a:r>
            <a:r>
              <a:rPr lang="ru-RU" sz="2000" b="1" dirty="0" err="1">
                <a:latin typeface="open_sansregular"/>
              </a:rPr>
              <a:t>посилених</a:t>
            </a:r>
            <a:r>
              <a:rPr lang="ru-RU" sz="2000" b="1" dirty="0">
                <a:latin typeface="open_sansregular"/>
              </a:rPr>
              <a:t> </a:t>
            </a:r>
            <a:r>
              <a:rPr lang="ru-RU" sz="2000" b="1" dirty="0" err="1">
                <a:latin typeface="open_sansregular"/>
              </a:rPr>
              <a:t>людиною</a:t>
            </a:r>
            <a:r>
              <a:rPr lang="ru-RU" sz="2000" b="1" dirty="0">
                <a:latin typeface="open_sansregular"/>
              </a:rPr>
              <a:t>, </a:t>
            </a:r>
            <a:r>
              <a:rPr lang="ru-RU" sz="2000" b="1" dirty="0" err="1">
                <a:latin typeface="open_sansregular"/>
              </a:rPr>
              <a:t>завдає</a:t>
            </a:r>
            <a:r>
              <a:rPr lang="ru-RU" sz="2000" b="1" dirty="0">
                <a:latin typeface="open_sansregular"/>
              </a:rPr>
              <a:t> </a:t>
            </a:r>
            <a:r>
              <a:rPr lang="ru-RU" sz="2000" b="1" dirty="0" err="1">
                <a:latin typeface="open_sansregular"/>
              </a:rPr>
              <a:t>ґрунтам</a:t>
            </a:r>
            <a:r>
              <a:rPr lang="ru-RU" sz="2000" b="1" dirty="0">
                <a:latin typeface="open_sansregular"/>
              </a:rPr>
              <a:t> </a:t>
            </a:r>
            <a:r>
              <a:rPr lang="ru-RU" sz="2000" b="1" dirty="0" err="1">
                <a:latin typeface="open_sansregular"/>
              </a:rPr>
              <a:t>величезної</a:t>
            </a:r>
            <a:r>
              <a:rPr lang="ru-RU" sz="2000" b="1" dirty="0">
                <a:latin typeface="open_sansregular"/>
              </a:rPr>
              <a:t>, </a:t>
            </a:r>
            <a:r>
              <a:rPr lang="ru-RU" sz="2000" b="1" dirty="0" err="1">
                <a:latin typeface="open_sansregular"/>
              </a:rPr>
              <a:t>інколи</a:t>
            </a:r>
            <a:r>
              <a:rPr lang="ru-RU" sz="2000" b="1" dirty="0">
                <a:latin typeface="open_sansregular"/>
              </a:rPr>
              <a:t> </a:t>
            </a:r>
            <a:r>
              <a:rPr lang="ru-RU" sz="2000" b="1" dirty="0" err="1">
                <a:latin typeface="open_sansregular"/>
              </a:rPr>
              <a:t>непоправної</a:t>
            </a:r>
            <a:r>
              <a:rPr lang="ru-RU" sz="2000" b="1" dirty="0">
                <a:latin typeface="open_sansregular"/>
              </a:rPr>
              <a:t> </a:t>
            </a:r>
            <a:r>
              <a:rPr lang="ru-RU" sz="2000" b="1" dirty="0" err="1">
                <a:latin typeface="open_sansregular"/>
              </a:rPr>
              <a:t>шкоди</a:t>
            </a:r>
            <a:r>
              <a:rPr lang="ru-RU" sz="2000" b="1" dirty="0">
                <a:latin typeface="open_sansregular"/>
              </a:rPr>
              <a:t>. </a:t>
            </a:r>
            <a:r>
              <a:rPr lang="ru-RU" sz="2400" b="1" dirty="0" err="1">
                <a:solidFill>
                  <a:srgbClr val="FFFF00"/>
                </a:solidFill>
                <a:latin typeface="open_sansregular"/>
              </a:rPr>
              <a:t>Це</a:t>
            </a:r>
            <a:r>
              <a:rPr lang="ru-RU" sz="2400" b="1" dirty="0">
                <a:solidFill>
                  <a:srgbClr val="FFFF00"/>
                </a:solidFill>
                <a:latin typeface="open_sansregular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open_sansregular"/>
              </a:rPr>
              <a:t>насамперед</a:t>
            </a:r>
            <a:r>
              <a:rPr lang="ru-RU" sz="2400" b="1" dirty="0">
                <a:solidFill>
                  <a:srgbClr val="FFFF00"/>
                </a:solidFill>
                <a:latin typeface="open_sansregular"/>
              </a:rPr>
              <a:t>: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othereal.ru/wp-content/uploads/2013/01/88863477_large_2012_izmenie_klimata-650x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62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92281" y="6381328"/>
            <a:ext cx="288032" cy="205760"/>
          </a:xfrm>
        </p:spPr>
        <p:txBody>
          <a:bodyPr>
            <a:normAutofit fontScale="40000" lnSpcReduction="20000"/>
          </a:bodyPr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72971" y="188640"/>
            <a:ext cx="2160240" cy="5832648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водна і вітрова 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ерозія</a:t>
            </a:r>
            <a:endParaRPr lang="uk-UA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mold.su/images/stories/newimage38/zasuha-moldova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226238" cy="59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62799" y="7101406"/>
            <a:ext cx="1441649" cy="360041"/>
          </a:xfrm>
        </p:spPr>
        <p:txBody>
          <a:bodyPr>
            <a:normAutofit fontScale="92500" lnSpcReduction="10000"/>
          </a:bodyPr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8264" y="1844824"/>
            <a:ext cx="2061592" cy="2909397"/>
          </a:xfrm>
        </p:spPr>
        <p:txBody>
          <a:bodyPr/>
          <a:lstStyle/>
          <a:p>
            <a:pPr algn="ctr"/>
            <a:r>
              <a:rPr lang="uk-UA" sz="1800" b="1" dirty="0">
                <a:solidFill>
                  <a:srgbClr val="FFFF00"/>
                </a:solidFill>
                <a:latin typeface="open_sansregular"/>
              </a:rPr>
              <a:t>погіршення</a:t>
            </a:r>
            <a:r>
              <a:rPr lang="uk-UA" sz="2000" b="1" dirty="0">
                <a:solidFill>
                  <a:srgbClr val="FFFF00"/>
                </a:solidFill>
                <a:latin typeface="open_sansregular"/>
              </a:rPr>
              <a:t> ґрунтової структури</a:t>
            </a:r>
            <a:endParaRPr lang="uk-UA" sz="2000" b="1" dirty="0">
              <a:solidFill>
                <a:srgbClr val="FFFF00"/>
              </a:solidFill>
            </a:endParaRPr>
          </a:p>
        </p:txBody>
      </p:sp>
      <p:pic>
        <p:nvPicPr>
          <p:cNvPr id="5124" name="Picture 4" descr="http://upload.wikimedia.org/wikipedia/commons/9/90/Bodenprofil_He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6408711" cy="57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4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93060" y="2564904"/>
            <a:ext cx="2232248" cy="164592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open_sansregular"/>
              </a:rPr>
              <a:t>механічне руйнування та ущільнення ґрунту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http://zerno-ua.com/wp-content/uploads/pol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2" y="260647"/>
            <a:ext cx="6552727" cy="63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20272" y="2348880"/>
            <a:ext cx="1944216" cy="16459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FFFF00"/>
                </a:solidFill>
                <a:latin typeface="open_sansregular"/>
              </a:rPr>
              <a:t>постійне</a:t>
            </a:r>
            <a:r>
              <a:rPr lang="ru-RU" sz="2400" b="1" dirty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open_sansregular"/>
              </a:rPr>
              <a:t>збіднення</a:t>
            </a:r>
            <a:r>
              <a:rPr lang="ru-RU" sz="2400" b="1" dirty="0">
                <a:solidFill>
                  <a:srgbClr val="FFFF00"/>
                </a:solidFill>
                <a:latin typeface="open_sansregular"/>
              </a:rPr>
              <a:t> на гумус та </a:t>
            </a:r>
            <a:r>
              <a:rPr lang="ru-RU" sz="2400" b="1" dirty="0" err="1">
                <a:solidFill>
                  <a:srgbClr val="FFFF00"/>
                </a:solidFill>
                <a:latin typeface="open_sansregular"/>
              </a:rPr>
              <a:t>поживні</a:t>
            </a:r>
            <a:r>
              <a:rPr lang="ru-RU" sz="2400" b="1" dirty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open_sansregular"/>
              </a:rPr>
              <a:t>речовини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3711"/>
            <a:ext cx="6259241" cy="56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47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948264" y="2420888"/>
            <a:ext cx="2088233" cy="1645920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забруднення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ґрунту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мінеральними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добривами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, </a:t>
            </a:r>
            <a:r>
              <a:rPr lang="ru-RU" sz="1800" b="1" dirty="0" err="1" smtClean="0">
                <a:solidFill>
                  <a:srgbClr val="FFFF00"/>
                </a:solidFill>
                <a:latin typeface="open_sansregular"/>
              </a:rPr>
              <a:t>отрутохіміка-тами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, </a:t>
            </a:r>
            <a:r>
              <a:rPr lang="ru-RU" sz="1800" b="1" dirty="0" err="1">
                <a:solidFill>
                  <a:srgbClr val="FFFF00"/>
                </a:solidFill>
                <a:latin typeface="open_sansregular"/>
              </a:rPr>
              <a:t>мастилами</a:t>
            </a:r>
            <a:r>
              <a:rPr lang="ru-RU" sz="1800" b="1" dirty="0">
                <a:solidFill>
                  <a:srgbClr val="FFFF00"/>
                </a:solidFill>
                <a:latin typeface="open_sansregular"/>
              </a:rPr>
              <a:t> та </a:t>
            </a:r>
            <a:r>
              <a:rPr lang="ru-RU" sz="1800" b="1" dirty="0" err="1" smtClean="0">
                <a:solidFill>
                  <a:srgbClr val="FFFF00"/>
                </a:solidFill>
                <a:latin typeface="open_sansregular"/>
              </a:rPr>
              <a:t>пальним</a:t>
            </a:r>
            <a:endParaRPr lang="uk-UA" sz="18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Последнее захоронение ядохимикатов ликвидировано в Завьяловском районе / Новостная лента СМИ Удмуртской Республики. Новости Уд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2" y="836712"/>
            <a:ext cx="6324600" cy="50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2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948264" y="2420888"/>
            <a:ext cx="2195736" cy="1645920"/>
          </a:xfrm>
        </p:spPr>
        <p:txBody>
          <a:bodyPr>
            <a:noAutofit/>
          </a:bodyPr>
          <a:lstStyle/>
          <a:p>
            <a:r>
              <a:rPr lang="uk-UA" sz="2400" b="1" dirty="0" err="1">
                <a:solidFill>
                  <a:srgbClr val="FFFF00"/>
                </a:solidFill>
                <a:latin typeface="open_sansregular"/>
              </a:rPr>
              <a:t>п</a:t>
            </a:r>
            <a:r>
              <a:rPr lang="uk-UA" sz="2400" b="1" dirty="0" err="1" smtClean="0">
                <a:solidFill>
                  <a:srgbClr val="FFFF00"/>
                </a:solidFill>
                <a:latin typeface="open_sansregular"/>
              </a:rPr>
              <a:t>ерезволо-ження</a:t>
            </a:r>
            <a:r>
              <a:rPr lang="uk-UA" sz="2400" b="1" dirty="0" smtClean="0">
                <a:solidFill>
                  <a:srgbClr val="FFFF00"/>
                </a:solidFill>
                <a:latin typeface="open_sansregular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open_sansregular"/>
              </a:rPr>
              <a:t>та засоленість земель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Амур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6" y="764704"/>
            <a:ext cx="6372801" cy="52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2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111</TotalTime>
  <Words>518</Words>
  <Application>Microsoft Office PowerPoint</Application>
  <PresentationFormat>Экран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Сетка</vt:lpstr>
      <vt:lpstr>Вплив людини на літосферу</vt:lpstr>
      <vt:lpstr>Презентация PowerPoint</vt:lpstr>
      <vt:lpstr>Шкідливий антропогенний вплив, а також розгул стихій, природних та посилених людиною, завдає ґрунтам величезної, інколи непоправної шкоди. Це, насамперед:</vt:lpstr>
      <vt:lpstr> водна і вітрова ерозія</vt:lpstr>
      <vt:lpstr>погіршення ґрунтової структури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 впливом людської діяльності грунт руйнується у 100-1000 разів швидше, ніж у природних умовах.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людини на літосферу</dc:title>
  <dc:creator>Viktorr</dc:creator>
  <cp:lastModifiedBy>Viktorr</cp:lastModifiedBy>
  <cp:revision>10</cp:revision>
  <dcterms:created xsi:type="dcterms:W3CDTF">2014-12-24T16:36:15Z</dcterms:created>
  <dcterms:modified xsi:type="dcterms:W3CDTF">2015-01-30T17:00:24Z</dcterms:modified>
</cp:coreProperties>
</file>