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87" d="100"/>
          <a:sy n="87" d="100"/>
        </p:scale>
        <p:origin x="-134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89BC54-B2BF-42D9-875D-977C3F1E13DE}" type="datetimeFigureOut">
              <a:rPr lang="ru-RU" smtClean="0"/>
              <a:t>29.01.2014</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EFD1F8A6-28B6-4DAF-8C2E-A1152E2B11BD}"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89BC54-B2BF-42D9-875D-977C3F1E13DE}" type="datetimeFigureOut">
              <a:rPr lang="ru-RU" smtClean="0"/>
              <a:t>29.01.2014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FD1F8A6-28B6-4DAF-8C2E-A1152E2B11BD}"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89BC54-B2BF-42D9-875D-977C3F1E13DE}" type="datetimeFigureOut">
              <a:rPr lang="ru-RU" smtClean="0"/>
              <a:t>29.01.2014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9BC54-B2BF-42D9-875D-977C3F1E13DE}" type="datetimeFigureOut">
              <a:rPr lang="ru-RU" smtClean="0"/>
              <a:t>29.01.2014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B89BC54-B2BF-42D9-875D-977C3F1E13DE}" type="datetimeFigureOut">
              <a:rPr lang="ru-RU" smtClean="0"/>
              <a:t>29.01.2014</a:t>
            </a:fld>
            <a:endParaRPr lang="ru-RU"/>
          </a:p>
        </p:txBody>
      </p:sp>
      <p:sp>
        <p:nvSpPr>
          <p:cNvPr id="8" name="Slide Number Placeholder 7"/>
          <p:cNvSpPr>
            <a:spLocks noGrp="1"/>
          </p:cNvSpPr>
          <p:nvPr>
            <p:ph type="sldNum" sz="quarter" idx="11"/>
          </p:nvPr>
        </p:nvSpPr>
        <p:spPr/>
        <p:txBody>
          <a:bodyPr/>
          <a:lstStyle/>
          <a:p>
            <a:fld id="{EFD1F8A6-28B6-4DAF-8C2E-A1152E2B11BD}"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5B89BC54-B2BF-42D9-875D-977C3F1E13DE}" type="datetimeFigureOut">
              <a:rPr lang="ru-RU" smtClean="0"/>
              <a:t>29.01.2014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FD1F8A6-28B6-4DAF-8C2E-A1152E2B11BD}"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89BC54-B2BF-42D9-875D-977C3F1E13DE}" type="datetimeFigureOut">
              <a:rPr lang="ru-RU" smtClean="0"/>
              <a:t>29.01.2014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9BC54-B2BF-42D9-875D-977C3F1E13DE}" type="datetimeFigureOut">
              <a:rPr lang="ru-RU" smtClean="0"/>
              <a:t>29.01.2014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EFD1F8A6-28B6-4DAF-8C2E-A1152E2B11BD}"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89BC54-B2BF-42D9-875D-977C3F1E13DE}" type="datetimeFigureOut">
              <a:rPr lang="ru-RU" smtClean="0"/>
              <a:t>29.01.2014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89BC54-B2BF-42D9-875D-977C3F1E13DE}" type="datetimeFigureOut">
              <a:rPr lang="ru-RU" smtClean="0"/>
              <a:t>29.01.2014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89BC54-B2BF-42D9-875D-977C3F1E13DE}" type="datetimeFigureOut">
              <a:rPr lang="ru-RU" smtClean="0"/>
              <a:t>29.01.2014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89BC54-B2BF-42D9-875D-977C3F1E13DE}" type="datetimeFigureOut">
              <a:rPr lang="ru-RU" smtClean="0"/>
              <a:t>29.01.2014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89BC54-B2BF-42D9-875D-977C3F1E13DE}" type="datetimeFigureOut">
              <a:rPr lang="ru-RU" smtClean="0"/>
              <a:t>29.01.2014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D1F8A6-28B6-4DAF-8C2E-A1152E2B11B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89BC54-B2BF-42D9-875D-977C3F1E13DE}" type="datetimeFigureOut">
              <a:rPr lang="ru-RU" smtClean="0"/>
              <a:t>29.01.2014</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FD1F8A6-28B6-4DAF-8C2E-A1152E2B11BD}"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89BC54-B2BF-42D9-875D-977C3F1E13DE}" type="datetimeFigureOut">
              <a:rPr lang="ru-RU" smtClean="0"/>
              <a:t>29.01.2014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FD1F8A6-28B6-4DAF-8C2E-A1152E2B11B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B89BC54-B2BF-42D9-875D-977C3F1E13DE}" type="datetimeFigureOut">
              <a:rPr lang="ru-RU" smtClean="0"/>
              <a:t>29.01.2014</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FD1F8A6-28B6-4DAF-8C2E-A1152E2B11BD}"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9.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themeOverride" Target="../theme/themeOverride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hemeOverride" Target="../theme/themeOverride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sz="6600" dirty="0" smtClean="0"/>
              <a:t>Columbia University</a:t>
            </a:r>
            <a:endParaRPr lang="ru-RU" sz="6600" dirty="0"/>
          </a:p>
        </p:txBody>
      </p:sp>
      <p:sp>
        <p:nvSpPr>
          <p:cNvPr id="3" name="Подзаголовок 2"/>
          <p:cNvSpPr>
            <a:spLocks noGrp="1"/>
          </p:cNvSpPr>
          <p:nvPr>
            <p:ph type="subTitle" idx="1"/>
          </p:nvPr>
        </p:nvSpPr>
        <p:spPr/>
        <p:txBody>
          <a:bodyPr>
            <a:normAutofit/>
          </a:bodyPr>
          <a:lstStyle/>
          <a:p>
            <a:r>
              <a:rPr lang="en-US" sz="4400" dirty="0" smtClean="0"/>
              <a:t>In Thy light shall we see light</a:t>
            </a:r>
            <a:endParaRPr lang="ru-RU" sz="4400" dirty="0"/>
          </a:p>
        </p:txBody>
      </p:sp>
    </p:spTree>
    <p:extLst>
      <p:ext uri="{BB962C8B-B14F-4D97-AF65-F5344CB8AC3E}">
        <p14:creationId xmlns:p14="http://schemas.microsoft.com/office/powerpoint/2010/main" val="4994952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88" y="116632"/>
            <a:ext cx="3720864" cy="533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728" y="116633"/>
            <a:ext cx="3464527" cy="533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35360" y="5517307"/>
            <a:ext cx="7848872" cy="1200329"/>
          </a:xfrm>
          <a:prstGeom prst="rect">
            <a:avLst/>
          </a:prstGeom>
        </p:spPr>
        <p:txBody>
          <a:bodyPr wrap="square">
            <a:spAutoFit/>
          </a:bodyPr>
          <a:lstStyle/>
          <a:p>
            <a:r>
              <a:rPr lang="en-US" dirty="0" smtClean="0">
                <a:solidFill>
                  <a:schemeClr val="accent4">
                    <a:lumMod val="10000"/>
                  </a:schemeClr>
                </a:solidFill>
              </a:rPr>
              <a:t>The Columbia Daily Spectator is the nation's second-oldest student newspaper; and The Blue and White, a monthly literary magazine established in 1890, has recently begun to delve into campus life and local politics in print and on its daily blog, dubbed the </a:t>
            </a:r>
            <a:r>
              <a:rPr lang="en-US" dirty="0" err="1" smtClean="0">
                <a:solidFill>
                  <a:schemeClr val="accent4">
                    <a:lumMod val="10000"/>
                  </a:schemeClr>
                </a:solidFill>
              </a:rPr>
              <a:t>Bwog</a:t>
            </a:r>
            <a:r>
              <a:rPr lang="en-US" dirty="0" smtClean="0">
                <a:solidFill>
                  <a:schemeClr val="accent4">
                    <a:lumMod val="10000"/>
                  </a:schemeClr>
                </a:solidFill>
              </a:rPr>
              <a:t>.</a:t>
            </a:r>
            <a:endParaRPr lang="ru-RU" dirty="0">
              <a:solidFill>
                <a:schemeClr val="accent4">
                  <a:lumMod val="10000"/>
                </a:schemeClr>
              </a:solidFill>
            </a:endParaRPr>
          </a:p>
        </p:txBody>
      </p:sp>
    </p:spTree>
    <p:extLst>
      <p:ext uri="{BB962C8B-B14F-4D97-AF65-F5344CB8AC3E}">
        <p14:creationId xmlns:p14="http://schemas.microsoft.com/office/powerpoint/2010/main" val="2589986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106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5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53640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146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2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8349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94713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0208" y="53819"/>
            <a:ext cx="8424936" cy="2031325"/>
          </a:xfrm>
          <a:prstGeom prst="rect">
            <a:avLst/>
          </a:prstGeom>
        </p:spPr>
        <p:txBody>
          <a:bodyPr wrap="square">
            <a:spAutoFit/>
          </a:bodyPr>
          <a:lstStyle/>
          <a:p>
            <a:r>
              <a:rPr lang="en-US" dirty="0" smtClean="0">
                <a:solidFill>
                  <a:srgbClr val="FFFF00"/>
                </a:solidFill>
              </a:rPr>
              <a:t>Columbia University in the City of New York, commonly referred to as Columbia University, is an American private Ivy League research university located in New York City. It is the oldest institution of higher learning in the State of New York, the fifth oldest in the United States, and one of the country's nine Colonial Colleges founded before the American Revolution. Today the university operates Columbia Global Centers overseas in Amman, Beijing, Istanbul, Paris, Mumbai, Rio de Janeiro, Santiago and Nairobi</a:t>
            </a:r>
            <a:endParaRPr lang="ru-RU"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04864"/>
            <a:ext cx="8712968" cy="432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527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373216"/>
            <a:ext cx="8136904" cy="1200329"/>
          </a:xfrm>
          <a:prstGeom prst="rect">
            <a:avLst/>
          </a:prstGeom>
        </p:spPr>
        <p:txBody>
          <a:bodyPr wrap="square">
            <a:spAutoFit/>
          </a:bodyPr>
          <a:lstStyle/>
          <a:p>
            <a:r>
              <a:rPr lang="en-US" dirty="0" smtClean="0">
                <a:solidFill>
                  <a:srgbClr val="FFFF00"/>
                </a:solidFill>
              </a:rPr>
              <a:t>The university was founded in 1754 as King's College by royal charter of George II of Great Britain. After the American Revolutionary War, King's College briefly became a state entity, and was renamed Columbia College in 1784.</a:t>
            </a:r>
            <a:endParaRPr lang="ru-RU"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53" y="188482"/>
            <a:ext cx="7992118" cy="489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0937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28667"/>
            <a:ext cx="8928992" cy="1477328"/>
          </a:xfrm>
          <a:prstGeom prst="rect">
            <a:avLst/>
          </a:prstGeom>
          <a:noFill/>
        </p:spPr>
        <p:txBody>
          <a:bodyPr wrap="square" rtlCol="0">
            <a:spAutoFit/>
          </a:bodyPr>
          <a:lstStyle/>
          <a:p>
            <a:r>
              <a:rPr lang="en-US" dirty="0" smtClean="0"/>
              <a:t>In 1784 it was renamed to Columbia College. During the last half of the 19th century, under the leadership of President F.A.P. Barnard, the institution rapidly assumed the shape of a modern university. By this time, the College's investments in New York real estate became a primary source of steady income for the school, mainly owing to the city's rapidly expanding population.</a:t>
            </a:r>
            <a:endParaRPr lang="ru-RU" dirty="0"/>
          </a:p>
        </p:txBody>
      </p:sp>
    </p:spTree>
    <p:extLst>
      <p:ext uri="{BB962C8B-B14F-4D97-AF65-F5344CB8AC3E}">
        <p14:creationId xmlns:p14="http://schemas.microsoft.com/office/powerpoint/2010/main" val="998329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184" y="116632"/>
            <a:ext cx="8424936" cy="923330"/>
          </a:xfrm>
          <a:prstGeom prst="rect">
            <a:avLst/>
          </a:prstGeom>
        </p:spPr>
        <p:txBody>
          <a:bodyPr wrap="square">
            <a:spAutoFit/>
          </a:bodyPr>
          <a:lstStyle/>
          <a:p>
            <a:r>
              <a:rPr lang="en-US" dirty="0" smtClean="0"/>
              <a:t>In 1896, the trustees officially authorized the use of yet another new name, Columbia University, and today the institution is officially known as "Columbia University in the City of New York."</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8928992" cy="542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309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5780423"/>
            <a:ext cx="8424936" cy="923330"/>
          </a:xfrm>
          <a:prstGeom prst="rect">
            <a:avLst/>
          </a:prstGeom>
        </p:spPr>
        <p:txBody>
          <a:bodyPr wrap="square">
            <a:spAutoFit/>
          </a:bodyPr>
          <a:lstStyle/>
          <a:p>
            <a:r>
              <a:rPr lang="en-US" dirty="0" smtClean="0">
                <a:solidFill>
                  <a:srgbClr val="FFFF00"/>
                </a:solidFill>
              </a:rPr>
              <a:t>Alma Mater is the name given to a sculpture of the goddess Athena by Daniel Chester French on the outdoor steps leading to Low Memorial Library on the campus of Columbia University in New York City.</a:t>
            </a:r>
            <a:endParaRPr lang="ru-RU" dirty="0">
              <a:solidFill>
                <a:srgbClr val="FFFF00"/>
              </a:solidFill>
            </a:endParaRPr>
          </a:p>
        </p:txBody>
      </p:sp>
    </p:spTree>
    <p:extLst>
      <p:ext uri="{BB962C8B-B14F-4D97-AF65-F5344CB8AC3E}">
        <p14:creationId xmlns:p14="http://schemas.microsoft.com/office/powerpoint/2010/main" val="10806368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98448"/>
            <a:ext cx="8352928" cy="1754326"/>
          </a:xfrm>
          <a:prstGeom prst="rect">
            <a:avLst/>
          </a:prstGeom>
          <a:solidFill>
            <a:srgbClr val="002060"/>
          </a:solidFill>
        </p:spPr>
        <p:txBody>
          <a:bodyPr wrap="square">
            <a:spAutoFit/>
          </a:bodyPr>
          <a:lstStyle/>
          <a:p>
            <a:r>
              <a:rPr lang="en-US" dirty="0" smtClean="0">
                <a:solidFill>
                  <a:srgbClr val="FFFF00"/>
                </a:solidFill>
              </a:rPr>
              <a:t>The university encompasses twenty schools and is affiliated with numerous institutions, including Teachers College (which is an academic department of the university, and serves as Columbia's Graduate School of Education), Barnard College, and the Union Theological Seminary, with joint undergraduate programs available through the Jewish Theological Seminary of America as well as the Juilliard School</a:t>
            </a:r>
            <a:endParaRPr lang="ru-RU" dirty="0">
              <a:solidFill>
                <a:srgbClr val="FFFF00"/>
              </a:solidFill>
            </a:endParaRPr>
          </a:p>
        </p:txBody>
      </p:sp>
      <p:pic>
        <p:nvPicPr>
          <p:cNvPr id="6148" name="Picture 4" descr="File:Teachers College to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80928"/>
            <a:ext cx="4378243" cy="322870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988840"/>
            <a:ext cx="3600400" cy="375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2411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3505"/>
            <a:ext cx="437191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2671777"/>
            <a:ext cx="3096344" cy="187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451" y="4549676"/>
            <a:ext cx="8784974" cy="2308324"/>
          </a:xfrm>
          <a:prstGeom prst="rect">
            <a:avLst/>
          </a:prstGeom>
        </p:spPr>
        <p:txBody>
          <a:bodyPr wrap="square">
            <a:spAutoFit/>
          </a:bodyPr>
          <a:lstStyle/>
          <a:p>
            <a:r>
              <a:rPr lang="en-US" dirty="0" smtClean="0">
                <a:solidFill>
                  <a:srgbClr val="FFFF00"/>
                </a:solidFill>
              </a:rPr>
              <a:t>Columbia annually administers the Pulitzer Prize.101 Nobel Prize laureates have been affiliated with the university as students, faculty, or staff. Columbia is one of the fourteen founding members of the Association of American Universities, and was the first school in the United States to grant the M.D. </a:t>
            </a:r>
            <a:r>
              <a:rPr lang="en-US" dirty="0" err="1" smtClean="0">
                <a:solidFill>
                  <a:srgbClr val="FFFF00"/>
                </a:solidFill>
              </a:rPr>
              <a:t>degree.Notable</a:t>
            </a:r>
            <a:r>
              <a:rPr lang="en-US" dirty="0" smtClean="0">
                <a:solidFill>
                  <a:srgbClr val="FFFF00"/>
                </a:solidFill>
              </a:rPr>
              <a:t> alumni of the university and its predecessor, King's College, include five Founding Fathers of the United States; nine Justices of the United States Supreme Court; 20 living billionaires.26 Academy Award winners and 29 heads of state, including three United States Presidents.</a:t>
            </a:r>
            <a:endParaRPr lang="ru-RU" dirty="0">
              <a:solidFill>
                <a:srgbClr val="FFFF00"/>
              </a:solidFil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474" y="116632"/>
            <a:ext cx="2591951" cy="431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86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7992888" cy="2677656"/>
          </a:xfrm>
          <a:prstGeom prst="rect">
            <a:avLst/>
          </a:prstGeom>
        </p:spPr>
        <p:txBody>
          <a:bodyPr wrap="square">
            <a:spAutoFit/>
          </a:bodyPr>
          <a:lstStyle/>
          <a:p>
            <a:r>
              <a:rPr lang="en-US" sz="2400" dirty="0" smtClean="0">
                <a:solidFill>
                  <a:srgbClr val="FFFF00"/>
                </a:solidFill>
              </a:rPr>
              <a:t>For the 2010 academic year, Columbia University's student population was 27,606, with 35% of the student population identifying themselves as a minority and 23% born outside of the United </a:t>
            </a:r>
            <a:r>
              <a:rPr lang="en-US" sz="2400" dirty="0" err="1" smtClean="0">
                <a:solidFill>
                  <a:srgbClr val="FFFF00"/>
                </a:solidFill>
              </a:rPr>
              <a:t>States.First</a:t>
            </a:r>
            <a:r>
              <a:rPr lang="en-US" sz="2400" dirty="0" smtClean="0">
                <a:solidFill>
                  <a:srgbClr val="FFFF00"/>
                </a:solidFill>
              </a:rPr>
              <a:t>-year students usually live in one of the large residence halls situated around South Lawn: Hartley Hall, Wallach Hall (originally Livingston Hall), John Jay Hall,</a:t>
            </a:r>
            <a:endParaRPr lang="ru-RU" sz="2400" dirty="0">
              <a:solidFill>
                <a:srgbClr val="FFFF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17032"/>
            <a:ext cx="4470581" cy="25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708920"/>
            <a:ext cx="4032448" cy="313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2065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themeOverride>
</file>

<file path=ppt/theme/themeOverride2.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3.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4.xml><?xml version="1.0" encoding="utf-8"?>
<a:themeOverride xmlns:a="http://schemas.openxmlformats.org/drawingml/2006/main">
  <a:clrScheme name="Другая 7">
    <a:dk1>
      <a:srgbClr val="00B050"/>
    </a:dk1>
    <a:lt1>
      <a:sysClr val="window" lastClr="FFFFFF"/>
    </a:lt1>
    <a:dk2>
      <a:srgbClr val="2F5897"/>
    </a:dk2>
    <a:lt2>
      <a:srgbClr val="E4E9EF"/>
    </a:lt2>
    <a:accent1>
      <a:srgbClr val="6076B4"/>
    </a:accent1>
    <a:accent2>
      <a:srgbClr val="FFFF00"/>
    </a:accent2>
    <a:accent3>
      <a:srgbClr val="42558C"/>
    </a:accent3>
    <a:accent4>
      <a:srgbClr val="92D050"/>
    </a:accent4>
    <a:accent5>
      <a:srgbClr val="63891F"/>
    </a:accent5>
    <a:accent6>
      <a:srgbClr val="002060"/>
    </a:accent6>
    <a:hlink>
      <a:srgbClr val="3399FF"/>
    </a:hlink>
    <a:folHlink>
      <a:srgbClr val="B2B2B2"/>
    </a:folHlink>
  </a:clrScheme>
</a:themeOverride>
</file>

<file path=ppt/theme/themeOverride5.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6.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7.xml><?xml version="1.0" encoding="utf-8"?>
<a:themeOverride xmlns:a="http://schemas.openxmlformats.org/drawingml/2006/main">
  <a:clrScheme name="Другая 6">
    <a:dk1>
      <a:srgbClr val="CC0099"/>
    </a:dk1>
    <a:lt1>
      <a:srgbClr val="FF3399"/>
    </a:lt1>
    <a:dk2>
      <a:srgbClr val="510B44"/>
    </a:dk2>
    <a:lt2>
      <a:srgbClr val="E33D90"/>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8.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9.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docProps/app.xml><?xml version="1.0" encoding="utf-8"?>
<Properties xmlns="http://schemas.openxmlformats.org/officeDocument/2006/extended-properties" xmlns:vt="http://schemas.openxmlformats.org/officeDocument/2006/docPropsVTypes">
  <Template>Apex</Template>
  <TotalTime>65</TotalTime>
  <Words>558</Words>
  <Application>Microsoft Office PowerPoint</Application>
  <PresentationFormat>Экран (4:3)</PresentationFormat>
  <Paragraphs>11</Paragraphs>
  <Slides>15</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15</vt:i4>
      </vt:variant>
    </vt:vector>
  </HeadingPairs>
  <TitlesOfParts>
    <vt:vector size="18" baseType="lpstr">
      <vt:lpstr>Апекс</vt:lpstr>
      <vt:lpstr>Воздушный поток</vt:lpstr>
      <vt:lpstr>Исполнительная</vt:lpstr>
      <vt:lpstr>Columbia University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Columbia University</dc:title>
  <dc:creator>Vlad</dc:creator>
  <cp:lastModifiedBy>Vlad</cp:lastModifiedBy>
  <cp:revision>7</cp:revision>
  <dcterms:created xsi:type="dcterms:W3CDTF">2014-01-25T09:53:55Z</dcterms:created>
  <dcterms:modified xsi:type="dcterms:W3CDTF">2014-01-29T09:59:00Z</dcterms:modified>
</cp:coreProperties>
</file>