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509120"/>
            <a:ext cx="7772400" cy="1259058"/>
          </a:xfrm>
        </p:spPr>
        <p:txBody>
          <a:bodyPr>
            <a:normAutofit/>
          </a:bodyPr>
          <a:lstStyle/>
          <a:p>
            <a:r>
              <a:rPr lang="uk-UA" sz="6000" b="1" i="1" dirty="0" smtClean="0">
                <a:latin typeface="BatangChe" pitchFamily="49" charset="-127"/>
                <a:ea typeface="BatangChe" pitchFamily="49" charset="-127"/>
              </a:rPr>
              <a:t>Китай</a:t>
            </a:r>
            <a:endParaRPr lang="ru-RU" sz="6000" b="1" i="1" dirty="0">
              <a:latin typeface="BatangChe" pitchFamily="49" charset="-127"/>
              <a:ea typeface="Batang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1669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Промисловість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06916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i="1" dirty="0"/>
              <a:t>На </a:t>
            </a:r>
            <a:r>
              <a:rPr lang="ru-RU" b="1" i="1" dirty="0" err="1"/>
              <a:t>сьогоднішній</a:t>
            </a:r>
            <a:r>
              <a:rPr lang="ru-RU" b="1" i="1" dirty="0"/>
              <a:t> день </a:t>
            </a:r>
            <a:r>
              <a:rPr lang="ru-RU" b="1" i="1" dirty="0" err="1"/>
              <a:t>промисловість</a:t>
            </a:r>
            <a:r>
              <a:rPr lang="ru-RU" b="1" i="1" dirty="0"/>
              <a:t> КНР представлена 360 </a:t>
            </a:r>
            <a:r>
              <a:rPr lang="ru-RU" b="1" i="1" dirty="0" err="1"/>
              <a:t>галузями</a:t>
            </a:r>
            <a:r>
              <a:rPr lang="ru-RU" b="1" i="1" dirty="0"/>
              <a:t>. За </a:t>
            </a:r>
            <a:r>
              <a:rPr lang="ru-RU" b="1" i="1" dirty="0" err="1"/>
              <a:t>загальною</a:t>
            </a:r>
            <a:r>
              <a:rPr lang="ru-RU" b="1" i="1" dirty="0"/>
              <a:t> </a:t>
            </a:r>
            <a:r>
              <a:rPr lang="ru-RU" b="1" i="1" dirty="0" err="1"/>
              <a:t>кількістю</a:t>
            </a:r>
            <a:r>
              <a:rPr lang="ru-RU" b="1" i="1" dirty="0"/>
              <a:t> фабрик і </a:t>
            </a:r>
            <a:r>
              <a:rPr lang="ru-RU" b="1" i="1" dirty="0" err="1" smtClean="0"/>
              <a:t>заводів</a:t>
            </a:r>
            <a:r>
              <a:rPr lang="ru-RU" b="1" i="1" dirty="0" smtClean="0"/>
              <a:t> Китай</a:t>
            </a:r>
            <a:r>
              <a:rPr lang="ru-RU" b="1" i="1" dirty="0"/>
              <a:t> </a:t>
            </a:r>
            <a:r>
              <a:rPr lang="ru-RU" b="1" i="1" dirty="0" err="1"/>
              <a:t>займає</a:t>
            </a:r>
            <a:r>
              <a:rPr lang="ru-RU" b="1" i="1" dirty="0"/>
              <a:t> перше </a:t>
            </a:r>
            <a:r>
              <a:rPr lang="ru-RU" b="1" i="1" dirty="0" err="1"/>
              <a:t>місце</a:t>
            </a:r>
            <a:r>
              <a:rPr lang="ru-RU" b="1" i="1" dirty="0"/>
              <a:t> в </a:t>
            </a:r>
            <a:r>
              <a:rPr lang="ru-RU" b="1" i="1" dirty="0" err="1"/>
              <a:t>світі</a:t>
            </a:r>
            <a:r>
              <a:rPr lang="ru-RU" b="1" i="1" dirty="0"/>
              <a:t>. Активно </a:t>
            </a:r>
            <a:r>
              <a:rPr lang="ru-RU" b="1" i="1" dirty="0" err="1"/>
              <a:t>розвиваються</a:t>
            </a:r>
            <a:r>
              <a:rPr lang="ru-RU" b="1" i="1" dirty="0"/>
              <a:t> </a:t>
            </a:r>
            <a:r>
              <a:rPr lang="ru-RU" b="1" i="1" dirty="0" err="1"/>
              <a:t>фармацевтична</a:t>
            </a:r>
            <a:r>
              <a:rPr lang="ru-RU" b="1" i="1" dirty="0"/>
              <a:t>, </a:t>
            </a:r>
            <a:r>
              <a:rPr lang="ru-RU" b="1" i="1" dirty="0" err="1"/>
              <a:t>автомобільна</a:t>
            </a:r>
            <a:r>
              <a:rPr lang="ru-RU" b="1" i="1" dirty="0"/>
              <a:t> та </a:t>
            </a:r>
            <a:r>
              <a:rPr lang="ru-RU" b="1" i="1" dirty="0" err="1"/>
              <a:t>металургійна</a:t>
            </a:r>
            <a:r>
              <a:rPr lang="ru-RU" b="1" i="1" dirty="0"/>
              <a:t> </a:t>
            </a:r>
            <a:r>
              <a:rPr lang="ru-RU" b="1" i="1" dirty="0" err="1"/>
              <a:t>промисловість</a:t>
            </a:r>
            <a:r>
              <a:rPr lang="ru-RU" b="1" i="1" dirty="0"/>
              <a:t>. Створено </a:t>
            </a:r>
            <a:r>
              <a:rPr lang="ru-RU" b="1" i="1" dirty="0" err="1"/>
              <a:t>такі</a:t>
            </a:r>
            <a:r>
              <a:rPr lang="ru-RU" b="1" i="1" dirty="0"/>
              <a:t> </a:t>
            </a:r>
            <a:r>
              <a:rPr lang="ru-RU" b="1" i="1" dirty="0" err="1"/>
              <a:t>сучасні</a:t>
            </a:r>
            <a:r>
              <a:rPr lang="ru-RU" b="1" i="1" dirty="0"/>
              <a:t> </a:t>
            </a:r>
            <a:r>
              <a:rPr lang="ru-RU" b="1" i="1" dirty="0" err="1"/>
              <a:t>галузі</a:t>
            </a:r>
            <a:r>
              <a:rPr lang="ru-RU" b="1" i="1" dirty="0"/>
              <a:t>, як </a:t>
            </a:r>
            <a:r>
              <a:rPr lang="ru-RU" b="1" i="1" dirty="0" err="1"/>
              <a:t>електроніка</a:t>
            </a:r>
            <a:r>
              <a:rPr lang="ru-RU" b="1" i="1" dirty="0"/>
              <a:t>, </a:t>
            </a:r>
            <a:r>
              <a:rPr lang="ru-RU" b="1" i="1" dirty="0" err="1"/>
              <a:t>нафтохімія</a:t>
            </a:r>
            <a:r>
              <a:rPr lang="ru-RU" b="1" i="1" dirty="0"/>
              <a:t>, </a:t>
            </a:r>
            <a:r>
              <a:rPr lang="ru-RU" b="1" i="1" dirty="0" err="1"/>
              <a:t>авіабудування</a:t>
            </a:r>
            <a:r>
              <a:rPr lang="ru-RU" b="1" i="1" dirty="0"/>
              <a:t>, </a:t>
            </a:r>
            <a:r>
              <a:rPr lang="ru-RU" b="1" i="1" dirty="0" err="1"/>
              <a:t>металургія</a:t>
            </a:r>
            <a:r>
              <a:rPr lang="ru-RU" b="1" i="1" dirty="0"/>
              <a:t> </a:t>
            </a:r>
            <a:r>
              <a:rPr lang="ru-RU" b="1" i="1" dirty="0" err="1"/>
              <a:t>рідких</a:t>
            </a:r>
            <a:r>
              <a:rPr lang="ru-RU" b="1" i="1" dirty="0"/>
              <a:t> і </a:t>
            </a:r>
            <a:r>
              <a:rPr lang="ru-RU" b="1" i="1" dirty="0" err="1"/>
              <a:t>розсіяних</a:t>
            </a:r>
            <a:r>
              <a:rPr lang="ru-RU" b="1" i="1" dirty="0"/>
              <a:t> </a:t>
            </a:r>
            <a:r>
              <a:rPr lang="ru-RU" b="1" i="1" dirty="0" err="1"/>
              <a:t>металів</a:t>
            </a:r>
            <a:r>
              <a:rPr lang="ru-RU" b="1" i="1" dirty="0" smtClean="0"/>
              <a:t>.</a:t>
            </a:r>
            <a:r>
              <a:rPr lang="ru-RU" b="1" i="1" dirty="0"/>
              <a:t> </a:t>
            </a:r>
            <a:r>
              <a:rPr lang="ru-RU" b="1" i="1" dirty="0" err="1"/>
              <a:t>Більша</a:t>
            </a:r>
            <a:r>
              <a:rPr lang="ru-RU" b="1" i="1" dirty="0"/>
              <a:t> </a:t>
            </a:r>
            <a:r>
              <a:rPr lang="ru-RU" b="1" i="1" dirty="0" err="1"/>
              <a:t>частина</a:t>
            </a:r>
            <a:r>
              <a:rPr lang="ru-RU" b="1" i="1" dirty="0"/>
              <a:t> </a:t>
            </a:r>
            <a:r>
              <a:rPr lang="ru-RU" b="1" i="1" dirty="0" err="1"/>
              <a:t>китайських</a:t>
            </a:r>
            <a:r>
              <a:rPr lang="ru-RU" b="1" i="1" dirty="0"/>
              <a:t> фабрик і </a:t>
            </a:r>
            <a:r>
              <a:rPr lang="ru-RU" b="1" i="1" dirty="0" err="1"/>
              <a:t>китайських</a:t>
            </a:r>
            <a:r>
              <a:rPr lang="ru-RU" b="1" i="1" dirty="0"/>
              <a:t> </a:t>
            </a:r>
            <a:r>
              <a:rPr lang="ru-RU" b="1" i="1" dirty="0" err="1"/>
              <a:t>заводів</a:t>
            </a:r>
            <a:r>
              <a:rPr lang="ru-RU" b="1" i="1" dirty="0"/>
              <a:t> </a:t>
            </a:r>
            <a:r>
              <a:rPr lang="ru-RU" b="1" i="1" dirty="0" err="1"/>
              <a:t>розташована</a:t>
            </a:r>
            <a:r>
              <a:rPr lang="ru-RU" b="1" i="1" dirty="0"/>
              <a:t> в </a:t>
            </a:r>
            <a:r>
              <a:rPr lang="ru-RU" b="1" i="1" dirty="0" err="1"/>
              <a:t>основних</a:t>
            </a:r>
            <a:r>
              <a:rPr lang="ru-RU" b="1" i="1" dirty="0"/>
              <a:t> </a:t>
            </a:r>
            <a:r>
              <a:rPr lang="ru-RU" b="1" i="1" dirty="0" err="1"/>
              <a:t>індустріальних</a:t>
            </a:r>
            <a:r>
              <a:rPr lang="ru-RU" b="1" i="1" dirty="0"/>
              <a:t> центрах </a:t>
            </a:r>
            <a:r>
              <a:rPr lang="ru-RU" b="1" i="1" dirty="0" err="1"/>
              <a:t>країни</a:t>
            </a:r>
            <a:r>
              <a:rPr lang="ru-RU" b="1" i="1" dirty="0"/>
              <a:t>, </a:t>
            </a:r>
            <a:r>
              <a:rPr lang="ru-RU" b="1" i="1" dirty="0" err="1"/>
              <a:t>зосереджених</a:t>
            </a:r>
            <a:r>
              <a:rPr lang="ru-RU" b="1" i="1" dirty="0"/>
              <a:t> в </a:t>
            </a:r>
            <a:r>
              <a:rPr lang="ru-RU" b="1" i="1" dirty="0" err="1"/>
              <a:t>східних</a:t>
            </a:r>
            <a:r>
              <a:rPr lang="ru-RU" b="1" i="1" dirty="0"/>
              <a:t> </a:t>
            </a:r>
            <a:r>
              <a:rPr lang="ru-RU" b="1" i="1" dirty="0" err="1"/>
              <a:t>приморських</a:t>
            </a:r>
            <a:r>
              <a:rPr lang="ru-RU" b="1" i="1" dirty="0"/>
              <a:t> </a:t>
            </a:r>
            <a:r>
              <a:rPr lang="ru-RU" b="1" i="1" dirty="0" err="1"/>
              <a:t>провінціях</a:t>
            </a:r>
            <a:r>
              <a:rPr lang="ru-RU" b="1" i="1" dirty="0"/>
              <a:t> і районах </a:t>
            </a:r>
            <a:r>
              <a:rPr lang="ru-RU" b="1" i="1" dirty="0" err="1"/>
              <a:t>Цзянсу</a:t>
            </a:r>
            <a:r>
              <a:rPr lang="ru-RU" b="1" i="1" dirty="0"/>
              <a:t>, </a:t>
            </a:r>
            <a:r>
              <a:rPr lang="ru-RU" b="1" i="1" dirty="0" err="1"/>
              <a:t>Шанхаї</a:t>
            </a:r>
            <a:r>
              <a:rPr lang="ru-RU" b="1" i="1" dirty="0"/>
              <a:t>, </a:t>
            </a:r>
            <a:r>
              <a:rPr lang="ru-RU" b="1" i="1" dirty="0" err="1"/>
              <a:t>Ляонине</a:t>
            </a:r>
            <a:r>
              <a:rPr lang="ru-RU" b="1" i="1" dirty="0"/>
              <a:t>, </a:t>
            </a:r>
            <a:r>
              <a:rPr lang="ru-RU" b="1" i="1" dirty="0" err="1"/>
              <a:t>Шаньдуні</a:t>
            </a:r>
            <a:r>
              <a:rPr lang="ru-RU" b="1" i="1" dirty="0"/>
              <a:t>, </a:t>
            </a:r>
            <a:r>
              <a:rPr lang="ru-RU" b="1" i="1" dirty="0" err="1"/>
              <a:t>Гуандуні</a:t>
            </a:r>
            <a:r>
              <a:rPr lang="ru-RU" b="1" i="1" dirty="0"/>
              <a:t>, </a:t>
            </a:r>
            <a:r>
              <a:rPr lang="ru-RU" b="1" i="1" dirty="0" err="1"/>
              <a:t>Чжецзимі</a:t>
            </a:r>
            <a:r>
              <a:rPr lang="ru-RU" b="1" i="1" dirty="0" smtClean="0"/>
              <a:t>.</a:t>
            </a:r>
            <a:r>
              <a:rPr lang="ru-RU" b="1" i="1" dirty="0"/>
              <a:t> </a:t>
            </a:r>
            <a:r>
              <a:rPr lang="ru-RU" b="1" i="1" dirty="0" err="1"/>
              <a:t>Б</a:t>
            </a:r>
            <a:r>
              <a:rPr lang="ru-RU" b="1" i="1" dirty="0" err="1" smtClean="0"/>
              <a:t>агато</a:t>
            </a:r>
            <a:r>
              <a:rPr lang="ru-RU" b="1" i="1" dirty="0" smtClean="0"/>
              <a:t> </a:t>
            </a:r>
            <a:r>
              <a:rPr lang="ru-RU" b="1" i="1" dirty="0" err="1"/>
              <a:t>галузей</a:t>
            </a:r>
            <a:r>
              <a:rPr lang="ru-RU" b="1" i="1" dirty="0"/>
              <a:t> </a:t>
            </a:r>
            <a:r>
              <a:rPr lang="ru-RU" b="1" i="1" dirty="0" err="1"/>
              <a:t>китайської</a:t>
            </a:r>
            <a:r>
              <a:rPr lang="ru-RU" b="1" i="1" dirty="0"/>
              <a:t> </a:t>
            </a:r>
            <a:r>
              <a:rPr lang="ru-RU" b="1" i="1" dirty="0" err="1"/>
              <a:t>промисловості</a:t>
            </a:r>
            <a:r>
              <a:rPr lang="ru-RU" b="1" i="1" dirty="0"/>
              <a:t> </a:t>
            </a:r>
            <a:r>
              <a:rPr lang="ru-RU" b="1" i="1" dirty="0" err="1"/>
              <a:t>переживають</a:t>
            </a:r>
            <a:r>
              <a:rPr lang="ru-RU" b="1" i="1" dirty="0"/>
              <a:t> </a:t>
            </a:r>
            <a:r>
              <a:rPr lang="ru-RU" b="1" i="1" dirty="0" err="1"/>
              <a:t>бурхливе</a:t>
            </a:r>
            <a:r>
              <a:rPr lang="ru-RU" b="1" i="1" dirty="0"/>
              <a:t> </a:t>
            </a:r>
            <a:r>
              <a:rPr lang="ru-RU" b="1" i="1" dirty="0" err="1"/>
              <a:t>зростання</a:t>
            </a:r>
            <a:r>
              <a:rPr lang="ru-RU" b="1" i="1" dirty="0"/>
              <a:t>, активно </a:t>
            </a:r>
            <a:r>
              <a:rPr lang="ru-RU" b="1" i="1" dirty="0" err="1"/>
              <a:t>залучаються</a:t>
            </a:r>
            <a:r>
              <a:rPr lang="ru-RU" b="1" i="1" dirty="0"/>
              <a:t> </a:t>
            </a:r>
            <a:r>
              <a:rPr lang="ru-RU" b="1" i="1" dirty="0" err="1"/>
              <a:t>іноземні</a:t>
            </a:r>
            <a:r>
              <a:rPr lang="ru-RU" b="1" i="1" dirty="0"/>
              <a:t> </a:t>
            </a:r>
            <a:r>
              <a:rPr lang="ru-RU" b="1" i="1" dirty="0" err="1"/>
              <a:t>інвестиції</a:t>
            </a:r>
            <a:r>
              <a:rPr lang="ru-RU" b="1" i="1" dirty="0"/>
              <a:t>, </a:t>
            </a:r>
            <a:r>
              <a:rPr lang="ru-RU" b="1" i="1" dirty="0" err="1"/>
              <a:t>заохочується</a:t>
            </a:r>
            <a:r>
              <a:rPr lang="ru-RU" b="1" i="1" dirty="0"/>
              <a:t> </a:t>
            </a:r>
            <a:r>
              <a:rPr lang="ru-RU" b="1" i="1" dirty="0" err="1"/>
              <a:t>створення</a:t>
            </a:r>
            <a:r>
              <a:rPr lang="ru-RU" b="1" i="1" dirty="0"/>
              <a:t> великих </a:t>
            </a:r>
            <a:r>
              <a:rPr lang="ru-RU" b="1" i="1" dirty="0" err="1"/>
              <a:t>спільних</a:t>
            </a:r>
            <a:r>
              <a:rPr lang="ru-RU" b="1" i="1" dirty="0"/>
              <a:t> </a:t>
            </a:r>
            <a:r>
              <a:rPr lang="ru-RU" b="1" i="1" dirty="0" err="1"/>
              <a:t>підприємств</a:t>
            </a:r>
            <a:r>
              <a:rPr lang="ru-RU" b="1" i="1" dirty="0"/>
              <a:t> та зон з </a:t>
            </a:r>
            <a:r>
              <a:rPr lang="ru-RU" b="1" i="1" dirty="0" err="1"/>
              <a:t>пільговим</a:t>
            </a:r>
            <a:r>
              <a:rPr lang="ru-RU" b="1" i="1" dirty="0"/>
              <a:t> </a:t>
            </a:r>
            <a:r>
              <a:rPr lang="ru-RU" b="1" i="1" dirty="0" err="1"/>
              <a:t>оподаткуванням</a:t>
            </a:r>
            <a:r>
              <a:rPr lang="ru-RU" b="1" i="1" dirty="0"/>
              <a:t>, </a:t>
            </a:r>
            <a:r>
              <a:rPr lang="ru-RU" b="1" i="1" dirty="0" err="1"/>
              <a:t>будівництво</a:t>
            </a:r>
            <a:r>
              <a:rPr lang="ru-RU" b="1" i="1" dirty="0"/>
              <a:t> </a:t>
            </a:r>
            <a:r>
              <a:rPr lang="ru-RU" b="1" i="1" dirty="0" err="1"/>
              <a:t>промислових</a:t>
            </a:r>
            <a:r>
              <a:rPr lang="ru-RU" b="1" i="1" dirty="0"/>
              <a:t> та </a:t>
            </a:r>
            <a:r>
              <a:rPr lang="ru-RU" b="1" i="1" dirty="0" err="1"/>
              <a:t>переробних</a:t>
            </a:r>
            <a:r>
              <a:rPr lang="ru-RU" b="1" i="1" dirty="0"/>
              <a:t> </a:t>
            </a:r>
            <a:r>
              <a:rPr lang="ru-RU" b="1" i="1" dirty="0" err="1"/>
              <a:t>заводів</a:t>
            </a:r>
            <a:r>
              <a:rPr lang="ru-RU" b="1" i="1" dirty="0"/>
              <a:t>. При </a:t>
            </a:r>
            <a:r>
              <a:rPr lang="ru-RU" b="1" i="1" dirty="0" err="1"/>
              <a:t>досить</a:t>
            </a:r>
            <a:r>
              <a:rPr lang="ru-RU" b="1" i="1" dirty="0"/>
              <a:t> </a:t>
            </a:r>
            <a:r>
              <a:rPr lang="ru-RU" b="1" i="1" dirty="0" err="1"/>
              <a:t>бідних</a:t>
            </a:r>
            <a:r>
              <a:rPr lang="ru-RU" b="1" i="1" dirty="0"/>
              <a:t> </a:t>
            </a:r>
            <a:r>
              <a:rPr lang="ru-RU" b="1" i="1" dirty="0" err="1"/>
              <a:t>енергетичних</a:t>
            </a:r>
            <a:r>
              <a:rPr lang="ru-RU" b="1" i="1" dirty="0"/>
              <a:t> ресурсах в КНР, потреба в </a:t>
            </a:r>
            <a:r>
              <a:rPr lang="ru-RU" b="1" i="1" dirty="0" err="1"/>
              <a:t>яких</a:t>
            </a:r>
            <a:r>
              <a:rPr lang="ru-RU" b="1" i="1" dirty="0"/>
              <a:t> часто не </a:t>
            </a:r>
            <a:r>
              <a:rPr lang="ru-RU" b="1" i="1" dirty="0" err="1"/>
              <a:t>задовольняється</a:t>
            </a:r>
            <a:r>
              <a:rPr lang="ru-RU" b="1" i="1" dirty="0"/>
              <a:t> </a:t>
            </a:r>
            <a:r>
              <a:rPr lang="ru-RU" b="1" i="1" dirty="0" err="1"/>
              <a:t>повністю</a:t>
            </a:r>
            <a:r>
              <a:rPr lang="ru-RU" b="1" i="1" dirty="0"/>
              <a:t>, </a:t>
            </a:r>
            <a:r>
              <a:rPr lang="ru-RU" b="1" i="1" dirty="0" err="1"/>
              <a:t>економіка</a:t>
            </a:r>
            <a:r>
              <a:rPr lang="ru-RU" b="1" i="1" dirty="0"/>
              <a:t> Китаю, </a:t>
            </a:r>
            <a:r>
              <a:rPr lang="ru-RU" b="1" i="1" dirty="0" err="1"/>
              <a:t>тим</a:t>
            </a:r>
            <a:r>
              <a:rPr lang="ru-RU" b="1" i="1" dirty="0"/>
              <a:t> не </a:t>
            </a:r>
            <a:r>
              <a:rPr lang="ru-RU" b="1" i="1" dirty="0" err="1"/>
              <a:t>менш</a:t>
            </a:r>
            <a:r>
              <a:rPr lang="ru-RU" b="1" i="1" dirty="0"/>
              <a:t>, не </a:t>
            </a:r>
            <a:r>
              <a:rPr lang="ru-RU" b="1" i="1" dirty="0" err="1"/>
              <a:t>послаблює</a:t>
            </a:r>
            <a:r>
              <a:rPr lang="ru-RU" b="1" i="1" dirty="0"/>
              <a:t> </a:t>
            </a:r>
            <a:r>
              <a:rPr lang="ru-RU" b="1" i="1" dirty="0" err="1"/>
              <a:t>своїх</a:t>
            </a:r>
            <a:r>
              <a:rPr lang="ru-RU" b="1" i="1" dirty="0"/>
              <a:t> </a:t>
            </a:r>
            <a:r>
              <a:rPr lang="ru-RU" b="1" i="1" dirty="0" err="1"/>
              <a:t>темпів</a:t>
            </a:r>
            <a:r>
              <a:rPr lang="ru-RU" b="1" i="1" dirty="0"/>
              <a:t> у </a:t>
            </a:r>
            <a:r>
              <a:rPr lang="ru-RU" b="1" i="1" dirty="0" err="1"/>
              <a:t>промисловому</a:t>
            </a:r>
            <a:r>
              <a:rPr lang="ru-RU" b="1" i="1" dirty="0"/>
              <a:t> </a:t>
            </a:r>
            <a:r>
              <a:rPr lang="ru-RU" b="1" i="1" dirty="0" err="1"/>
              <a:t>розвитку.Судити</a:t>
            </a:r>
            <a:r>
              <a:rPr lang="ru-RU" b="1" i="1" dirty="0"/>
              <a:t> про </a:t>
            </a:r>
            <a:r>
              <a:rPr lang="ru-RU" b="1" i="1" dirty="0" err="1"/>
              <a:t>це</a:t>
            </a:r>
            <a:r>
              <a:rPr lang="ru-RU" b="1" i="1" dirty="0"/>
              <a:t> </a:t>
            </a:r>
            <a:r>
              <a:rPr lang="ru-RU" b="1" i="1" dirty="0" err="1"/>
              <a:t>можна</a:t>
            </a:r>
            <a:r>
              <a:rPr lang="ru-RU" b="1" i="1" dirty="0"/>
              <a:t> за </a:t>
            </a:r>
            <a:r>
              <a:rPr lang="ru-RU" b="1" i="1" dirty="0" err="1"/>
              <a:t>статистичними</a:t>
            </a:r>
            <a:r>
              <a:rPr lang="ru-RU" b="1" i="1" dirty="0"/>
              <a:t> </a:t>
            </a:r>
            <a:r>
              <a:rPr lang="ru-RU" b="1" i="1" dirty="0" err="1"/>
              <a:t>даними</a:t>
            </a:r>
            <a:r>
              <a:rPr lang="ru-RU" b="1" i="1" dirty="0"/>
              <a:t>. Так, за </a:t>
            </a:r>
            <a:r>
              <a:rPr lang="ru-RU" b="1" i="1" dirty="0" err="1"/>
              <a:t>докризовий</a:t>
            </a:r>
            <a:r>
              <a:rPr lang="ru-RU" b="1" i="1" dirty="0"/>
              <a:t> 2006 </a:t>
            </a:r>
            <a:r>
              <a:rPr lang="ru-RU" b="1" i="1" dirty="0" err="1"/>
              <a:t>рік</a:t>
            </a:r>
            <a:r>
              <a:rPr lang="ru-RU" b="1" i="1" dirty="0"/>
              <a:t> </a:t>
            </a:r>
            <a:r>
              <a:rPr lang="ru-RU" b="1" i="1" dirty="0" err="1"/>
              <a:t>обсяг</a:t>
            </a:r>
            <a:r>
              <a:rPr lang="ru-RU" b="1" i="1" dirty="0"/>
              <a:t> </a:t>
            </a:r>
            <a:r>
              <a:rPr lang="ru-RU" b="1" i="1" dirty="0" err="1"/>
              <a:t>імпорту</a:t>
            </a:r>
            <a:r>
              <a:rPr lang="ru-RU" b="1" i="1" dirty="0"/>
              <a:t> в Китай </a:t>
            </a:r>
            <a:r>
              <a:rPr lang="ru-RU" b="1" i="1" dirty="0" err="1"/>
              <a:t>виріс</a:t>
            </a:r>
            <a:r>
              <a:rPr lang="ru-RU" b="1" i="1" dirty="0"/>
              <a:t> на 23,8% </a:t>
            </a:r>
            <a:r>
              <a:rPr lang="ru-RU" b="1" i="1" dirty="0"/>
              <a:t>,</a:t>
            </a:r>
            <a:r>
              <a:rPr lang="ru-RU" b="1" i="1" dirty="0" smtClean="0"/>
              <a:t>а </a:t>
            </a:r>
            <a:r>
              <a:rPr lang="ru-RU" b="1" i="1" dirty="0" err="1"/>
              <a:t>китайського</a:t>
            </a:r>
            <a:r>
              <a:rPr lang="ru-RU" b="1" i="1" dirty="0"/>
              <a:t> </a:t>
            </a:r>
            <a:r>
              <a:rPr lang="ru-RU" b="1" i="1" dirty="0" err="1"/>
              <a:t>експорту</a:t>
            </a:r>
            <a:r>
              <a:rPr lang="ru-RU" b="1" i="1" dirty="0"/>
              <a:t> - на 27,2</a:t>
            </a:r>
            <a:r>
              <a:rPr lang="ru-RU" b="1" i="1" dirty="0" smtClean="0"/>
              <a:t>%.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542444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Сільське господарство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435280" cy="5688632"/>
          </a:xfrm>
        </p:spPr>
        <p:txBody>
          <a:bodyPr>
            <a:normAutofit fontScale="32500" lnSpcReduction="20000"/>
          </a:bodyPr>
          <a:lstStyle/>
          <a:p>
            <a:pPr algn="just" fontAlgn="base">
              <a:lnSpc>
                <a:spcPct val="120000"/>
              </a:lnSpc>
            </a:pPr>
            <a:r>
              <a:rPr lang="ru-RU" sz="6000" b="1" i="1" dirty="0">
                <a:latin typeface="Arial Narrow" pitchFamily="34" charset="0"/>
              </a:rPr>
              <a:t>Китай з </a:t>
            </a:r>
            <a:r>
              <a:rPr lang="ru-RU" sz="6000" b="1" i="1" dirty="0" err="1">
                <a:latin typeface="Arial Narrow" pitchFamily="34" charset="0"/>
              </a:rPr>
              <a:t>давніх</a:t>
            </a:r>
            <a:r>
              <a:rPr lang="ru-RU" sz="6000" b="1" i="1" dirty="0">
                <a:latin typeface="Arial Narrow" pitchFamily="34" charset="0"/>
              </a:rPr>
              <a:t> </a:t>
            </a:r>
            <a:r>
              <a:rPr lang="ru-RU" sz="6000" b="1" i="1" dirty="0" err="1">
                <a:latin typeface="Arial Narrow" pitchFamily="34" charset="0"/>
              </a:rPr>
              <a:t>пір</a:t>
            </a:r>
            <a:r>
              <a:rPr lang="ru-RU" sz="6000" b="1" i="1" dirty="0">
                <a:latin typeface="Arial Narrow" pitchFamily="34" charset="0"/>
              </a:rPr>
              <a:t> є аграрною </a:t>
            </a:r>
            <a:r>
              <a:rPr lang="ru-RU" sz="6000" b="1" i="1" dirty="0" err="1">
                <a:latin typeface="Arial Narrow" pitchFamily="34" charset="0"/>
              </a:rPr>
              <a:t>країною</a:t>
            </a:r>
            <a:r>
              <a:rPr lang="ru-RU" sz="6000" b="1" i="1" dirty="0">
                <a:latin typeface="Arial Narrow" pitchFamily="34" charset="0"/>
              </a:rPr>
              <a:t>, але з 50-х </a:t>
            </a:r>
            <a:r>
              <a:rPr lang="ru-RU" sz="6000" b="1" i="1" dirty="0" err="1">
                <a:latin typeface="Arial Narrow" pitchFamily="34" charset="0"/>
              </a:rPr>
              <a:t>років</a:t>
            </a:r>
            <a:r>
              <a:rPr lang="ru-RU" sz="6000" b="1" i="1" dirty="0">
                <a:latin typeface="Arial Narrow" pitchFamily="34" charset="0"/>
              </a:rPr>
              <a:t> </a:t>
            </a:r>
            <a:r>
              <a:rPr lang="ru-RU" sz="6000" b="1" i="1" dirty="0" err="1">
                <a:latin typeface="Arial Narrow" pitchFamily="34" charset="0"/>
              </a:rPr>
              <a:t>минулого</a:t>
            </a:r>
            <a:r>
              <a:rPr lang="ru-RU" sz="6000" b="1" i="1" dirty="0">
                <a:latin typeface="Arial Narrow" pitchFamily="34" charset="0"/>
              </a:rPr>
              <a:t> </a:t>
            </a:r>
            <a:r>
              <a:rPr lang="ru-RU" sz="6000" b="1" i="1" dirty="0" err="1">
                <a:latin typeface="Arial Narrow" pitchFamily="34" charset="0"/>
              </a:rPr>
              <a:t>століття</a:t>
            </a:r>
            <a:r>
              <a:rPr lang="ru-RU" sz="6000" b="1" i="1" dirty="0">
                <a:latin typeface="Arial Narrow" pitchFamily="34" charset="0"/>
              </a:rPr>
              <a:t> </a:t>
            </a:r>
            <a:r>
              <a:rPr lang="ru-RU" sz="6000" b="1" i="1" dirty="0" err="1">
                <a:latin typeface="Arial Narrow" pitchFamily="34" charset="0"/>
              </a:rPr>
              <a:t>він</a:t>
            </a:r>
            <a:r>
              <a:rPr lang="ru-RU" sz="6000" b="1" i="1" dirty="0">
                <a:latin typeface="Arial Narrow" pitchFamily="34" charset="0"/>
              </a:rPr>
              <a:t> приступив до </a:t>
            </a:r>
            <a:r>
              <a:rPr lang="ru-RU" sz="6000" b="1" i="1" dirty="0" err="1">
                <a:latin typeface="Arial Narrow" pitchFamily="34" charset="0"/>
              </a:rPr>
              <a:t>широкомасштабної</a:t>
            </a:r>
            <a:r>
              <a:rPr lang="ru-RU" sz="6000" b="1" i="1" dirty="0">
                <a:latin typeface="Arial Narrow" pitchFamily="34" charset="0"/>
              </a:rPr>
              <a:t> </a:t>
            </a:r>
            <a:r>
              <a:rPr lang="ru-RU" sz="6000" b="1" i="1" dirty="0" err="1">
                <a:latin typeface="Arial Narrow" pitchFamily="34" charset="0"/>
              </a:rPr>
              <a:t>індустріалізації</a:t>
            </a:r>
            <a:r>
              <a:rPr lang="ru-RU" sz="6000" b="1" i="1" dirty="0">
                <a:latin typeface="Arial Narrow" pitchFamily="34" charset="0"/>
              </a:rPr>
              <a:t>. На початку 80-х </a:t>
            </a:r>
            <a:r>
              <a:rPr lang="ru-RU" sz="6000" b="1" i="1" dirty="0" err="1">
                <a:latin typeface="Arial Narrow" pitchFamily="34" charset="0"/>
              </a:rPr>
              <a:t>років</a:t>
            </a:r>
            <a:r>
              <a:rPr lang="ru-RU" sz="6000" b="1" i="1" dirty="0">
                <a:latin typeface="Arial Narrow" pitchFamily="34" charset="0"/>
              </a:rPr>
              <a:t> </a:t>
            </a:r>
            <a:r>
              <a:rPr lang="ru-RU" sz="6000" b="1" i="1" dirty="0" err="1">
                <a:latin typeface="Arial Narrow" pitchFamily="34" charset="0"/>
              </a:rPr>
              <a:t>частка</a:t>
            </a:r>
            <a:r>
              <a:rPr lang="ru-RU" sz="6000" b="1" i="1" dirty="0">
                <a:latin typeface="Arial Narrow" pitchFamily="34" charset="0"/>
              </a:rPr>
              <a:t> </a:t>
            </a:r>
            <a:r>
              <a:rPr lang="ru-RU" sz="6000" b="1" i="1" dirty="0" err="1">
                <a:latin typeface="Arial Narrow" pitchFamily="34" charset="0"/>
              </a:rPr>
              <a:t>сільського</a:t>
            </a:r>
            <a:r>
              <a:rPr lang="ru-RU" sz="6000" b="1" i="1" dirty="0">
                <a:latin typeface="Arial Narrow" pitchFamily="34" charset="0"/>
              </a:rPr>
              <a:t> </a:t>
            </a:r>
            <a:r>
              <a:rPr lang="ru-RU" sz="6000" b="1" i="1" dirty="0" err="1">
                <a:latin typeface="Arial Narrow" pitchFamily="34" charset="0"/>
              </a:rPr>
              <a:t>господарства</a:t>
            </a:r>
            <a:r>
              <a:rPr lang="ru-RU" sz="6000" b="1" i="1" dirty="0">
                <a:latin typeface="Arial Narrow" pitchFamily="34" charset="0"/>
              </a:rPr>
              <a:t> у ВВП становила </a:t>
            </a:r>
            <a:r>
              <a:rPr lang="ru-RU" sz="6000" b="1" i="1" dirty="0" err="1">
                <a:latin typeface="Arial Narrow" pitchFamily="34" charset="0"/>
              </a:rPr>
              <a:t>приблизно</a:t>
            </a:r>
            <a:r>
              <a:rPr lang="ru-RU" sz="6000" b="1" i="1" dirty="0">
                <a:latin typeface="Arial Narrow" pitchFamily="34" charset="0"/>
              </a:rPr>
              <a:t> 32%, але </a:t>
            </a:r>
            <a:r>
              <a:rPr lang="ru-RU" sz="6000" b="1" i="1" dirty="0" err="1">
                <a:latin typeface="Arial Narrow" pitchFamily="34" charset="0"/>
              </a:rPr>
              <a:t>потім</a:t>
            </a:r>
            <a:r>
              <a:rPr lang="ru-RU" sz="6000" b="1" i="1" dirty="0">
                <a:latin typeface="Arial Narrow" pitchFamily="34" charset="0"/>
              </a:rPr>
              <a:t> стала </a:t>
            </a:r>
            <a:r>
              <a:rPr lang="ru-RU" sz="6000" b="1" i="1" dirty="0" err="1">
                <a:latin typeface="Arial Narrow" pitchFamily="34" charset="0"/>
              </a:rPr>
              <a:t>поступово</a:t>
            </a:r>
            <a:r>
              <a:rPr lang="ru-RU" sz="6000" b="1" i="1" dirty="0">
                <a:latin typeface="Arial Narrow" pitchFamily="34" charset="0"/>
              </a:rPr>
              <a:t> </a:t>
            </a:r>
            <a:r>
              <a:rPr lang="ru-RU" sz="6000" b="1" i="1" dirty="0" err="1">
                <a:latin typeface="Arial Narrow" pitchFamily="34" charset="0"/>
              </a:rPr>
              <a:t>знижуватися</a:t>
            </a:r>
            <a:r>
              <a:rPr lang="ru-RU" sz="6000" b="1" i="1" dirty="0">
                <a:latin typeface="Arial Narrow" pitchFamily="34" charset="0"/>
              </a:rPr>
              <a:t> і в 2001 </a:t>
            </a:r>
            <a:r>
              <a:rPr lang="ru-RU" sz="6000" b="1" i="1" dirty="0" err="1">
                <a:latin typeface="Arial Narrow" pitchFamily="34" charset="0"/>
              </a:rPr>
              <a:t>році</a:t>
            </a:r>
            <a:r>
              <a:rPr lang="ru-RU" sz="6000" b="1" i="1" dirty="0">
                <a:latin typeface="Arial Narrow" pitchFamily="34" charset="0"/>
              </a:rPr>
              <a:t> впала до 15,2</a:t>
            </a:r>
            <a:r>
              <a:rPr lang="ru-RU" sz="6000" b="1" i="1" dirty="0" smtClean="0">
                <a:latin typeface="Arial Narrow" pitchFamily="34" charset="0"/>
              </a:rPr>
              <a:t>%.</a:t>
            </a:r>
            <a:r>
              <a:rPr lang="ru-RU" sz="6000" b="1" i="1" dirty="0">
                <a:latin typeface="Arial Narrow" pitchFamily="34" charset="0"/>
              </a:rPr>
              <a:t> </a:t>
            </a:r>
            <a:r>
              <a:rPr lang="ru-RU" sz="6000" b="1" i="1" dirty="0" err="1">
                <a:latin typeface="Arial Narrow" pitchFamily="34" charset="0"/>
              </a:rPr>
              <a:t>Сільське</a:t>
            </a:r>
            <a:r>
              <a:rPr lang="ru-RU" sz="6000" b="1" i="1" dirty="0">
                <a:latin typeface="Arial Narrow" pitchFamily="34" charset="0"/>
              </a:rPr>
              <a:t> </a:t>
            </a:r>
            <a:r>
              <a:rPr lang="ru-RU" sz="6000" b="1" i="1" dirty="0" err="1">
                <a:latin typeface="Arial Narrow" pitchFamily="34" charset="0"/>
              </a:rPr>
              <a:t>господарство</a:t>
            </a:r>
            <a:r>
              <a:rPr lang="ru-RU" sz="6000" b="1" i="1" dirty="0">
                <a:latin typeface="Arial Narrow" pitchFamily="34" charset="0"/>
              </a:rPr>
              <a:t> - один </a:t>
            </a:r>
            <a:r>
              <a:rPr lang="ru-RU" sz="6000" b="1" i="1" dirty="0" err="1">
                <a:latin typeface="Arial Narrow" pitchFamily="34" charset="0"/>
              </a:rPr>
              <a:t>із</a:t>
            </a:r>
            <a:r>
              <a:rPr lang="ru-RU" sz="6000" b="1" i="1" dirty="0">
                <a:latin typeface="Arial Narrow" pitchFamily="34" charset="0"/>
              </a:rPr>
              <a:t> </a:t>
            </a:r>
            <a:r>
              <a:rPr lang="ru-RU" sz="6000" b="1" i="1" dirty="0" err="1">
                <a:latin typeface="Arial Narrow" pitchFamily="34" charset="0"/>
              </a:rPr>
              <a:t>найважливіший</a:t>
            </a:r>
            <a:r>
              <a:rPr lang="ru-RU" sz="6000" b="1" i="1" dirty="0">
                <a:latin typeface="Arial Narrow" pitchFamily="34" charset="0"/>
              </a:rPr>
              <a:t> </a:t>
            </a:r>
            <a:r>
              <a:rPr lang="ru-RU" sz="6000" b="1" i="1" dirty="0" err="1">
                <a:latin typeface="Arial Narrow" pitchFamily="34" charset="0"/>
              </a:rPr>
              <a:t>економічних</a:t>
            </a:r>
            <a:r>
              <a:rPr lang="ru-RU" sz="6000" b="1" i="1" dirty="0">
                <a:latin typeface="Arial Narrow" pitchFamily="34" charset="0"/>
              </a:rPr>
              <a:t> </a:t>
            </a:r>
            <a:r>
              <a:rPr lang="ru-RU" sz="6000" b="1" i="1" dirty="0" err="1">
                <a:latin typeface="Arial Narrow" pitchFamily="34" charset="0"/>
              </a:rPr>
              <a:t>секторів</a:t>
            </a:r>
            <a:r>
              <a:rPr lang="ru-RU" sz="6000" b="1" i="1" dirty="0">
                <a:latin typeface="Arial Narrow" pitchFamily="34" charset="0"/>
              </a:rPr>
              <a:t> Китаю. До 70% поставок </a:t>
            </a:r>
            <a:r>
              <a:rPr lang="ru-RU" sz="6000" b="1" i="1" dirty="0" err="1">
                <a:latin typeface="Arial Narrow" pitchFamily="34" charset="0"/>
              </a:rPr>
              <a:t>сировини</a:t>
            </a:r>
            <a:r>
              <a:rPr lang="ru-RU" sz="6000" b="1" i="1" dirty="0">
                <a:latin typeface="Arial Narrow" pitchFamily="34" charset="0"/>
              </a:rPr>
              <a:t> в </a:t>
            </a:r>
            <a:r>
              <a:rPr lang="ru-RU" sz="6000" b="1" i="1" dirty="0" err="1">
                <a:latin typeface="Arial Narrow" pitchFamily="34" charset="0"/>
              </a:rPr>
              <a:t>легку</a:t>
            </a:r>
            <a:r>
              <a:rPr lang="ru-RU" sz="6000" b="1" i="1" dirty="0">
                <a:latin typeface="Arial Narrow" pitchFamily="34" charset="0"/>
              </a:rPr>
              <a:t> </a:t>
            </a:r>
            <a:r>
              <a:rPr lang="ru-RU" sz="6000" b="1" i="1" dirty="0" err="1">
                <a:latin typeface="Arial Narrow" pitchFamily="34" charset="0"/>
              </a:rPr>
              <a:t>промисловість</a:t>
            </a:r>
            <a:r>
              <a:rPr lang="ru-RU" sz="6000" b="1" i="1" dirty="0">
                <a:latin typeface="Arial Narrow" pitchFamily="34" charset="0"/>
              </a:rPr>
              <a:t> </a:t>
            </a:r>
            <a:r>
              <a:rPr lang="ru-RU" sz="6000" b="1" i="1" dirty="0" err="1">
                <a:latin typeface="Arial Narrow" pitchFamily="34" charset="0"/>
              </a:rPr>
              <a:t>здійснюється</a:t>
            </a:r>
            <a:r>
              <a:rPr lang="ru-RU" sz="6000" b="1" i="1" dirty="0">
                <a:latin typeface="Arial Narrow" pitchFamily="34" charset="0"/>
              </a:rPr>
              <a:t> </a:t>
            </a:r>
            <a:r>
              <a:rPr lang="ru-RU" sz="6000" b="1" i="1" dirty="0" err="1">
                <a:latin typeface="Arial Narrow" pitchFamily="34" charset="0"/>
              </a:rPr>
              <a:t>саме</a:t>
            </a:r>
            <a:r>
              <a:rPr lang="ru-RU" sz="6000" b="1" i="1" dirty="0">
                <a:latin typeface="Arial Narrow" pitchFamily="34" charset="0"/>
              </a:rPr>
              <a:t> за </a:t>
            </a:r>
            <a:r>
              <a:rPr lang="ru-RU" sz="6000" b="1" i="1" dirty="0" err="1">
                <a:latin typeface="Arial Narrow" pitchFamily="34" charset="0"/>
              </a:rPr>
              <a:t>рахунок</a:t>
            </a:r>
            <a:r>
              <a:rPr lang="ru-RU" sz="6000" b="1" i="1" dirty="0">
                <a:latin typeface="Arial Narrow" pitchFamily="34" charset="0"/>
              </a:rPr>
              <a:t> </a:t>
            </a:r>
            <a:r>
              <a:rPr lang="ru-RU" sz="6000" b="1" i="1" dirty="0" err="1">
                <a:latin typeface="Arial Narrow" pitchFamily="34" charset="0"/>
              </a:rPr>
              <a:t>власного</a:t>
            </a:r>
            <a:r>
              <a:rPr lang="ru-RU" sz="6000" b="1" i="1" dirty="0">
                <a:latin typeface="Arial Narrow" pitchFamily="34" charset="0"/>
              </a:rPr>
              <a:t> </a:t>
            </a:r>
            <a:r>
              <a:rPr lang="ru-RU" sz="6000" b="1" i="1" dirty="0" err="1">
                <a:latin typeface="Arial Narrow" pitchFamily="34" charset="0"/>
              </a:rPr>
              <a:t>потенціалу</a:t>
            </a:r>
            <a:r>
              <a:rPr lang="ru-RU" sz="6000" b="1" i="1" dirty="0">
                <a:latin typeface="Arial Narrow" pitchFamily="34" charset="0"/>
              </a:rPr>
              <a:t>.  </a:t>
            </a:r>
            <a:r>
              <a:rPr lang="ru-RU" sz="6000" b="1" i="1" dirty="0" err="1">
                <a:latin typeface="Arial Narrow" pitchFamily="34" charset="0"/>
              </a:rPr>
              <a:t>Сільське</a:t>
            </a:r>
            <a:r>
              <a:rPr lang="ru-RU" sz="6000" b="1" i="1" dirty="0">
                <a:latin typeface="Arial Narrow" pitchFamily="34" charset="0"/>
              </a:rPr>
              <a:t> </a:t>
            </a:r>
            <a:r>
              <a:rPr lang="ru-RU" sz="6000" b="1" i="1" dirty="0" err="1">
                <a:latin typeface="Arial Narrow" pitchFamily="34" charset="0"/>
              </a:rPr>
              <a:t>господарство</a:t>
            </a:r>
            <a:r>
              <a:rPr lang="ru-RU" sz="6000" b="1" i="1" dirty="0">
                <a:latin typeface="Arial Narrow" pitchFamily="34" charset="0"/>
              </a:rPr>
              <a:t> Китаю є одним з </a:t>
            </a:r>
            <a:r>
              <a:rPr lang="ru-RU" sz="6000" b="1" i="1" dirty="0" err="1">
                <a:latin typeface="Arial Narrow" pitchFamily="34" charset="0"/>
              </a:rPr>
              <a:t>найбільших</a:t>
            </a:r>
            <a:r>
              <a:rPr lang="ru-RU" sz="6000" b="1" i="1" dirty="0">
                <a:latin typeface="Arial Narrow" pitchFamily="34" charset="0"/>
              </a:rPr>
              <a:t> у </a:t>
            </a:r>
            <a:r>
              <a:rPr lang="ru-RU" sz="6000" b="1" i="1" dirty="0" err="1">
                <a:latin typeface="Arial Narrow" pitchFamily="34" charset="0"/>
              </a:rPr>
              <a:t>світі</a:t>
            </a:r>
            <a:r>
              <a:rPr lang="ru-RU" sz="6000" b="1" i="1" dirty="0">
                <a:latin typeface="Arial Narrow" pitchFamily="34" charset="0"/>
              </a:rPr>
              <a:t> за масштабами </a:t>
            </a:r>
            <a:r>
              <a:rPr lang="ru-RU" sz="6000" b="1" i="1" dirty="0" err="1">
                <a:latin typeface="Arial Narrow" pitchFamily="34" charset="0"/>
              </a:rPr>
              <a:t>виробленої</a:t>
            </a:r>
            <a:r>
              <a:rPr lang="ru-RU" sz="6000" b="1" i="1" dirty="0">
                <a:latin typeface="Arial Narrow" pitchFamily="34" charset="0"/>
              </a:rPr>
              <a:t> </a:t>
            </a:r>
            <a:r>
              <a:rPr lang="ru-RU" sz="6000" b="1" i="1" dirty="0" err="1">
                <a:latin typeface="Arial Narrow" pitchFamily="34" charset="0"/>
              </a:rPr>
              <a:t>продукції</a:t>
            </a:r>
            <a:r>
              <a:rPr lang="ru-RU" sz="6000" b="1" i="1" dirty="0">
                <a:latin typeface="Arial Narrow" pitchFamily="34" charset="0"/>
              </a:rPr>
              <a:t> </a:t>
            </a:r>
            <a:r>
              <a:rPr lang="ru-RU" sz="6000" b="1" i="1" dirty="0" err="1">
                <a:latin typeface="Arial Narrow" pitchFamily="34" charset="0"/>
              </a:rPr>
              <a:t>зокрема</a:t>
            </a:r>
            <a:r>
              <a:rPr lang="ru-RU" sz="6000" b="1" i="1" dirty="0">
                <a:latin typeface="Arial Narrow" pitchFamily="34" charset="0"/>
              </a:rPr>
              <a:t> рису, </a:t>
            </a:r>
            <a:r>
              <a:rPr lang="ru-RU" sz="6000" b="1" i="1" dirty="0" err="1">
                <a:latin typeface="Arial Narrow" pitchFamily="34" charset="0"/>
              </a:rPr>
              <a:t>пшениці</a:t>
            </a:r>
            <a:r>
              <a:rPr lang="ru-RU" sz="6000" b="1" i="1" dirty="0">
                <a:latin typeface="Arial Narrow" pitchFamily="34" charset="0"/>
              </a:rPr>
              <a:t>, </a:t>
            </a:r>
            <a:r>
              <a:rPr lang="ru-RU" sz="6000" b="1" i="1" dirty="0" err="1">
                <a:latin typeface="Arial Narrow" pitchFamily="34" charset="0"/>
              </a:rPr>
              <a:t>картоплі</a:t>
            </a:r>
            <a:r>
              <a:rPr lang="ru-RU" sz="6000" b="1" i="1" dirty="0">
                <a:latin typeface="Arial Narrow" pitchFamily="34" charset="0"/>
              </a:rPr>
              <a:t>, сорго, </a:t>
            </a:r>
            <a:r>
              <a:rPr lang="ru-RU" sz="6000" b="1" i="1" dirty="0" err="1">
                <a:latin typeface="Arial Narrow" pitchFamily="34" charset="0"/>
              </a:rPr>
              <a:t>арахісу</a:t>
            </a:r>
            <a:r>
              <a:rPr lang="ru-RU" sz="6000" b="1" i="1" dirty="0">
                <a:latin typeface="Arial Narrow" pitchFamily="34" charset="0"/>
              </a:rPr>
              <a:t>, чаю, ячменю, </a:t>
            </a:r>
            <a:r>
              <a:rPr lang="ru-RU" sz="6000" b="1" i="1" dirty="0" err="1">
                <a:latin typeface="Arial Narrow" pitchFamily="34" charset="0"/>
              </a:rPr>
              <a:t>вівса</a:t>
            </a:r>
            <a:r>
              <a:rPr lang="ru-RU" sz="6000" b="1" i="1" dirty="0">
                <a:latin typeface="Arial Narrow" pitchFamily="34" charset="0"/>
              </a:rPr>
              <a:t>, </a:t>
            </a:r>
            <a:r>
              <a:rPr lang="ru-RU" sz="6000" b="1" i="1" dirty="0" err="1">
                <a:latin typeface="Arial Narrow" pitchFamily="34" charset="0"/>
              </a:rPr>
              <a:t>бавовни</a:t>
            </a:r>
            <a:r>
              <a:rPr lang="ru-RU" sz="6000" b="1" i="1" dirty="0">
                <a:latin typeface="Arial Narrow" pitchFamily="34" charset="0"/>
              </a:rPr>
              <a:t>, </a:t>
            </a:r>
            <a:r>
              <a:rPr lang="ru-RU" sz="6000" b="1" i="1" dirty="0" err="1">
                <a:latin typeface="Arial Narrow" pitchFamily="34" charset="0"/>
              </a:rPr>
              <a:t>соняшникової</a:t>
            </a:r>
            <a:r>
              <a:rPr lang="ru-RU" sz="6000" b="1" i="1" dirty="0">
                <a:latin typeface="Arial Narrow" pitchFamily="34" charset="0"/>
              </a:rPr>
              <a:t> </a:t>
            </a:r>
            <a:r>
              <a:rPr lang="ru-RU" sz="6000" b="1" i="1" dirty="0" err="1">
                <a:latin typeface="Arial Narrow" pitchFamily="34" charset="0"/>
              </a:rPr>
              <a:t>олії</a:t>
            </a:r>
            <a:r>
              <a:rPr lang="ru-RU" sz="6000" b="1" i="1" dirty="0">
                <a:latin typeface="Arial Narrow" pitchFamily="34" charset="0"/>
              </a:rPr>
              <a:t>, </a:t>
            </a:r>
            <a:r>
              <a:rPr lang="ru-RU" sz="6000" b="1" i="1" dirty="0" err="1">
                <a:latin typeface="Arial Narrow" pitchFamily="34" charset="0"/>
              </a:rPr>
              <a:t>свинини</a:t>
            </a:r>
            <a:r>
              <a:rPr lang="ru-RU" sz="6000" b="1" i="1" dirty="0">
                <a:latin typeface="Arial Narrow" pitchFamily="34" charset="0"/>
              </a:rPr>
              <a:t> та </a:t>
            </a:r>
            <a:r>
              <a:rPr lang="ru-RU" sz="6000" b="1" i="1" dirty="0" err="1">
                <a:latin typeface="Arial Narrow" pitchFamily="34" charset="0"/>
              </a:rPr>
              <a:t>риби</a:t>
            </a:r>
            <a:r>
              <a:rPr lang="ru-RU" sz="6000" b="1" i="1" dirty="0">
                <a:latin typeface="Arial Narrow" pitchFamily="34" charset="0"/>
              </a:rPr>
              <a:t>. З 90-х </a:t>
            </a:r>
            <a:r>
              <a:rPr lang="ru-RU" sz="6000" b="1" i="1" dirty="0" err="1">
                <a:latin typeface="Arial Narrow" pitchFamily="34" charset="0"/>
              </a:rPr>
              <a:t>років</a:t>
            </a:r>
            <a:r>
              <a:rPr lang="ru-RU" sz="6000" b="1" i="1" dirty="0">
                <a:latin typeface="Arial Narrow" pitchFamily="34" charset="0"/>
              </a:rPr>
              <a:t> </a:t>
            </a:r>
            <a:r>
              <a:rPr lang="ru-RU" sz="6000" b="1" i="1" dirty="0" err="1">
                <a:latin typeface="Arial Narrow" pitchFamily="34" charset="0"/>
              </a:rPr>
              <a:t>минулого</a:t>
            </a:r>
            <a:r>
              <a:rPr lang="ru-RU" sz="6000" b="1" i="1" dirty="0">
                <a:latin typeface="Arial Narrow" pitchFamily="34" charset="0"/>
              </a:rPr>
              <a:t> </a:t>
            </a:r>
            <a:r>
              <a:rPr lang="ru-RU" sz="6000" b="1" i="1" dirty="0" err="1">
                <a:latin typeface="Arial Narrow" pitchFamily="34" charset="0"/>
              </a:rPr>
              <a:t>століття</a:t>
            </a:r>
            <a:r>
              <a:rPr lang="ru-RU" sz="6000" b="1" i="1" dirty="0">
                <a:latin typeface="Arial Narrow" pitchFamily="34" charset="0"/>
              </a:rPr>
              <a:t> Китай </a:t>
            </a:r>
            <a:r>
              <a:rPr lang="ru-RU" sz="6000" b="1" i="1" dirty="0" err="1">
                <a:latin typeface="Arial Narrow" pitchFamily="34" charset="0"/>
              </a:rPr>
              <a:t>займає</a:t>
            </a:r>
            <a:r>
              <a:rPr lang="ru-RU" sz="6000" b="1" i="1" dirty="0">
                <a:latin typeface="Arial Narrow" pitchFamily="34" charset="0"/>
              </a:rPr>
              <a:t> перше </a:t>
            </a:r>
            <a:r>
              <a:rPr lang="ru-RU" sz="6000" b="1" i="1" dirty="0" err="1">
                <a:latin typeface="Arial Narrow" pitchFamily="34" charset="0"/>
              </a:rPr>
              <a:t>місце</a:t>
            </a:r>
            <a:r>
              <a:rPr lang="ru-RU" sz="6000" b="1" i="1" dirty="0">
                <a:latin typeface="Arial Narrow" pitchFamily="34" charset="0"/>
              </a:rPr>
              <a:t> в </a:t>
            </a:r>
            <a:r>
              <a:rPr lang="ru-RU" sz="6000" b="1" i="1" dirty="0" err="1">
                <a:latin typeface="Arial Narrow" pitchFamily="34" charset="0"/>
              </a:rPr>
              <a:t>світі</a:t>
            </a:r>
            <a:r>
              <a:rPr lang="ru-RU" sz="6000" b="1" i="1" dirty="0">
                <a:latin typeface="Arial Narrow" pitchFamily="34" charset="0"/>
              </a:rPr>
              <a:t> по </a:t>
            </a:r>
            <a:r>
              <a:rPr lang="ru-RU" sz="6000" b="1" i="1" dirty="0" err="1">
                <a:latin typeface="Arial Narrow" pitchFamily="34" charset="0"/>
              </a:rPr>
              <a:t>виробництву</a:t>
            </a:r>
            <a:r>
              <a:rPr lang="ru-RU" sz="6000" b="1" i="1" dirty="0">
                <a:latin typeface="Arial Narrow" pitchFamily="34" charset="0"/>
              </a:rPr>
              <a:t> </a:t>
            </a:r>
            <a:r>
              <a:rPr lang="ru-RU" sz="6000" b="1" i="1" dirty="0" err="1">
                <a:latin typeface="Arial Narrow" pitchFamily="34" charset="0"/>
              </a:rPr>
              <a:t>зернових</a:t>
            </a:r>
            <a:r>
              <a:rPr lang="ru-RU" sz="6000" b="1" i="1" dirty="0">
                <a:latin typeface="Arial Narrow" pitchFamily="34" charset="0"/>
              </a:rPr>
              <a:t>, </a:t>
            </a:r>
            <a:r>
              <a:rPr lang="ru-RU" sz="6000" b="1" i="1" dirty="0" err="1">
                <a:latin typeface="Arial Narrow" pitchFamily="34" charset="0"/>
              </a:rPr>
              <a:t>м'яса</a:t>
            </a:r>
            <a:r>
              <a:rPr lang="ru-RU" sz="6000" b="1" i="1" dirty="0">
                <a:latin typeface="Arial Narrow" pitchFamily="34" charset="0"/>
              </a:rPr>
              <a:t>, </a:t>
            </a:r>
            <a:r>
              <a:rPr lang="ru-RU" sz="6000" b="1" i="1" dirty="0" err="1">
                <a:latin typeface="Arial Narrow" pitchFamily="34" charset="0"/>
              </a:rPr>
              <a:t>бавовни</a:t>
            </a:r>
            <a:r>
              <a:rPr lang="ru-RU" sz="6000" b="1" i="1" dirty="0">
                <a:latin typeface="Arial Narrow" pitchFamily="34" charset="0"/>
              </a:rPr>
              <a:t>, </a:t>
            </a:r>
            <a:r>
              <a:rPr lang="ru-RU" sz="6000" b="1" i="1" dirty="0" err="1">
                <a:latin typeface="Arial Narrow" pitchFamily="34" charset="0"/>
              </a:rPr>
              <a:t>насіння</a:t>
            </a:r>
            <a:r>
              <a:rPr lang="ru-RU" sz="6000" b="1" i="1" dirty="0">
                <a:latin typeface="Arial Narrow" pitchFamily="34" charset="0"/>
              </a:rPr>
              <a:t> </a:t>
            </a:r>
            <a:r>
              <a:rPr lang="ru-RU" sz="6000" b="1" i="1" dirty="0" err="1">
                <a:latin typeface="Arial Narrow" pitchFamily="34" charset="0"/>
              </a:rPr>
              <a:t>ріпаку</a:t>
            </a:r>
            <a:r>
              <a:rPr lang="ru-RU" sz="6000" b="1" i="1" dirty="0">
                <a:latin typeface="Arial Narrow" pitchFamily="34" charset="0"/>
              </a:rPr>
              <a:t>, </a:t>
            </a:r>
            <a:r>
              <a:rPr lang="ru-RU" sz="6000" b="1" i="1" dirty="0" err="1">
                <a:latin typeface="Arial Narrow" pitchFamily="34" charset="0"/>
              </a:rPr>
              <a:t>фруктів</a:t>
            </a:r>
            <a:r>
              <a:rPr lang="ru-RU" sz="6000" b="1" i="1" dirty="0">
                <a:latin typeface="Arial Narrow" pitchFamily="34" charset="0"/>
              </a:rPr>
              <a:t>, листового тютюну, друге - з </a:t>
            </a:r>
            <a:r>
              <a:rPr lang="ru-RU" sz="6000" b="1" i="1" dirty="0" err="1">
                <a:latin typeface="Arial Narrow" pitchFamily="34" charset="0"/>
              </a:rPr>
              <a:t>виробництва</a:t>
            </a:r>
            <a:r>
              <a:rPr lang="ru-RU" sz="6000" b="1" i="1" dirty="0">
                <a:latin typeface="Arial Narrow" pitchFamily="34" charset="0"/>
              </a:rPr>
              <a:t> чаю та </a:t>
            </a:r>
            <a:r>
              <a:rPr lang="ru-RU" sz="6000" b="1" i="1" dirty="0" err="1">
                <a:latin typeface="Arial Narrow" pitchFamily="34" charset="0"/>
              </a:rPr>
              <a:t>вовни</a:t>
            </a:r>
            <a:r>
              <a:rPr lang="ru-RU" sz="6000" b="1" i="1" dirty="0">
                <a:latin typeface="Arial Narrow" pitchFamily="34" charset="0"/>
              </a:rPr>
              <a:t> і </a:t>
            </a:r>
            <a:r>
              <a:rPr lang="ru-RU" sz="6000" b="1" i="1" dirty="0" err="1">
                <a:latin typeface="Arial Narrow" pitchFamily="34" charset="0"/>
              </a:rPr>
              <a:t>третє</a:t>
            </a:r>
            <a:r>
              <a:rPr lang="ru-RU" sz="6000" b="1" i="1" dirty="0">
                <a:latin typeface="Arial Narrow" pitchFamily="34" charset="0"/>
              </a:rPr>
              <a:t> </a:t>
            </a:r>
            <a:r>
              <a:rPr lang="ru-RU" sz="6000" b="1" i="1" dirty="0" err="1">
                <a:latin typeface="Arial Narrow" pitchFamily="34" charset="0"/>
              </a:rPr>
              <a:t>або</a:t>
            </a:r>
            <a:r>
              <a:rPr lang="ru-RU" sz="6000" b="1" i="1" dirty="0">
                <a:latin typeface="Arial Narrow" pitchFamily="34" charset="0"/>
              </a:rPr>
              <a:t> </a:t>
            </a:r>
            <a:r>
              <a:rPr lang="ru-RU" sz="6000" b="1" i="1" dirty="0" err="1">
                <a:latin typeface="Arial Narrow" pitchFamily="34" charset="0"/>
              </a:rPr>
              <a:t>четверте</a:t>
            </a:r>
            <a:r>
              <a:rPr lang="ru-RU" sz="6000" b="1" i="1" dirty="0">
                <a:latin typeface="Arial Narrow" pitchFamily="34" charset="0"/>
              </a:rPr>
              <a:t> з </a:t>
            </a:r>
            <a:r>
              <a:rPr lang="ru-RU" sz="6000" b="1" i="1" dirty="0" err="1">
                <a:latin typeface="Arial Narrow" pitchFamily="34" charset="0"/>
              </a:rPr>
              <a:t>виробництва</a:t>
            </a:r>
            <a:r>
              <a:rPr lang="ru-RU" sz="6000" b="1" i="1" dirty="0">
                <a:latin typeface="Arial Narrow" pitchFamily="34" charset="0"/>
              </a:rPr>
              <a:t> </a:t>
            </a:r>
            <a:r>
              <a:rPr lang="ru-RU" sz="6000" b="1" i="1" dirty="0" err="1">
                <a:latin typeface="Arial Narrow" pitchFamily="34" charset="0"/>
              </a:rPr>
              <a:t>соєвих</a:t>
            </a:r>
            <a:r>
              <a:rPr lang="ru-RU" sz="6000" b="1" i="1" dirty="0">
                <a:latin typeface="Arial Narrow" pitchFamily="34" charset="0"/>
              </a:rPr>
              <a:t> </a:t>
            </a:r>
            <a:r>
              <a:rPr lang="ru-RU" sz="6000" b="1" i="1" dirty="0" err="1">
                <a:latin typeface="Arial Narrow" pitchFamily="34" charset="0"/>
              </a:rPr>
              <a:t>бобів</a:t>
            </a:r>
            <a:r>
              <a:rPr lang="ru-RU" sz="6000" b="1" i="1" dirty="0">
                <a:latin typeface="Arial Narrow" pitchFamily="34" charset="0"/>
              </a:rPr>
              <a:t>, </a:t>
            </a:r>
            <a:r>
              <a:rPr lang="ru-RU" sz="6000" b="1" i="1" dirty="0" err="1">
                <a:latin typeface="Arial Narrow" pitchFamily="34" charset="0"/>
              </a:rPr>
              <a:t>цукрового</a:t>
            </a:r>
            <a:r>
              <a:rPr lang="ru-RU" sz="6000" b="1" i="1" dirty="0">
                <a:latin typeface="Arial Narrow" pitchFamily="34" charset="0"/>
              </a:rPr>
              <a:t> очерету і джуту.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305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Рибництво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Китай</a:t>
            </a:r>
            <a:r>
              <a:rPr lang="ru-RU" i="1" dirty="0"/>
              <a:t> </a:t>
            </a:r>
            <a:r>
              <a:rPr lang="ru-RU" i="1" dirty="0" err="1" smtClean="0"/>
              <a:t>виробляє</a:t>
            </a:r>
            <a:r>
              <a:rPr lang="ru-RU" i="1" dirty="0" smtClean="0"/>
              <a:t> </a:t>
            </a:r>
            <a:r>
              <a:rPr lang="ru-RU" i="1" dirty="0" err="1"/>
              <a:t>близько</a:t>
            </a:r>
            <a:r>
              <a:rPr lang="ru-RU" i="1" dirty="0"/>
              <a:t> </a:t>
            </a:r>
            <a:r>
              <a:rPr lang="ru-RU" i="1" dirty="0" err="1"/>
              <a:t>однієї</a:t>
            </a:r>
            <a:r>
              <a:rPr lang="ru-RU" i="1" dirty="0"/>
              <a:t> </a:t>
            </a:r>
            <a:r>
              <a:rPr lang="ru-RU" i="1" dirty="0" err="1"/>
              <a:t>третини</a:t>
            </a:r>
            <a:r>
              <a:rPr lang="ru-RU" i="1" dirty="0"/>
              <a:t> з </a:t>
            </a:r>
            <a:r>
              <a:rPr lang="ru-RU" i="1" dirty="0" err="1"/>
              <a:t>усіх</a:t>
            </a:r>
            <a:r>
              <a:rPr lang="ru-RU" i="1" dirty="0"/>
              <a:t> поставок </a:t>
            </a:r>
            <a:r>
              <a:rPr lang="ru-RU" i="1" dirty="0" err="1"/>
              <a:t>риби</a:t>
            </a:r>
            <a:r>
              <a:rPr lang="ru-RU" i="1" dirty="0"/>
              <a:t> в </a:t>
            </a:r>
            <a:r>
              <a:rPr lang="ru-RU" i="1" dirty="0" err="1"/>
              <a:t>світі</a:t>
            </a:r>
            <a:r>
              <a:rPr lang="ru-RU" i="1" dirty="0"/>
              <a:t>. </a:t>
            </a:r>
            <a:r>
              <a:rPr lang="ru-RU" i="1" dirty="0" err="1"/>
              <a:t>Його</a:t>
            </a:r>
            <a:r>
              <a:rPr lang="ru-RU" i="1" dirty="0"/>
              <a:t> </a:t>
            </a:r>
            <a:r>
              <a:rPr lang="ru-RU" i="1" dirty="0" err="1"/>
              <a:t>мілководні</a:t>
            </a:r>
            <a:r>
              <a:rPr lang="ru-RU" i="1" dirty="0"/>
              <a:t> </a:t>
            </a:r>
            <a:r>
              <a:rPr lang="ru-RU" i="1" dirty="0" err="1"/>
              <a:t>рибні</a:t>
            </a:r>
            <a:r>
              <a:rPr lang="ru-RU" i="1" dirty="0"/>
              <a:t> </a:t>
            </a:r>
            <a:r>
              <a:rPr lang="ru-RU" i="1" dirty="0" err="1"/>
              <a:t>угіддя</a:t>
            </a:r>
            <a:r>
              <a:rPr lang="ru-RU" i="1" dirty="0"/>
              <a:t> </a:t>
            </a:r>
            <a:r>
              <a:rPr lang="ru-RU" i="1" dirty="0" err="1"/>
              <a:t>займають</a:t>
            </a:r>
            <a:r>
              <a:rPr lang="ru-RU" i="1" dirty="0"/>
              <a:t> 1500 тис. </a:t>
            </a:r>
            <a:r>
              <a:rPr lang="ru-RU" i="1" dirty="0" err="1"/>
              <a:t>кв.км</a:t>
            </a:r>
            <a:r>
              <a:rPr lang="ru-RU" i="1" dirty="0"/>
              <a:t>. і </a:t>
            </a:r>
            <a:r>
              <a:rPr lang="ru-RU" i="1" dirty="0" err="1"/>
              <a:t>становлять</a:t>
            </a:r>
            <a:r>
              <a:rPr lang="ru-RU" i="1" dirty="0"/>
              <a:t> </a:t>
            </a:r>
            <a:r>
              <a:rPr lang="ru-RU" i="1" dirty="0" err="1"/>
              <a:t>чверть</a:t>
            </a:r>
            <a:r>
              <a:rPr lang="ru-RU" i="1" dirty="0"/>
              <a:t> </a:t>
            </a:r>
            <a:r>
              <a:rPr lang="ru-RU" i="1" dirty="0" err="1"/>
              <a:t>усіх</a:t>
            </a:r>
            <a:r>
              <a:rPr lang="ru-RU" i="1" dirty="0"/>
              <a:t> </a:t>
            </a:r>
            <a:r>
              <a:rPr lang="ru-RU" i="1" dirty="0" err="1"/>
              <a:t>світових</a:t>
            </a:r>
            <a:r>
              <a:rPr lang="ru-RU" i="1" dirty="0"/>
              <a:t> </a:t>
            </a:r>
            <a:r>
              <a:rPr lang="ru-RU" i="1" dirty="0" err="1"/>
              <a:t>мілководних</a:t>
            </a:r>
            <a:r>
              <a:rPr lang="ru-RU" i="1" dirty="0"/>
              <a:t> </a:t>
            </a:r>
            <a:r>
              <a:rPr lang="ru-RU" i="1" dirty="0" err="1"/>
              <a:t>угідь</a:t>
            </a:r>
            <a:r>
              <a:rPr lang="ru-RU" i="1" dirty="0"/>
              <a:t>. </a:t>
            </a:r>
            <a:r>
              <a:rPr lang="ru-RU" i="1" dirty="0" err="1"/>
              <a:t>Аквакультура</a:t>
            </a:r>
            <a:r>
              <a:rPr lang="ru-RU" i="1" dirty="0"/>
              <a:t> - </a:t>
            </a:r>
            <a:r>
              <a:rPr lang="ru-RU" i="1" dirty="0" err="1"/>
              <a:t>вирощування</a:t>
            </a:r>
            <a:r>
              <a:rPr lang="ru-RU" i="1" dirty="0"/>
              <a:t> </a:t>
            </a:r>
            <a:r>
              <a:rPr lang="ru-RU" i="1" dirty="0" err="1"/>
              <a:t>риби</a:t>
            </a:r>
            <a:r>
              <a:rPr lang="ru-RU" i="1" dirty="0"/>
              <a:t> в ставках і озерах, </a:t>
            </a:r>
            <a:r>
              <a:rPr lang="ru-RU" i="1" dirty="0" err="1"/>
              <a:t>дає</a:t>
            </a:r>
            <a:r>
              <a:rPr lang="ru-RU" i="1" dirty="0"/>
              <a:t> половину </a:t>
            </a:r>
            <a:r>
              <a:rPr lang="ru-RU" i="1" dirty="0" err="1"/>
              <a:t>рибних</a:t>
            </a:r>
            <a:r>
              <a:rPr lang="ru-RU" i="1" dirty="0"/>
              <a:t> </a:t>
            </a:r>
            <a:r>
              <a:rPr lang="ru-RU" i="1" dirty="0" err="1"/>
              <a:t>продуктів</a:t>
            </a:r>
            <a:r>
              <a:rPr lang="ru-RU" i="1" dirty="0"/>
              <a:t>. </a:t>
            </a:r>
            <a:r>
              <a:rPr lang="ru-RU" i="1" dirty="0" err="1"/>
              <a:t>Основними</a:t>
            </a:r>
            <a:r>
              <a:rPr lang="ru-RU" i="1" dirty="0"/>
              <a:t> </a:t>
            </a:r>
            <a:r>
              <a:rPr lang="ru-RU" i="1" dirty="0" err="1"/>
              <a:t>регіонами</a:t>
            </a:r>
            <a:r>
              <a:rPr lang="ru-RU" i="1" dirty="0"/>
              <a:t> з </a:t>
            </a:r>
            <a:r>
              <a:rPr lang="ru-RU" i="1" dirty="0" err="1"/>
              <a:t>аквакультурою</a:t>
            </a:r>
            <a:r>
              <a:rPr lang="ru-RU" i="1" dirty="0"/>
              <a:t> є долина </a:t>
            </a:r>
            <a:r>
              <a:rPr lang="ru-RU" i="1" dirty="0" err="1"/>
              <a:t>Янцзи</a:t>
            </a:r>
            <a:r>
              <a:rPr lang="ru-RU" i="1" dirty="0"/>
              <a:t> і дельта </a:t>
            </a:r>
            <a:r>
              <a:rPr lang="ru-RU" i="1" dirty="0" err="1"/>
              <a:t>Жу</a:t>
            </a:r>
            <a:r>
              <a:rPr lang="ru-RU" i="1" dirty="0"/>
              <a:t> </a:t>
            </a:r>
            <a:r>
              <a:rPr lang="ru-RU" i="1" dirty="0" err="1"/>
              <a:t>Джіанг</a:t>
            </a:r>
            <a:r>
              <a:rPr lang="ru-RU" i="1" dirty="0"/>
              <a:t>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35366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uk-UA" dirty="0" smtClean="0"/>
              <a:t>Залізничний транспорт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4392488" cy="53285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i="1" dirty="0">
                <a:latin typeface="Arial Narrow" pitchFamily="34" charset="0"/>
              </a:rPr>
              <a:t>Транспорт в </a:t>
            </a:r>
            <a:r>
              <a:rPr lang="ru-RU" sz="2000" b="1" i="1" dirty="0" err="1">
                <a:latin typeface="Arial Narrow" pitchFamily="34" charset="0"/>
              </a:rPr>
              <a:t>Китаї</a:t>
            </a:r>
            <a:r>
              <a:rPr lang="ru-RU" sz="2000" b="1" i="1" dirty="0">
                <a:latin typeface="Arial Narrow" pitchFamily="34" charset="0"/>
              </a:rPr>
              <a:t> почав </a:t>
            </a:r>
            <a:r>
              <a:rPr lang="ru-RU" sz="2000" b="1" i="1" dirty="0" err="1">
                <a:latin typeface="Arial Narrow" pitchFamily="34" charset="0"/>
              </a:rPr>
              <a:t>розвиватися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прискореними</a:t>
            </a:r>
            <a:r>
              <a:rPr lang="ru-RU" sz="2000" b="1" i="1" dirty="0">
                <a:latin typeface="Arial Narrow" pitchFamily="34" charset="0"/>
              </a:rPr>
              <a:t> темпами з 1949 року, а </a:t>
            </a:r>
            <a:r>
              <a:rPr lang="ru-RU" sz="2000" b="1" i="1" dirty="0" err="1">
                <a:latin typeface="Arial Narrow" pitchFamily="34" charset="0"/>
              </a:rPr>
              <a:t>пік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розвитку</a:t>
            </a:r>
            <a:r>
              <a:rPr lang="ru-RU" sz="2000" b="1" i="1" dirty="0">
                <a:latin typeface="Arial Narrow" pitchFamily="34" charset="0"/>
              </a:rPr>
              <a:t> припав на 1980-ті роки. </a:t>
            </a:r>
            <a:r>
              <a:rPr lang="ru-RU" sz="2000" b="1" i="1" dirty="0" smtClean="0">
                <a:latin typeface="Arial Narrow" pitchFamily="34" charset="0"/>
              </a:rPr>
              <a:t>На </a:t>
            </a:r>
            <a:r>
              <a:rPr lang="ru-RU" sz="2000" b="1" i="1" dirty="0" err="1">
                <a:latin typeface="Arial Narrow" pitchFamily="34" charset="0"/>
              </a:rPr>
              <a:t>даний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smtClean="0">
                <a:latin typeface="Arial Narrow" pitchFamily="34" charset="0"/>
              </a:rPr>
              <a:t>час Китай</a:t>
            </a:r>
            <a:r>
              <a:rPr lang="ru-RU" sz="2000" b="1" i="1" dirty="0">
                <a:latin typeface="Arial Narrow" pitchFamily="34" charset="0"/>
              </a:rPr>
              <a:t> </a:t>
            </a:r>
            <a:r>
              <a:rPr lang="ru-RU" sz="2000" b="1" i="1" dirty="0" err="1">
                <a:latin typeface="Arial Narrow" pitchFamily="34" charset="0"/>
              </a:rPr>
              <a:t>знаходиться</a:t>
            </a:r>
            <a:r>
              <a:rPr lang="ru-RU" sz="2000" b="1" i="1" dirty="0">
                <a:latin typeface="Arial Narrow" pitchFamily="34" charset="0"/>
              </a:rPr>
              <a:t> на </a:t>
            </a:r>
            <a:r>
              <a:rPr lang="ru-RU" sz="2000" b="1" i="1" dirty="0" err="1">
                <a:latin typeface="Arial Narrow" pitchFamily="34" charset="0"/>
              </a:rPr>
              <a:t>стадії</a:t>
            </a:r>
            <a:r>
              <a:rPr lang="ru-RU" sz="2000" b="1" i="1" dirty="0">
                <a:latin typeface="Arial Narrow" pitchFamily="34" charset="0"/>
              </a:rPr>
              <a:t> глобального </a:t>
            </a:r>
            <a:r>
              <a:rPr lang="ru-RU" sz="2000" b="1" i="1" dirty="0" err="1">
                <a:latin typeface="Arial Narrow" pitchFamily="34" charset="0"/>
              </a:rPr>
              <a:t>відновлення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своєї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транспортної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інфраструктури</a:t>
            </a:r>
            <a:r>
              <a:rPr lang="ru-RU" sz="2000" b="1" i="1" dirty="0" smtClean="0">
                <a:latin typeface="Arial Narrow" pitchFamily="34" charset="0"/>
              </a:rPr>
              <a:t>.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 smtClean="0">
                <a:latin typeface="Arial Narrow" pitchFamily="34" charset="0"/>
              </a:rPr>
              <a:t>Залізничний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smtClean="0">
                <a:latin typeface="Arial Narrow" pitchFamily="34" charset="0"/>
              </a:rPr>
              <a:t>транспорт</a:t>
            </a:r>
            <a:r>
              <a:rPr lang="ru-RU" sz="2000" b="1" i="1" dirty="0">
                <a:latin typeface="Arial Narrow" pitchFamily="34" charset="0"/>
              </a:rPr>
              <a:t> Китаю </a:t>
            </a:r>
            <a:r>
              <a:rPr lang="ru-RU" sz="2000" b="1" i="1" dirty="0" err="1">
                <a:latin typeface="Arial Narrow" pitchFamily="34" charset="0"/>
              </a:rPr>
              <a:t>відповідає</a:t>
            </a:r>
            <a:r>
              <a:rPr lang="ru-RU" sz="2000" b="1" i="1" dirty="0">
                <a:latin typeface="Arial Narrow" pitchFamily="34" charset="0"/>
              </a:rPr>
              <a:t> за 24% </a:t>
            </a:r>
            <a:r>
              <a:rPr lang="ru-RU" sz="2000" b="1" i="1" dirty="0" err="1">
                <a:latin typeface="Arial Narrow" pitchFamily="34" charset="0"/>
              </a:rPr>
              <a:t>залізничних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перевезень</a:t>
            </a:r>
            <a:r>
              <a:rPr lang="ru-RU" sz="2000" b="1" i="1" dirty="0">
                <a:latin typeface="Arial Narrow" pitchFamily="34" charset="0"/>
              </a:rPr>
              <a:t> у </a:t>
            </a:r>
            <a:r>
              <a:rPr lang="ru-RU" sz="2000" b="1" i="1" dirty="0" err="1">
                <a:latin typeface="Arial Narrow" pitchFamily="34" charset="0"/>
              </a:rPr>
              <a:t>світі</a:t>
            </a:r>
            <a:r>
              <a:rPr lang="ru-RU" sz="2000" b="1" i="1" dirty="0">
                <a:latin typeface="Arial Narrow" pitchFamily="34" charset="0"/>
              </a:rPr>
              <a:t> і є </a:t>
            </a:r>
            <a:r>
              <a:rPr lang="ru-RU" sz="2000" b="1" i="1" dirty="0" err="1">
                <a:latin typeface="Arial Narrow" pitchFamily="34" charset="0"/>
              </a:rPr>
              <a:t>однією</a:t>
            </a:r>
            <a:r>
              <a:rPr lang="ru-RU" sz="2000" b="1" i="1" dirty="0">
                <a:latin typeface="Arial Narrow" pitchFamily="34" charset="0"/>
              </a:rPr>
              <a:t> з </a:t>
            </a:r>
            <a:r>
              <a:rPr lang="ru-RU" sz="2000" b="1" i="1" dirty="0" err="1">
                <a:latin typeface="Arial Narrow" pitchFamily="34" charset="0"/>
              </a:rPr>
              <a:t>основних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складових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економіки</a:t>
            </a:r>
            <a:r>
              <a:rPr lang="ru-RU" sz="2000" b="1" i="1" dirty="0">
                <a:latin typeface="Arial Narrow" pitchFamily="34" charset="0"/>
              </a:rPr>
              <a:t>. За </a:t>
            </a:r>
            <a:r>
              <a:rPr lang="ru-RU" sz="2000" b="1" i="1" dirty="0" err="1">
                <a:latin typeface="Arial Narrow" pitchFamily="34" charset="0"/>
              </a:rPr>
              <a:t>довжиною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залізничних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колій</a:t>
            </a:r>
            <a:r>
              <a:rPr lang="ru-RU" sz="2000" b="1" i="1" dirty="0">
                <a:latin typeface="Arial Narrow" pitchFamily="34" charset="0"/>
              </a:rPr>
              <a:t> </a:t>
            </a:r>
            <a:r>
              <a:rPr lang="ru-RU" sz="2000" b="1" i="1" dirty="0" smtClean="0">
                <a:latin typeface="Arial Narrow" pitchFamily="34" charset="0"/>
              </a:rPr>
              <a:t>Китай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 smtClean="0">
                <a:latin typeface="Arial Narrow" pitchFamily="34" charset="0"/>
              </a:rPr>
              <a:t>займає</a:t>
            </a:r>
            <a:r>
              <a:rPr lang="ru-RU" sz="2000" b="1" i="1" dirty="0" smtClean="0">
                <a:latin typeface="Arial Narrow" pitchFamily="34" charset="0"/>
              </a:rPr>
              <a:t> </a:t>
            </a:r>
            <a:r>
              <a:rPr lang="ru-RU" sz="2000" b="1" i="1" dirty="0">
                <a:latin typeface="Arial Narrow" pitchFamily="34" charset="0"/>
              </a:rPr>
              <a:t>2-е </a:t>
            </a:r>
            <a:r>
              <a:rPr lang="ru-RU" sz="2000" b="1" i="1" dirty="0" err="1">
                <a:latin typeface="Arial Narrow" pitchFamily="34" charset="0"/>
              </a:rPr>
              <a:t>місце</a:t>
            </a:r>
            <a:r>
              <a:rPr lang="ru-RU" sz="2000" b="1" i="1" dirty="0">
                <a:latin typeface="Arial Narrow" pitchFamily="34" charset="0"/>
              </a:rPr>
              <a:t> у </a:t>
            </a:r>
            <a:r>
              <a:rPr lang="ru-RU" sz="2000" b="1" i="1" dirty="0" err="1" smtClean="0">
                <a:latin typeface="Arial Narrow" pitchFamily="34" charset="0"/>
              </a:rPr>
              <a:t>світі</a:t>
            </a:r>
            <a:r>
              <a:rPr lang="ru-RU" sz="2000" b="1" i="1" dirty="0" smtClean="0">
                <a:latin typeface="Arial Narrow" pitchFamily="34" charset="0"/>
              </a:rPr>
              <a:t>.</a:t>
            </a:r>
            <a:r>
              <a:rPr lang="ru-RU" sz="2000" b="1" i="1" dirty="0">
                <a:latin typeface="Arial Narrow" pitchFamily="34" charset="0"/>
              </a:rPr>
              <a:t> У 2009 </a:t>
            </a:r>
            <a:r>
              <a:rPr lang="ru-RU" sz="2000" b="1" i="1" dirty="0" err="1">
                <a:latin typeface="Arial Narrow" pitchFamily="34" charset="0"/>
              </a:rPr>
              <a:t>році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були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введені</a:t>
            </a:r>
            <a:r>
              <a:rPr lang="ru-RU" sz="2000" b="1" i="1" dirty="0">
                <a:latin typeface="Arial Narrow" pitchFamily="34" charset="0"/>
              </a:rPr>
              <a:t> в </a:t>
            </a:r>
            <a:r>
              <a:rPr lang="ru-RU" sz="2000" b="1" i="1" dirty="0" err="1">
                <a:latin typeface="Arial Narrow" pitchFamily="34" charset="0"/>
              </a:rPr>
              <a:t>дію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найдосконаліші</a:t>
            </a:r>
            <a:r>
              <a:rPr lang="ru-RU" sz="2000" b="1" i="1" dirty="0">
                <a:latin typeface="Arial Narrow" pitchFamily="34" charset="0"/>
              </a:rPr>
              <a:t> на </a:t>
            </a:r>
            <a:r>
              <a:rPr lang="ru-RU" sz="2000" b="1" i="1" dirty="0" err="1">
                <a:latin typeface="Arial Narrow" pitchFamily="34" charset="0"/>
              </a:rPr>
              <a:t>сьогодні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швидкісні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залізничні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лінії</a:t>
            </a:r>
            <a:r>
              <a:rPr lang="ru-RU" sz="2000" b="1" i="1" dirty="0">
                <a:latin typeface="Arial Narrow" pitchFamily="34" charset="0"/>
              </a:rPr>
              <a:t> Ухань-Гуанчжоу і </a:t>
            </a:r>
            <a:r>
              <a:rPr lang="ru-RU" sz="2000" b="1" i="1" dirty="0" err="1">
                <a:latin typeface="Arial Narrow" pitchFamily="34" charset="0"/>
              </a:rPr>
              <a:t>Чженчжоу-Сіань</a:t>
            </a:r>
            <a:r>
              <a:rPr lang="ru-RU" sz="2400" b="1" i="1" dirty="0">
                <a:latin typeface="Arial Narrow" pitchFamily="34" charset="0"/>
              </a:rPr>
              <a:t>.</a:t>
            </a:r>
            <a:r>
              <a:rPr lang="ru-RU" sz="3600" b="1" i="1" dirty="0"/>
              <a:t> </a:t>
            </a:r>
            <a:endParaRPr lang="ru-RU" sz="36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979" y="1052736"/>
            <a:ext cx="4669930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9537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err="1"/>
              <a:t>Водний</a:t>
            </a:r>
            <a:r>
              <a:rPr lang="ru-RU" dirty="0"/>
              <a:t> транспорт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2536" y="1484784"/>
            <a:ext cx="5688632" cy="5112568"/>
          </a:xfrm>
        </p:spPr>
        <p:txBody>
          <a:bodyPr>
            <a:normAutofit fontScale="92500"/>
          </a:bodyPr>
          <a:lstStyle/>
          <a:p>
            <a:r>
              <a:rPr lang="ru-RU" i="1" dirty="0" err="1"/>
              <a:t>Водний</a:t>
            </a:r>
            <a:r>
              <a:rPr lang="ru-RU" i="1" dirty="0"/>
              <a:t> транспорт </a:t>
            </a:r>
            <a:r>
              <a:rPr lang="ru-RU" i="1" dirty="0" err="1"/>
              <a:t>включає</a:t>
            </a:r>
            <a:r>
              <a:rPr lang="ru-RU" i="1" dirty="0"/>
              <a:t> в себе </a:t>
            </a:r>
            <a:r>
              <a:rPr lang="ru-RU" i="1" dirty="0" err="1"/>
              <a:t>морські</a:t>
            </a:r>
            <a:r>
              <a:rPr lang="ru-RU" i="1" dirty="0"/>
              <a:t> </a:t>
            </a:r>
            <a:r>
              <a:rPr lang="ru-RU" i="1" dirty="0" err="1"/>
              <a:t>зовнішньоторговельні</a:t>
            </a:r>
            <a:r>
              <a:rPr lang="ru-RU" i="1" dirty="0"/>
              <a:t> та </a:t>
            </a:r>
            <a:r>
              <a:rPr lang="ru-RU" i="1" dirty="0" err="1"/>
              <a:t>внутрішні</a:t>
            </a:r>
            <a:r>
              <a:rPr lang="ru-RU" i="1" dirty="0"/>
              <a:t> </a:t>
            </a:r>
            <a:r>
              <a:rPr lang="ru-RU" i="1" dirty="0" err="1"/>
              <a:t>перевезення</a:t>
            </a:r>
            <a:r>
              <a:rPr lang="ru-RU" i="1" dirty="0"/>
              <a:t>, а </a:t>
            </a:r>
            <a:r>
              <a:rPr lang="ru-RU" i="1" dirty="0" err="1"/>
              <a:t>також</a:t>
            </a:r>
            <a:r>
              <a:rPr lang="ru-RU" i="1" dirty="0"/>
              <a:t> </a:t>
            </a:r>
            <a:r>
              <a:rPr lang="ru-RU" i="1" dirty="0" err="1"/>
              <a:t>вантажоперевезення</a:t>
            </a:r>
            <a:r>
              <a:rPr lang="ru-RU" i="1" dirty="0"/>
              <a:t> по </a:t>
            </a:r>
            <a:r>
              <a:rPr lang="ru-RU" i="1" dirty="0" err="1"/>
              <a:t>найбільш</a:t>
            </a:r>
            <a:r>
              <a:rPr lang="ru-RU" i="1" dirty="0"/>
              <a:t> великим </a:t>
            </a:r>
            <a:r>
              <a:rPr lang="ru-RU" i="1" dirty="0" err="1"/>
              <a:t>внутрішнім</a:t>
            </a:r>
            <a:r>
              <a:rPr lang="ru-RU" i="1" dirty="0"/>
              <a:t> </a:t>
            </a:r>
            <a:r>
              <a:rPr lang="ru-RU" i="1" dirty="0" err="1"/>
              <a:t>річках</a:t>
            </a:r>
            <a:r>
              <a:rPr lang="ru-RU" i="1" dirty="0"/>
              <a:t>. </a:t>
            </a:r>
            <a:r>
              <a:rPr lang="ru-RU" i="1" dirty="0" err="1"/>
              <a:t>Водний</a:t>
            </a:r>
            <a:r>
              <a:rPr lang="ru-RU" i="1" dirty="0"/>
              <a:t> транспорт </a:t>
            </a:r>
            <a:r>
              <a:rPr lang="ru-RU" i="1" dirty="0" err="1"/>
              <a:t>зосереджений</a:t>
            </a:r>
            <a:r>
              <a:rPr lang="ru-RU" i="1" dirty="0"/>
              <a:t> на </a:t>
            </a:r>
            <a:r>
              <a:rPr lang="ru-RU" i="1" dirty="0" err="1"/>
              <a:t>південно-східному</a:t>
            </a:r>
            <a:r>
              <a:rPr lang="ru-RU" i="1" dirty="0"/>
              <a:t> </a:t>
            </a:r>
            <a:r>
              <a:rPr lang="ru-RU" i="1" dirty="0" err="1"/>
              <a:t>примор'ї</a:t>
            </a:r>
            <a:r>
              <a:rPr lang="ru-RU" i="1" dirty="0"/>
              <a:t> і в </a:t>
            </a:r>
            <a:r>
              <a:rPr lang="ru-RU" i="1" dirty="0" err="1"/>
              <a:t>південних</a:t>
            </a:r>
            <a:r>
              <a:rPr lang="ru-RU" i="1" dirty="0"/>
              <a:t> районах.</a:t>
            </a: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828" y="3356992"/>
            <a:ext cx="3575658" cy="3302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8989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err="1"/>
              <a:t>Повітряний</a:t>
            </a:r>
            <a:r>
              <a:rPr lang="ru-RU" dirty="0"/>
              <a:t> транспорт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4464496" cy="5256584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err="1"/>
              <a:t>Повітряний</a:t>
            </a:r>
            <a:r>
              <a:rPr lang="ru-RU" i="1" dirty="0"/>
              <a:t> транспорт </a:t>
            </a:r>
            <a:r>
              <a:rPr lang="ru-RU" i="1" dirty="0" err="1"/>
              <a:t>належить</a:t>
            </a:r>
            <a:r>
              <a:rPr lang="ru-RU" i="1" dirty="0"/>
              <a:t> до </a:t>
            </a:r>
            <a:r>
              <a:rPr lang="ru-RU" i="1" dirty="0" err="1"/>
              <a:t>галузей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розвиваються</a:t>
            </a:r>
            <a:r>
              <a:rPr lang="ru-RU" i="1" dirty="0"/>
              <a:t> </a:t>
            </a:r>
            <a:r>
              <a:rPr lang="ru-RU" i="1" dirty="0" err="1"/>
              <a:t>найшвидше</a:t>
            </a:r>
            <a:r>
              <a:rPr lang="ru-RU" i="1" dirty="0"/>
              <a:t>. </a:t>
            </a:r>
            <a:r>
              <a:rPr lang="ru-RU" i="1" dirty="0" err="1"/>
              <a:t>Років</a:t>
            </a:r>
            <a:r>
              <a:rPr lang="ru-RU" i="1" dirty="0"/>
              <a:t> десять тому </a:t>
            </a:r>
            <a:r>
              <a:rPr lang="ru-RU" i="1" dirty="0" err="1"/>
              <a:t>політ</a:t>
            </a:r>
            <a:r>
              <a:rPr lang="ru-RU" i="1" dirty="0"/>
              <a:t> на </a:t>
            </a:r>
            <a:r>
              <a:rPr lang="ru-RU" i="1" dirty="0" err="1"/>
              <a:t>літаку</a:t>
            </a:r>
            <a:r>
              <a:rPr lang="ru-RU" i="1" dirty="0"/>
              <a:t> </a:t>
            </a:r>
            <a:r>
              <a:rPr lang="ru-RU" i="1" dirty="0" err="1"/>
              <a:t>був</a:t>
            </a:r>
            <a:r>
              <a:rPr lang="ru-RU" i="1" dirty="0"/>
              <a:t> у </a:t>
            </a:r>
            <a:r>
              <a:rPr lang="ru-RU" i="1" dirty="0" err="1"/>
              <a:t>китайців</a:t>
            </a:r>
            <a:r>
              <a:rPr lang="ru-RU" i="1" dirty="0"/>
              <a:t> </a:t>
            </a:r>
            <a:r>
              <a:rPr lang="ru-RU" i="1" dirty="0" err="1"/>
              <a:t>ознакою</a:t>
            </a:r>
            <a:r>
              <a:rPr lang="ru-RU" i="1" dirty="0"/>
              <a:t> </a:t>
            </a:r>
            <a:r>
              <a:rPr lang="ru-RU" i="1" dirty="0" err="1"/>
              <a:t>положення</a:t>
            </a:r>
            <a:r>
              <a:rPr lang="ru-RU" i="1" dirty="0"/>
              <a:t> і </a:t>
            </a:r>
            <a:r>
              <a:rPr lang="ru-RU" i="1" dirty="0" err="1"/>
              <a:t>багатства</a:t>
            </a:r>
            <a:r>
              <a:rPr lang="ru-RU" i="1" dirty="0"/>
              <a:t>. Зараз частота </a:t>
            </a:r>
            <a:r>
              <a:rPr lang="ru-RU" i="1" dirty="0" err="1"/>
              <a:t>рейсів</a:t>
            </a:r>
            <a:r>
              <a:rPr lang="ru-RU" i="1" dirty="0"/>
              <a:t> </a:t>
            </a:r>
            <a:r>
              <a:rPr lang="ru-RU" i="1" dirty="0" err="1"/>
              <a:t>між</a:t>
            </a:r>
            <a:r>
              <a:rPr lang="ru-RU" i="1" dirty="0"/>
              <a:t> </a:t>
            </a:r>
            <a:r>
              <a:rPr lang="ru-RU" i="1" dirty="0" err="1"/>
              <a:t>містами</a:t>
            </a:r>
            <a:r>
              <a:rPr lang="ru-RU" i="1" dirty="0"/>
              <a:t> </a:t>
            </a:r>
            <a:r>
              <a:rPr lang="ru-RU" i="1" dirty="0" err="1"/>
              <a:t>дедалі</a:t>
            </a:r>
            <a:r>
              <a:rPr lang="ru-RU" i="1" dirty="0"/>
              <a:t> </a:t>
            </a:r>
            <a:r>
              <a:rPr lang="ru-RU" i="1" dirty="0" err="1"/>
              <a:t>більше</a:t>
            </a:r>
            <a:r>
              <a:rPr lang="ru-RU" i="1" dirty="0"/>
              <a:t> </a:t>
            </a:r>
            <a:r>
              <a:rPr lang="ru-RU" i="1" dirty="0" err="1"/>
              <a:t>зростає</a:t>
            </a:r>
            <a:r>
              <a:rPr lang="ru-RU" i="1" dirty="0"/>
              <a:t>. Так, з </a:t>
            </a:r>
            <a:r>
              <a:rPr lang="ru-RU" i="1" dirty="0" err="1"/>
              <a:t>Пекіна</a:t>
            </a:r>
            <a:r>
              <a:rPr lang="ru-RU" i="1" dirty="0"/>
              <a:t> до Шанхаю </a:t>
            </a:r>
            <a:r>
              <a:rPr lang="ru-RU" i="1" dirty="0" err="1"/>
              <a:t>щодня</a:t>
            </a:r>
            <a:r>
              <a:rPr lang="ru-RU" i="1" dirty="0"/>
              <a:t> </a:t>
            </a:r>
            <a:r>
              <a:rPr lang="ru-RU" i="1" dirty="0" err="1"/>
              <a:t>відправляється</a:t>
            </a:r>
            <a:r>
              <a:rPr lang="ru-RU" i="1" dirty="0"/>
              <a:t> </a:t>
            </a:r>
            <a:r>
              <a:rPr lang="ru-RU" i="1" dirty="0" err="1"/>
              <a:t>понад</a:t>
            </a:r>
            <a:r>
              <a:rPr lang="ru-RU" i="1" dirty="0"/>
              <a:t> 40 </a:t>
            </a:r>
            <a:r>
              <a:rPr lang="ru-RU" i="1" dirty="0" err="1"/>
              <a:t>рейсів</a:t>
            </a:r>
            <a:r>
              <a:rPr lang="ru-RU" i="1" dirty="0"/>
              <a:t>. У 2001 </a:t>
            </a:r>
            <a:r>
              <a:rPr lang="ru-RU" i="1" dirty="0" err="1"/>
              <a:t>році</a:t>
            </a:r>
            <a:r>
              <a:rPr lang="ru-RU" i="1" dirty="0"/>
              <a:t> в </a:t>
            </a:r>
            <a:r>
              <a:rPr lang="ru-RU" i="1" dirty="0" err="1"/>
              <a:t>Китаї</a:t>
            </a:r>
            <a:r>
              <a:rPr lang="ru-RU" i="1" dirty="0"/>
              <a:t> </a:t>
            </a:r>
            <a:r>
              <a:rPr lang="ru-RU" i="1" dirty="0" err="1"/>
              <a:t>налічувалося</a:t>
            </a:r>
            <a:r>
              <a:rPr lang="ru-RU" i="1" dirty="0"/>
              <a:t> </a:t>
            </a:r>
            <a:r>
              <a:rPr lang="ru-RU" i="1" dirty="0" err="1"/>
              <a:t>вже</a:t>
            </a:r>
            <a:r>
              <a:rPr lang="ru-RU" i="1" dirty="0"/>
              <a:t> 143 </a:t>
            </a:r>
            <a:r>
              <a:rPr lang="ru-RU" i="1" dirty="0" err="1"/>
              <a:t>цивільних</a:t>
            </a:r>
            <a:r>
              <a:rPr lang="ru-RU" i="1" dirty="0"/>
              <a:t> </a:t>
            </a:r>
            <a:r>
              <a:rPr lang="ru-RU" i="1" dirty="0" err="1"/>
              <a:t>аеропортів</a:t>
            </a:r>
            <a:r>
              <a:rPr lang="ru-RU" i="1" dirty="0"/>
              <a:t> та 1143 </a:t>
            </a:r>
            <a:r>
              <a:rPr lang="ru-RU" i="1" dirty="0" err="1"/>
              <a:t>авіалінії</a:t>
            </a:r>
            <a:r>
              <a:rPr lang="ru-RU" i="1" dirty="0"/>
              <a:t>.</a:t>
            </a: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717032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0635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uk-UA" dirty="0" smtClean="0"/>
              <a:t>Зовнішні економічні зв'язки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112568"/>
          </a:xfrm>
        </p:spPr>
        <p:txBody>
          <a:bodyPr>
            <a:normAutofit fontScale="55000" lnSpcReduction="20000"/>
          </a:bodyPr>
          <a:lstStyle/>
          <a:p>
            <a:pPr fontAlgn="base">
              <a:lnSpc>
                <a:spcPct val="120000"/>
              </a:lnSpc>
            </a:pPr>
            <a:r>
              <a:rPr lang="ru-RU" sz="3800" b="1" i="1" dirty="0">
                <a:latin typeface="Arial Narrow" pitchFamily="34" charset="0"/>
              </a:rPr>
              <a:t>Китай є </a:t>
            </a:r>
            <a:r>
              <a:rPr lang="ru-RU" sz="3800" b="1" i="1" dirty="0" err="1">
                <a:latin typeface="Arial Narrow" pitchFamily="34" charset="0"/>
              </a:rPr>
              <a:t>експортером</a:t>
            </a:r>
            <a:r>
              <a:rPr lang="ru-RU" sz="3800" b="1" i="1" dirty="0">
                <a:latin typeface="Arial Narrow" pitchFamily="34" charset="0"/>
              </a:rPr>
              <a:t> </a:t>
            </a:r>
            <a:r>
              <a:rPr lang="ru-RU" sz="3800" b="1" i="1" dirty="0" err="1">
                <a:latin typeface="Arial Narrow" pitchFamily="34" charset="0"/>
              </a:rPr>
              <a:t>трудомісткої</a:t>
            </a:r>
            <a:r>
              <a:rPr lang="ru-RU" sz="3800" b="1" i="1" dirty="0">
                <a:latin typeface="Arial Narrow" pitchFamily="34" charset="0"/>
              </a:rPr>
              <a:t> </a:t>
            </a:r>
            <a:r>
              <a:rPr lang="ru-RU" sz="3800" b="1" i="1" dirty="0" err="1">
                <a:latin typeface="Arial Narrow" pitchFamily="34" charset="0"/>
              </a:rPr>
              <a:t>продукції</a:t>
            </a:r>
            <a:r>
              <a:rPr lang="ru-RU" sz="3800" b="1" i="1" dirty="0">
                <a:latin typeface="Arial Narrow" pitchFamily="34" charset="0"/>
              </a:rPr>
              <a:t> (3/4 </a:t>
            </a:r>
            <a:r>
              <a:rPr lang="ru-RU" sz="3800" b="1" i="1" dirty="0" err="1">
                <a:latin typeface="Arial Narrow" pitchFamily="34" charset="0"/>
              </a:rPr>
              <a:t>експорту</a:t>
            </a:r>
            <a:r>
              <a:rPr lang="ru-RU" sz="3800" b="1" i="1" dirty="0">
                <a:latin typeface="Arial Narrow" pitchFamily="34" charset="0"/>
              </a:rPr>
              <a:t>) </a:t>
            </a:r>
            <a:r>
              <a:rPr lang="ru-RU" sz="3800" b="1" i="1" dirty="0" err="1">
                <a:latin typeface="Arial Narrow" pitchFamily="34" charset="0"/>
              </a:rPr>
              <a:t>завдяки</a:t>
            </a:r>
            <a:r>
              <a:rPr lang="ru-RU" sz="3800" b="1" i="1" dirty="0">
                <a:latin typeface="Arial Narrow" pitchFamily="34" charset="0"/>
              </a:rPr>
              <a:t> </a:t>
            </a:r>
            <a:r>
              <a:rPr lang="ru-RU" sz="3800" b="1" i="1" dirty="0" err="1">
                <a:latin typeface="Arial Narrow" pitchFamily="34" charset="0"/>
              </a:rPr>
              <a:t>можливості</a:t>
            </a:r>
            <a:r>
              <a:rPr lang="ru-RU" sz="3800" b="1" i="1" dirty="0">
                <a:latin typeface="Arial Narrow" pitchFamily="34" charset="0"/>
              </a:rPr>
              <a:t> </a:t>
            </a:r>
            <a:r>
              <a:rPr lang="ru-RU" sz="3800" b="1" i="1" dirty="0" err="1">
                <a:latin typeface="Arial Narrow" pitchFamily="34" charset="0"/>
              </a:rPr>
              <a:t>використання</a:t>
            </a:r>
            <a:r>
              <a:rPr lang="ru-RU" sz="3800" b="1" i="1" dirty="0">
                <a:latin typeface="Arial Narrow" pitchFamily="34" charset="0"/>
              </a:rPr>
              <a:t> </a:t>
            </a:r>
            <a:r>
              <a:rPr lang="ru-RU" sz="3800" b="1" i="1" dirty="0" err="1">
                <a:latin typeface="Arial Narrow" pitchFamily="34" charset="0"/>
              </a:rPr>
              <a:t>дешевої</a:t>
            </a:r>
            <a:r>
              <a:rPr lang="ru-RU" sz="3800" b="1" i="1" dirty="0">
                <a:latin typeface="Arial Narrow" pitchFamily="34" charset="0"/>
              </a:rPr>
              <a:t> </a:t>
            </a:r>
            <a:r>
              <a:rPr lang="ru-RU" sz="3800" b="1" i="1" dirty="0" err="1">
                <a:latin typeface="Arial Narrow" pitchFamily="34" charset="0"/>
              </a:rPr>
              <a:t>робочої</a:t>
            </a:r>
            <a:r>
              <a:rPr lang="ru-RU" sz="3800" b="1" i="1" dirty="0">
                <a:latin typeface="Arial Narrow" pitchFamily="34" charset="0"/>
              </a:rPr>
              <a:t> </a:t>
            </a:r>
            <a:r>
              <a:rPr lang="ru-RU" sz="3800" b="1" i="1" dirty="0" err="1">
                <a:latin typeface="Arial Narrow" pitchFamily="34" charset="0"/>
              </a:rPr>
              <a:t>сили</a:t>
            </a:r>
            <a:r>
              <a:rPr lang="ru-RU" sz="3800" b="1" i="1" dirty="0">
                <a:latin typeface="Arial Narrow" pitchFamily="34" charset="0"/>
              </a:rPr>
              <a:t>. </a:t>
            </a:r>
            <a:r>
              <a:rPr lang="ru-RU" sz="3800" b="1" i="1" dirty="0" err="1">
                <a:latin typeface="Arial Narrow" pitchFamily="34" charset="0"/>
              </a:rPr>
              <a:t>Провідне</a:t>
            </a:r>
            <a:r>
              <a:rPr lang="ru-RU" sz="3800" b="1" i="1" dirty="0">
                <a:latin typeface="Arial Narrow" pitchFamily="34" charset="0"/>
              </a:rPr>
              <a:t> </a:t>
            </a:r>
            <a:r>
              <a:rPr lang="ru-RU" sz="3800" b="1" i="1" dirty="0" err="1">
                <a:latin typeface="Arial Narrow" pitchFamily="34" charset="0"/>
              </a:rPr>
              <a:t>місце</a:t>
            </a:r>
            <a:r>
              <a:rPr lang="ru-RU" sz="3800" b="1" i="1" dirty="0">
                <a:latin typeface="Arial Narrow" pitchFamily="34" charset="0"/>
              </a:rPr>
              <a:t> в </a:t>
            </a:r>
            <a:r>
              <a:rPr lang="ru-RU" sz="3800" b="1" i="1" dirty="0" err="1">
                <a:latin typeface="Arial Narrow" pitchFamily="34" charset="0"/>
              </a:rPr>
              <a:t>експорті</a:t>
            </a:r>
            <a:r>
              <a:rPr lang="ru-RU" sz="3800" b="1" i="1" dirty="0">
                <a:latin typeface="Arial Narrow" pitchFamily="34" charset="0"/>
              </a:rPr>
              <a:t> </a:t>
            </a:r>
            <a:r>
              <a:rPr lang="ru-RU" sz="3800" b="1" i="1" dirty="0" err="1">
                <a:latin typeface="Arial Narrow" pitchFamily="34" charset="0"/>
              </a:rPr>
              <a:t>займають</a:t>
            </a:r>
            <a:r>
              <a:rPr lang="ru-RU" sz="3800" b="1" i="1" dirty="0">
                <a:latin typeface="Arial Narrow" pitchFamily="34" charset="0"/>
              </a:rPr>
              <a:t> </a:t>
            </a:r>
            <a:r>
              <a:rPr lang="ru-RU" sz="3800" b="1" i="1" dirty="0" err="1">
                <a:latin typeface="Arial Narrow" pitchFamily="34" charset="0"/>
              </a:rPr>
              <a:t>одяг</a:t>
            </a:r>
            <a:r>
              <a:rPr lang="ru-RU" sz="3800" b="1" i="1" dirty="0">
                <a:latin typeface="Arial Narrow" pitchFamily="34" charset="0"/>
              </a:rPr>
              <a:t> і </a:t>
            </a:r>
            <a:r>
              <a:rPr lang="ru-RU" sz="3800" b="1" i="1" dirty="0" err="1">
                <a:latin typeface="Arial Narrow" pitchFamily="34" charset="0"/>
              </a:rPr>
              <a:t>текстильні</a:t>
            </a:r>
            <a:r>
              <a:rPr lang="ru-RU" sz="3800" b="1" i="1" dirty="0">
                <a:latin typeface="Arial Narrow" pitchFamily="34" charset="0"/>
              </a:rPr>
              <a:t> </a:t>
            </a:r>
            <a:r>
              <a:rPr lang="ru-RU" sz="3800" b="1" i="1" dirty="0" err="1">
                <a:latin typeface="Arial Narrow" pitchFamily="34" charset="0"/>
              </a:rPr>
              <a:t>вироби</a:t>
            </a:r>
            <a:r>
              <a:rPr lang="ru-RU" sz="3800" b="1" i="1" dirty="0">
                <a:latin typeface="Arial Narrow" pitchFamily="34" charset="0"/>
              </a:rPr>
              <a:t> </a:t>
            </a:r>
            <a:r>
              <a:rPr lang="ru-RU" sz="3800" b="1" i="1" dirty="0" smtClean="0">
                <a:latin typeface="Arial Narrow" pitchFamily="34" charset="0"/>
              </a:rPr>
              <a:t>.</a:t>
            </a:r>
            <a:r>
              <a:rPr lang="ru-RU" sz="3800" b="1" i="1" dirty="0" err="1" smtClean="0">
                <a:latin typeface="Arial Narrow" pitchFamily="34" charset="0"/>
              </a:rPr>
              <a:t>Значним</a:t>
            </a:r>
            <a:r>
              <a:rPr lang="ru-RU" sz="3800" b="1" i="1" dirty="0" smtClean="0">
                <a:latin typeface="Arial Narrow" pitchFamily="34" charset="0"/>
              </a:rPr>
              <a:t> </a:t>
            </a:r>
            <a:r>
              <a:rPr lang="ru-RU" sz="3800" b="1" i="1" dirty="0">
                <a:latin typeface="Arial Narrow" pitchFamily="34" charset="0"/>
              </a:rPr>
              <a:t>є </a:t>
            </a:r>
            <a:r>
              <a:rPr lang="ru-RU" sz="3800" b="1" i="1" dirty="0" err="1">
                <a:latin typeface="Arial Narrow" pitchFamily="34" charset="0"/>
              </a:rPr>
              <a:t>експорт</a:t>
            </a:r>
            <a:r>
              <a:rPr lang="ru-RU" sz="3800" b="1" i="1" dirty="0">
                <a:latin typeface="Arial Narrow" pitchFamily="34" charset="0"/>
              </a:rPr>
              <a:t> </a:t>
            </a:r>
            <a:r>
              <a:rPr lang="ru-RU" sz="3800" b="1" i="1" dirty="0" err="1">
                <a:latin typeface="Arial Narrow" pitchFamily="34" charset="0"/>
              </a:rPr>
              <a:t>товарів</a:t>
            </a:r>
            <a:r>
              <a:rPr lang="ru-RU" sz="3800" b="1" i="1" dirty="0">
                <a:latin typeface="Arial Narrow" pitchFamily="34" charset="0"/>
              </a:rPr>
              <a:t> широкого </a:t>
            </a:r>
            <a:r>
              <a:rPr lang="ru-RU" sz="3800" b="1" i="1" dirty="0" err="1">
                <a:latin typeface="Arial Narrow" pitchFamily="34" charset="0"/>
              </a:rPr>
              <a:t>вжитку</a:t>
            </a:r>
            <a:r>
              <a:rPr lang="ru-RU" sz="3800" b="1" i="1" dirty="0">
                <a:latin typeface="Arial Narrow" pitchFamily="34" charset="0"/>
              </a:rPr>
              <a:t>: </a:t>
            </a:r>
            <a:r>
              <a:rPr lang="ru-RU" sz="3800" b="1" i="1" dirty="0" err="1">
                <a:latin typeface="Arial Narrow" pitchFamily="34" charset="0"/>
              </a:rPr>
              <a:t>іграшки</a:t>
            </a:r>
            <a:r>
              <a:rPr lang="ru-RU" sz="3800" b="1" i="1" dirty="0">
                <a:latin typeface="Arial Narrow" pitchFamily="34" charset="0"/>
              </a:rPr>
              <a:t>, </a:t>
            </a:r>
            <a:r>
              <a:rPr lang="ru-RU" sz="3800" b="1" i="1" dirty="0" err="1">
                <a:latin typeface="Arial Narrow" pitchFamily="34" charset="0"/>
              </a:rPr>
              <a:t>взуття</a:t>
            </a:r>
            <a:r>
              <a:rPr lang="ru-RU" sz="3800" b="1" i="1" dirty="0">
                <a:latin typeface="Arial Narrow" pitchFamily="34" charset="0"/>
              </a:rPr>
              <a:t>, </a:t>
            </a:r>
            <a:r>
              <a:rPr lang="ru-RU" sz="3800" b="1" i="1" dirty="0" err="1">
                <a:latin typeface="Arial Narrow" pitchFamily="34" charset="0"/>
              </a:rPr>
              <a:t>спортивні</a:t>
            </a:r>
            <a:r>
              <a:rPr lang="ru-RU" sz="3800" b="1" i="1" dirty="0">
                <a:latin typeface="Arial Narrow" pitchFamily="34" charset="0"/>
              </a:rPr>
              <a:t> </a:t>
            </a:r>
            <a:r>
              <a:rPr lang="ru-RU" sz="3800" b="1" i="1" dirty="0" err="1">
                <a:latin typeface="Arial Narrow" pitchFamily="34" charset="0"/>
              </a:rPr>
              <a:t>товари</a:t>
            </a:r>
            <a:r>
              <a:rPr lang="ru-RU" sz="3800" b="1" i="1" dirty="0">
                <a:latin typeface="Arial Narrow" pitchFamily="34" charset="0"/>
              </a:rPr>
              <a:t>. </a:t>
            </a:r>
            <a:r>
              <a:rPr lang="ru-RU" sz="3800" b="1" i="1" dirty="0" err="1">
                <a:latin typeface="Arial Narrow" pitchFamily="34" charset="0"/>
              </a:rPr>
              <a:t>Важливе</a:t>
            </a:r>
            <a:r>
              <a:rPr lang="ru-RU" sz="3800" b="1" i="1" dirty="0">
                <a:latin typeface="Arial Narrow" pitchFamily="34" charset="0"/>
              </a:rPr>
              <a:t> </a:t>
            </a:r>
            <a:r>
              <a:rPr lang="ru-RU" sz="3800" b="1" i="1" dirty="0" err="1">
                <a:latin typeface="Arial Narrow" pitchFamily="34" charset="0"/>
              </a:rPr>
              <a:t>місце</a:t>
            </a:r>
            <a:r>
              <a:rPr lang="ru-RU" sz="3800" b="1" i="1" dirty="0">
                <a:latin typeface="Arial Narrow" pitchFamily="34" charset="0"/>
              </a:rPr>
              <a:t> в </a:t>
            </a:r>
            <a:r>
              <a:rPr lang="ru-RU" sz="3800" b="1" i="1" dirty="0" err="1">
                <a:latin typeface="Arial Narrow" pitchFamily="34" charset="0"/>
              </a:rPr>
              <a:t>структурі</a:t>
            </a:r>
            <a:r>
              <a:rPr lang="ru-RU" sz="3800" b="1" i="1" dirty="0">
                <a:latin typeface="Arial Narrow" pitchFamily="34" charset="0"/>
              </a:rPr>
              <a:t> </a:t>
            </a:r>
            <a:r>
              <a:rPr lang="ru-RU" sz="3800" b="1" i="1" dirty="0" err="1">
                <a:latin typeface="Arial Narrow" pitchFamily="34" charset="0"/>
              </a:rPr>
              <a:t>експорту</a:t>
            </a:r>
            <a:r>
              <a:rPr lang="ru-RU" sz="3800" b="1" i="1" dirty="0">
                <a:latin typeface="Arial Narrow" pitchFamily="34" charset="0"/>
              </a:rPr>
              <a:t> </a:t>
            </a:r>
            <a:r>
              <a:rPr lang="ru-RU" sz="3800" b="1" i="1" dirty="0" err="1">
                <a:latin typeface="Arial Narrow" pitchFamily="34" charset="0"/>
              </a:rPr>
              <a:t>належить</a:t>
            </a:r>
            <a:r>
              <a:rPr lang="ru-RU" sz="3800" b="1" i="1" dirty="0">
                <a:latin typeface="Arial Narrow" pitchFamily="34" charset="0"/>
              </a:rPr>
              <a:t> машинно-</a:t>
            </a:r>
            <a:r>
              <a:rPr lang="ru-RU" sz="3800" b="1" i="1" dirty="0" err="1">
                <a:latin typeface="Arial Narrow" pitchFamily="34" charset="0"/>
              </a:rPr>
              <a:t>технічного</a:t>
            </a:r>
            <a:r>
              <a:rPr lang="ru-RU" sz="3800" b="1" i="1" dirty="0">
                <a:latin typeface="Arial Narrow" pitchFamily="34" charset="0"/>
              </a:rPr>
              <a:t> </a:t>
            </a:r>
            <a:r>
              <a:rPr lang="ru-RU" sz="3800" b="1" i="1" dirty="0" err="1">
                <a:latin typeface="Arial Narrow" pitchFamily="34" charset="0"/>
              </a:rPr>
              <a:t>устаткування</a:t>
            </a:r>
            <a:r>
              <a:rPr lang="ru-RU" sz="3800" b="1" i="1" dirty="0">
                <a:latin typeface="Arial Narrow" pitchFamily="34" charset="0"/>
              </a:rPr>
              <a:t> </a:t>
            </a:r>
            <a:r>
              <a:rPr lang="ru-RU" sz="3800" b="1" i="1" dirty="0" smtClean="0">
                <a:latin typeface="Arial Narrow" pitchFamily="34" charset="0"/>
              </a:rPr>
              <a:t>. </a:t>
            </a:r>
            <a:r>
              <a:rPr lang="ru-RU" sz="3800" b="1" i="1" dirty="0" err="1">
                <a:latin typeface="Arial Narrow" pitchFamily="34" charset="0"/>
              </a:rPr>
              <a:t>Це</a:t>
            </a:r>
            <a:r>
              <a:rPr lang="ru-RU" sz="3800" b="1" i="1" dirty="0">
                <a:latin typeface="Arial Narrow" pitchFamily="34" charset="0"/>
              </a:rPr>
              <a:t> </a:t>
            </a:r>
            <a:r>
              <a:rPr lang="ru-RU" sz="3800" b="1" i="1" dirty="0" err="1">
                <a:latin typeface="Arial Narrow" pitchFamily="34" charset="0"/>
              </a:rPr>
              <a:t>верстати</a:t>
            </a:r>
            <a:r>
              <a:rPr lang="ru-RU" sz="3800" b="1" i="1" dirty="0">
                <a:latin typeface="Arial Narrow" pitchFamily="34" charset="0"/>
              </a:rPr>
              <a:t> для невеликих </a:t>
            </a:r>
            <a:r>
              <a:rPr lang="ru-RU" sz="3800" b="1" i="1" dirty="0" err="1">
                <a:latin typeface="Arial Narrow" pitchFamily="34" charset="0"/>
              </a:rPr>
              <a:t>ремонтних</a:t>
            </a:r>
            <a:r>
              <a:rPr lang="ru-RU" sz="3800" b="1" i="1" dirty="0">
                <a:latin typeface="Arial Narrow" pitchFamily="34" charset="0"/>
              </a:rPr>
              <a:t> </a:t>
            </a:r>
            <a:r>
              <a:rPr lang="ru-RU" sz="3800" b="1" i="1" dirty="0" err="1">
                <a:latin typeface="Arial Narrow" pitchFamily="34" charset="0"/>
              </a:rPr>
              <a:t>майстерень</a:t>
            </a:r>
            <a:r>
              <a:rPr lang="ru-RU" sz="3800" b="1" i="1" dirty="0">
                <a:latin typeface="Arial Narrow" pitchFamily="34" charset="0"/>
              </a:rPr>
              <a:t>, </a:t>
            </a:r>
            <a:r>
              <a:rPr lang="ru-RU" sz="3800" b="1" i="1" dirty="0" err="1">
                <a:latin typeface="Arial Narrow" pitchFamily="34" charset="0"/>
              </a:rPr>
              <a:t>швейні</a:t>
            </a:r>
            <a:r>
              <a:rPr lang="ru-RU" sz="3800" b="1" i="1" dirty="0">
                <a:latin typeface="Arial Narrow" pitchFamily="34" charset="0"/>
              </a:rPr>
              <a:t> </a:t>
            </a:r>
            <a:r>
              <a:rPr lang="ru-RU" sz="3800" b="1" i="1" dirty="0" err="1">
                <a:latin typeface="Arial Narrow" pitchFamily="34" charset="0"/>
              </a:rPr>
              <a:t>машини</a:t>
            </a:r>
            <a:r>
              <a:rPr lang="ru-RU" sz="3800" b="1" i="1" dirty="0">
                <a:latin typeface="Arial Narrow" pitchFamily="34" charset="0"/>
              </a:rPr>
              <a:t>, а </a:t>
            </a:r>
            <a:r>
              <a:rPr lang="ru-RU" sz="3800" b="1" i="1" dirty="0" err="1">
                <a:latin typeface="Arial Narrow" pitchFamily="34" charset="0"/>
              </a:rPr>
              <a:t>останнім</a:t>
            </a:r>
            <a:r>
              <a:rPr lang="ru-RU" sz="3800" b="1" i="1" dirty="0">
                <a:latin typeface="Arial Narrow" pitchFamily="34" charset="0"/>
              </a:rPr>
              <a:t> часом і нескладна </a:t>
            </a:r>
            <a:r>
              <a:rPr lang="ru-RU" sz="3800" b="1" i="1" dirty="0" err="1">
                <a:latin typeface="Arial Narrow" pitchFamily="34" charset="0"/>
              </a:rPr>
              <a:t>електронна</a:t>
            </a:r>
            <a:r>
              <a:rPr lang="ru-RU" sz="3800" b="1" i="1" dirty="0">
                <a:latin typeface="Arial Narrow" pitchFamily="34" charset="0"/>
              </a:rPr>
              <a:t> </a:t>
            </a:r>
            <a:r>
              <a:rPr lang="ru-RU" sz="3800" b="1" i="1" dirty="0" err="1">
                <a:latin typeface="Arial Narrow" pitchFamily="34" charset="0"/>
              </a:rPr>
              <a:t>апаратура</a:t>
            </a:r>
            <a:r>
              <a:rPr lang="ru-RU" sz="3800" b="1" i="1" dirty="0">
                <a:latin typeface="Arial Narrow" pitchFamily="34" charset="0"/>
              </a:rPr>
              <a:t> (</a:t>
            </a:r>
            <a:r>
              <a:rPr lang="ru-RU" sz="3800" b="1" i="1" dirty="0" err="1">
                <a:latin typeface="Arial Narrow" pitchFamily="34" charset="0"/>
              </a:rPr>
              <a:t>магнітофони</a:t>
            </a:r>
            <a:r>
              <a:rPr lang="ru-RU" sz="3800" b="1" i="1" dirty="0">
                <a:latin typeface="Arial Narrow" pitchFamily="34" charset="0"/>
              </a:rPr>
              <a:t>, </a:t>
            </a:r>
            <a:r>
              <a:rPr lang="ru-RU" sz="3800" b="1" i="1" dirty="0" err="1">
                <a:latin typeface="Arial Narrow" pitchFamily="34" charset="0"/>
              </a:rPr>
              <a:t>відео</a:t>
            </a:r>
            <a:r>
              <a:rPr lang="ru-RU" sz="3800" b="1" i="1" dirty="0">
                <a:latin typeface="Arial Narrow" pitchFamily="34" charset="0"/>
              </a:rPr>
              <a:t> </a:t>
            </a:r>
            <a:r>
              <a:rPr lang="ru-RU" sz="3800" b="1" i="1" dirty="0" smtClean="0">
                <a:latin typeface="Arial Narrow" pitchFamily="34" charset="0"/>
              </a:rPr>
              <a:t>).</a:t>
            </a:r>
            <a:endParaRPr lang="ru-RU" sz="3800" b="1" i="1" dirty="0">
              <a:latin typeface="Arial Narrow" pitchFamily="34" charset="0"/>
            </a:endParaRPr>
          </a:p>
          <a:p>
            <a:pPr fontAlgn="base">
              <a:lnSpc>
                <a:spcPct val="120000"/>
              </a:lnSpc>
            </a:pPr>
            <a:r>
              <a:rPr lang="ru-RU" sz="3800" b="1" i="1" dirty="0" err="1">
                <a:latin typeface="Arial Narrow" pitchFamily="34" charset="0"/>
              </a:rPr>
              <a:t>Із</a:t>
            </a:r>
            <a:r>
              <a:rPr lang="ru-RU" sz="3800" b="1" i="1" dirty="0">
                <a:latin typeface="Arial Narrow" pitchFamily="34" charset="0"/>
              </a:rPr>
              <a:t> </a:t>
            </a:r>
            <a:r>
              <a:rPr lang="ru-RU" sz="3800" b="1" i="1" dirty="0" err="1">
                <a:latin typeface="Arial Narrow" pitchFamily="34" charset="0"/>
              </a:rPr>
              <a:t>зростанням</a:t>
            </a:r>
            <a:r>
              <a:rPr lang="ru-RU" sz="3800" b="1" i="1" dirty="0">
                <a:latin typeface="Arial Narrow" pitchFamily="34" charset="0"/>
              </a:rPr>
              <a:t> </a:t>
            </a:r>
            <a:r>
              <a:rPr lang="ru-RU" sz="3800" b="1" i="1" dirty="0" err="1">
                <a:latin typeface="Arial Narrow" pitchFamily="34" charset="0"/>
              </a:rPr>
              <a:t>рівня</a:t>
            </a:r>
            <a:r>
              <a:rPr lang="ru-RU" sz="3800" b="1" i="1" dirty="0">
                <a:latin typeface="Arial Narrow" pitchFamily="34" charset="0"/>
              </a:rPr>
              <a:t> </a:t>
            </a:r>
            <a:r>
              <a:rPr lang="ru-RU" sz="3800" b="1" i="1" dirty="0" err="1">
                <a:latin typeface="Arial Narrow" pitchFamily="34" charset="0"/>
              </a:rPr>
              <a:t>економічного</a:t>
            </a:r>
            <a:r>
              <a:rPr lang="ru-RU" sz="3800" b="1" i="1" dirty="0">
                <a:latin typeface="Arial Narrow" pitchFamily="34" charset="0"/>
              </a:rPr>
              <a:t> </a:t>
            </a:r>
            <a:r>
              <a:rPr lang="ru-RU" sz="3800" b="1" i="1" dirty="0" err="1">
                <a:latin typeface="Arial Narrow" pitchFamily="34" charset="0"/>
              </a:rPr>
              <a:t>розвитку</a:t>
            </a:r>
            <a:r>
              <a:rPr lang="ru-RU" sz="3800" b="1" i="1" dirty="0">
                <a:latin typeface="Arial Narrow" pitchFamily="34" charset="0"/>
              </a:rPr>
              <a:t> </a:t>
            </a:r>
            <a:r>
              <a:rPr lang="ru-RU" sz="3800" b="1" i="1" dirty="0" err="1">
                <a:latin typeface="Arial Narrow" pitchFamily="34" charset="0"/>
              </a:rPr>
              <a:t>країни</a:t>
            </a:r>
            <a:r>
              <a:rPr lang="ru-RU" sz="3800" b="1" i="1" dirty="0">
                <a:latin typeface="Arial Narrow" pitchFamily="34" charset="0"/>
              </a:rPr>
              <a:t> </a:t>
            </a:r>
            <a:r>
              <a:rPr lang="ru-RU" sz="3800" b="1" i="1" dirty="0" err="1">
                <a:latin typeface="Arial Narrow" pitchFamily="34" charset="0"/>
              </a:rPr>
              <a:t>змінюється</a:t>
            </a:r>
            <a:r>
              <a:rPr lang="ru-RU" sz="3800" b="1" i="1" dirty="0">
                <a:latin typeface="Arial Narrow" pitchFamily="34" charset="0"/>
              </a:rPr>
              <a:t> роль </a:t>
            </a:r>
            <a:r>
              <a:rPr lang="ru-RU" sz="3800" b="1" i="1" dirty="0" smtClean="0">
                <a:latin typeface="Arial Narrow" pitchFamily="34" charset="0"/>
              </a:rPr>
              <a:t>Китаю</a:t>
            </a:r>
            <a:r>
              <a:rPr lang="ru-RU" sz="3800" b="1" i="1" dirty="0">
                <a:latin typeface="Arial Narrow" pitchFamily="34" charset="0"/>
              </a:rPr>
              <a:t> </a:t>
            </a:r>
            <a:r>
              <a:rPr lang="ru-RU" sz="3800" b="1" i="1" dirty="0" smtClean="0">
                <a:latin typeface="Arial Narrow" pitchFamily="34" charset="0"/>
              </a:rPr>
              <a:t>на </a:t>
            </a:r>
            <a:r>
              <a:rPr lang="ru-RU" sz="3800" b="1" i="1" dirty="0" err="1">
                <a:latin typeface="Arial Narrow" pitchFamily="34" charset="0"/>
              </a:rPr>
              <a:t>світовому</a:t>
            </a:r>
            <a:r>
              <a:rPr lang="ru-RU" sz="3800" b="1" i="1" dirty="0">
                <a:latin typeface="Arial Narrow" pitchFamily="34" charset="0"/>
              </a:rPr>
              <a:t> ринку і </a:t>
            </a:r>
            <a:r>
              <a:rPr lang="ru-RU" sz="3800" b="1" i="1" dirty="0" err="1">
                <a:latin typeface="Arial Narrow" pitchFamily="34" charset="0"/>
              </a:rPr>
              <a:t>товарна</a:t>
            </a:r>
            <a:r>
              <a:rPr lang="ru-RU" sz="3800" b="1" i="1" dirty="0">
                <a:latin typeface="Arial Narrow" pitchFamily="34" charset="0"/>
              </a:rPr>
              <a:t> структура </a:t>
            </a:r>
            <a:r>
              <a:rPr lang="ru-RU" sz="3800" b="1" i="1" dirty="0" err="1">
                <a:latin typeface="Arial Narrow" pitchFamily="34" charset="0"/>
              </a:rPr>
              <a:t>зовнішньої</a:t>
            </a:r>
            <a:r>
              <a:rPr lang="ru-RU" sz="3800" b="1" i="1" dirty="0">
                <a:latin typeface="Arial Narrow" pitchFamily="34" charset="0"/>
              </a:rPr>
              <a:t> </a:t>
            </a:r>
            <a:r>
              <a:rPr lang="ru-RU" sz="3800" b="1" i="1" dirty="0" err="1">
                <a:latin typeface="Arial Narrow" pitchFamily="34" charset="0"/>
              </a:rPr>
              <a:t>торгівлі</a:t>
            </a:r>
            <a:r>
              <a:rPr lang="ru-RU" sz="3800" b="1" i="1" dirty="0">
                <a:latin typeface="Arial Narrow" pitchFamily="34" charset="0"/>
              </a:rPr>
              <a:t>. </a:t>
            </a:r>
            <a:r>
              <a:rPr lang="ru-RU" sz="3800" b="1" i="1" dirty="0" smtClean="0">
                <a:latin typeface="Arial Narrow" pitchFamily="34" charset="0"/>
              </a:rPr>
              <a:t>Китай</a:t>
            </a:r>
            <a:r>
              <a:rPr lang="ru-RU" sz="3800" b="1" i="1" dirty="0">
                <a:latin typeface="Arial Narrow" pitchFamily="34" charset="0"/>
              </a:rPr>
              <a:t> </a:t>
            </a:r>
            <a:r>
              <a:rPr lang="ru-RU" sz="3800" b="1" i="1" dirty="0" smtClean="0">
                <a:latin typeface="Arial Narrow" pitchFamily="34" charset="0"/>
              </a:rPr>
              <a:t>як </a:t>
            </a:r>
            <a:r>
              <a:rPr lang="ru-RU" sz="3800" b="1" i="1" dirty="0">
                <a:latin typeface="Arial Narrow" pitchFamily="34" charset="0"/>
              </a:rPr>
              <a:t>і </a:t>
            </a:r>
            <a:r>
              <a:rPr lang="ru-RU" sz="3800" b="1" i="1" dirty="0" err="1">
                <a:latin typeface="Arial Narrow" pitchFamily="34" charset="0"/>
              </a:rPr>
              <a:t>раніше</a:t>
            </a:r>
            <a:r>
              <a:rPr lang="ru-RU" sz="3800" b="1" i="1" dirty="0">
                <a:latin typeface="Arial Narrow" pitchFamily="34" charset="0"/>
              </a:rPr>
              <a:t> </a:t>
            </a:r>
            <a:r>
              <a:rPr lang="ru-RU" sz="3800" b="1" i="1" dirty="0" err="1">
                <a:latin typeface="Arial Narrow" pitchFamily="34" charset="0"/>
              </a:rPr>
              <a:t>залишається</a:t>
            </a:r>
            <a:r>
              <a:rPr lang="ru-RU" sz="3800" b="1" i="1" dirty="0">
                <a:latin typeface="Arial Narrow" pitchFamily="34" charset="0"/>
              </a:rPr>
              <a:t> </a:t>
            </a:r>
            <a:r>
              <a:rPr lang="ru-RU" sz="3800" b="1" i="1" dirty="0" err="1">
                <a:latin typeface="Arial Narrow" pitchFamily="34" charset="0"/>
              </a:rPr>
              <a:t>найбільшим</a:t>
            </a:r>
            <a:r>
              <a:rPr lang="ru-RU" sz="3800" b="1" i="1" dirty="0">
                <a:latin typeface="Arial Narrow" pitchFamily="34" charset="0"/>
              </a:rPr>
              <a:t> </a:t>
            </a:r>
            <a:r>
              <a:rPr lang="ru-RU" sz="3800" b="1" i="1" dirty="0" err="1">
                <a:latin typeface="Arial Narrow" pitchFamily="34" charset="0"/>
              </a:rPr>
              <a:t>експортером</a:t>
            </a:r>
            <a:r>
              <a:rPr lang="ru-RU" sz="3800" b="1" i="1" dirty="0">
                <a:latin typeface="Arial Narrow" pitchFamily="34" charset="0"/>
              </a:rPr>
              <a:t> </a:t>
            </a:r>
            <a:r>
              <a:rPr lang="ru-RU" sz="3800" b="1" i="1" dirty="0" err="1">
                <a:latin typeface="Arial Narrow" pitchFamily="34" charset="0"/>
              </a:rPr>
              <a:t>сировини</a:t>
            </a:r>
            <a:r>
              <a:rPr lang="ru-RU" sz="3800" b="1" i="1" dirty="0">
                <a:latin typeface="Arial Narrow" pitchFamily="34" charset="0"/>
              </a:rPr>
              <a:t> у </a:t>
            </a:r>
            <a:r>
              <a:rPr lang="ru-RU" sz="3800" b="1" i="1" dirty="0" err="1">
                <a:latin typeface="Arial Narrow" pitchFamily="34" charset="0"/>
              </a:rPr>
              <a:t>світі</a:t>
            </a:r>
            <a:r>
              <a:rPr lang="ru-RU" sz="3800" b="1" i="1" dirty="0">
                <a:latin typeface="Arial Narrow" pitchFamily="34" charset="0"/>
              </a:rPr>
              <a:t> (</a:t>
            </a:r>
            <a:r>
              <a:rPr lang="ru-RU" sz="3800" b="1" i="1" dirty="0" err="1">
                <a:latin typeface="Arial Narrow" pitchFamily="34" charset="0"/>
              </a:rPr>
              <a:t>вугілля</a:t>
            </a:r>
            <a:r>
              <a:rPr lang="ru-RU" sz="3800" b="1" i="1" dirty="0">
                <a:latin typeface="Arial Narrow" pitchFamily="34" charset="0"/>
              </a:rPr>
              <a:t>, </a:t>
            </a:r>
            <a:r>
              <a:rPr lang="ru-RU" sz="3800" b="1" i="1" dirty="0" err="1">
                <a:latin typeface="Arial Narrow" pitchFamily="34" charset="0"/>
              </a:rPr>
              <a:t>чорні</a:t>
            </a:r>
            <a:r>
              <a:rPr lang="ru-RU" sz="3800" b="1" i="1" dirty="0">
                <a:latin typeface="Arial Narrow" pitchFamily="34" charset="0"/>
              </a:rPr>
              <a:t> і </a:t>
            </a:r>
            <a:r>
              <a:rPr lang="ru-RU" sz="3800" b="1" i="1" dirty="0" err="1">
                <a:latin typeface="Arial Narrow" pitchFamily="34" charset="0"/>
              </a:rPr>
              <a:t>кольорові</a:t>
            </a:r>
            <a:r>
              <a:rPr lang="ru-RU" sz="3800" b="1" i="1" dirty="0">
                <a:latin typeface="Arial Narrow" pitchFamily="34" charset="0"/>
              </a:rPr>
              <a:t> метали, </a:t>
            </a:r>
            <a:r>
              <a:rPr lang="ru-RU" sz="3800" b="1" i="1" dirty="0" err="1">
                <a:latin typeface="Arial Narrow" pitchFamily="34" charset="0"/>
              </a:rPr>
              <a:t>бавовна</a:t>
            </a:r>
            <a:r>
              <a:rPr lang="ru-RU" sz="3800" b="1" i="1" dirty="0">
                <a:latin typeface="Arial Narrow" pitchFamily="34" charset="0"/>
              </a:rPr>
              <a:t>, </a:t>
            </a:r>
            <a:r>
              <a:rPr lang="ru-RU" sz="3800" b="1" i="1" dirty="0" err="1">
                <a:latin typeface="Arial Narrow" pitchFamily="34" charset="0"/>
              </a:rPr>
              <a:t>шовк</a:t>
            </a:r>
            <a:r>
              <a:rPr lang="ru-RU" sz="3800" b="1" i="1" dirty="0">
                <a:latin typeface="Arial Narrow" pitchFamily="34" charset="0"/>
              </a:rPr>
              <a:t> </a:t>
            </a:r>
            <a:r>
              <a:rPr lang="ru-RU" sz="3800" b="1" i="1" dirty="0" smtClean="0">
                <a:latin typeface="Arial Narrow" pitchFamily="34" charset="0"/>
              </a:rPr>
              <a:t>) </a:t>
            </a:r>
            <a:r>
              <a:rPr lang="ru-RU" sz="3800" b="1" i="1" dirty="0" err="1">
                <a:latin typeface="Arial Narrow" pitchFamily="34" charset="0"/>
              </a:rPr>
              <a:t>Однак</a:t>
            </a:r>
            <a:r>
              <a:rPr lang="ru-RU" sz="3800" b="1" i="1" dirty="0">
                <a:latin typeface="Arial Narrow" pitchFamily="34" charset="0"/>
              </a:rPr>
              <a:t> </a:t>
            </a:r>
            <a:r>
              <a:rPr lang="ru-RU" sz="3800" b="1" i="1" dirty="0" err="1">
                <a:latin typeface="Arial Narrow" pitchFamily="34" charset="0"/>
              </a:rPr>
              <a:t>збільшується</a:t>
            </a:r>
            <a:r>
              <a:rPr lang="ru-RU" sz="3800" b="1" i="1" dirty="0">
                <a:latin typeface="Arial Narrow" pitchFamily="34" charset="0"/>
              </a:rPr>
              <a:t> </a:t>
            </a:r>
            <a:r>
              <a:rPr lang="ru-RU" sz="3800" b="1" i="1" dirty="0" err="1">
                <a:latin typeface="Arial Narrow" pitchFamily="34" charset="0"/>
              </a:rPr>
              <a:t>частка</a:t>
            </a:r>
            <a:r>
              <a:rPr lang="ru-RU" sz="3800" b="1" i="1" dirty="0">
                <a:latin typeface="Arial Narrow" pitchFamily="34" charset="0"/>
              </a:rPr>
              <a:t> </a:t>
            </a:r>
            <a:r>
              <a:rPr lang="ru-RU" sz="3800" b="1" i="1" dirty="0" err="1">
                <a:latin typeface="Arial Narrow" pitchFamily="34" charset="0"/>
              </a:rPr>
              <a:t>готової</a:t>
            </a:r>
            <a:r>
              <a:rPr lang="ru-RU" sz="3800" b="1" i="1" dirty="0">
                <a:latin typeface="Arial Narrow" pitchFamily="34" charset="0"/>
              </a:rPr>
              <a:t> </a:t>
            </a:r>
            <a:r>
              <a:rPr lang="ru-RU" sz="3800" b="1" i="1" dirty="0" err="1">
                <a:latin typeface="Arial Narrow" pitchFamily="34" charset="0"/>
              </a:rPr>
              <a:t>продукції</a:t>
            </a:r>
            <a:r>
              <a:rPr lang="ru-RU" sz="3800" b="1" i="1" dirty="0">
                <a:latin typeface="Arial Narrow" pitchFamily="34" charset="0"/>
              </a:rPr>
              <a:t> (</a:t>
            </a:r>
            <a:r>
              <a:rPr lang="ru-RU" sz="3800" b="1" i="1" dirty="0" err="1">
                <a:latin typeface="Arial Narrow" pitchFamily="34" charset="0"/>
              </a:rPr>
              <a:t>більше</a:t>
            </a:r>
            <a:r>
              <a:rPr lang="ru-RU" sz="3800" b="1" i="1" dirty="0">
                <a:latin typeface="Arial Narrow" pitchFamily="34" charset="0"/>
              </a:rPr>
              <a:t> 80% </a:t>
            </a:r>
            <a:r>
              <a:rPr lang="ru-RU" sz="3800" b="1" i="1" dirty="0" err="1">
                <a:latin typeface="Arial Narrow" pitchFamily="34" charset="0"/>
              </a:rPr>
              <a:t>експорту</a:t>
            </a:r>
            <a:r>
              <a:rPr lang="ru-RU" sz="3800" b="1" i="1" dirty="0">
                <a:latin typeface="Arial Narrow" pitchFamily="34" charset="0"/>
              </a:rPr>
              <a:t>) і </a:t>
            </a:r>
            <a:r>
              <a:rPr lang="ru-RU" sz="3800" b="1" i="1" dirty="0" err="1">
                <a:latin typeface="Arial Narrow" pitchFamily="34" charset="0"/>
              </a:rPr>
              <a:t>скорочується</a:t>
            </a:r>
            <a:r>
              <a:rPr lang="ru-RU" sz="3800" b="1" i="1" dirty="0">
                <a:latin typeface="Arial Narrow" pitchFamily="34" charset="0"/>
              </a:rPr>
              <a:t> </a:t>
            </a:r>
            <a:r>
              <a:rPr lang="ru-RU" sz="3800" b="1" i="1" dirty="0" err="1">
                <a:latin typeface="Arial Narrow" pitchFamily="34" charset="0"/>
              </a:rPr>
              <a:t>частка</a:t>
            </a:r>
            <a:r>
              <a:rPr lang="ru-RU" sz="3800" b="1" i="1" dirty="0">
                <a:latin typeface="Arial Narrow" pitchFamily="34" charset="0"/>
              </a:rPr>
              <a:t> </a:t>
            </a:r>
            <a:r>
              <a:rPr lang="ru-RU" sz="3800" b="1" i="1" dirty="0" err="1">
                <a:latin typeface="Arial Narrow" pitchFamily="34" charset="0"/>
              </a:rPr>
              <a:t>сировини</a:t>
            </a:r>
            <a:r>
              <a:rPr lang="ru-RU" sz="3800" b="1" i="1" dirty="0">
                <a:latin typeface="Arial Narrow" pitchFamily="34" charset="0"/>
              </a:rPr>
              <a:t> і </a:t>
            </a:r>
            <a:r>
              <a:rPr lang="ru-RU" sz="3800" b="1" i="1" dirty="0" err="1">
                <a:latin typeface="Arial Narrow" pitchFamily="34" charset="0"/>
              </a:rPr>
              <a:t>сільськогосподарських</a:t>
            </a:r>
            <a:r>
              <a:rPr lang="ru-RU" sz="3800" b="1" i="1" dirty="0">
                <a:latin typeface="Arial Narrow" pitchFamily="34" charset="0"/>
              </a:rPr>
              <a:t> </a:t>
            </a:r>
            <a:r>
              <a:rPr lang="ru-RU" sz="3800" b="1" i="1" dirty="0" err="1" smtClean="0">
                <a:latin typeface="Arial Narrow" pitchFamily="34" charset="0"/>
              </a:rPr>
              <a:t>товарів</a:t>
            </a:r>
            <a:r>
              <a:rPr lang="ru-RU" sz="3800" b="1" i="1" dirty="0" smtClean="0">
                <a:latin typeface="Arial Narrow" pitchFamily="34" charset="0"/>
              </a:rPr>
              <a:t>.</a:t>
            </a:r>
            <a:endParaRPr lang="ru-RU" sz="3800" b="1" i="1" dirty="0">
              <a:latin typeface="Arial Narrow" pitchFamily="34" charset="0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74419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4820" y="332656"/>
            <a:ext cx="4968552" cy="5980922"/>
          </a:xfrm>
        </p:spPr>
        <p:txBody>
          <a:bodyPr>
            <a:noAutofit/>
          </a:bodyPr>
          <a:lstStyle/>
          <a:p>
            <a:r>
              <a:rPr lang="ru-RU" b="1" i="1" dirty="0" smtClean="0"/>
              <a:t>Китай - </a:t>
            </a:r>
            <a:r>
              <a:rPr lang="ru-RU" b="1" i="1" dirty="0" err="1" smtClean="0"/>
              <a:t>культурний</a:t>
            </a:r>
            <a:r>
              <a:rPr lang="ru-RU" b="1" i="1" dirty="0" smtClean="0"/>
              <a:t> </a:t>
            </a:r>
            <a:r>
              <a:rPr lang="ru-RU" b="1" i="1" dirty="0" err="1"/>
              <a:t>регіон</a:t>
            </a:r>
            <a:r>
              <a:rPr lang="ru-RU" b="1" i="1" dirty="0"/>
              <a:t> і </a:t>
            </a:r>
            <a:r>
              <a:rPr lang="ru-RU" b="1" i="1" dirty="0" err="1"/>
              <a:t>стародавня</a:t>
            </a:r>
            <a:r>
              <a:rPr lang="ru-RU" b="1" i="1" dirty="0"/>
              <a:t> </a:t>
            </a:r>
            <a:r>
              <a:rPr lang="ru-RU" b="1" i="1" dirty="0" err="1"/>
              <a:t>цивілізація</a:t>
            </a:r>
            <a:r>
              <a:rPr lang="ru-RU" b="1" i="1" dirty="0"/>
              <a:t> </a:t>
            </a:r>
            <a:r>
              <a:rPr lang="ru-RU" b="1" i="1" dirty="0" err="1"/>
              <a:t>Східної</a:t>
            </a:r>
            <a:r>
              <a:rPr lang="ru-RU" b="1" i="1" dirty="0"/>
              <a:t> </a:t>
            </a:r>
            <a:r>
              <a:rPr lang="ru-RU" b="1" i="1" dirty="0" err="1"/>
              <a:t>Азії</a:t>
            </a:r>
            <a:r>
              <a:rPr lang="ru-RU" b="1" i="1" dirty="0"/>
              <a:t>. Китай </a:t>
            </a:r>
            <a:r>
              <a:rPr lang="ru-RU" b="1" i="1" dirty="0" err="1"/>
              <a:t>належить</a:t>
            </a:r>
            <a:r>
              <a:rPr lang="ru-RU" b="1" i="1" dirty="0"/>
              <a:t> до </a:t>
            </a:r>
            <a:r>
              <a:rPr lang="ru-RU" b="1" i="1" dirty="0" err="1"/>
              <a:t>найбільш</a:t>
            </a:r>
            <a:r>
              <a:rPr lang="ru-RU" b="1" i="1" dirty="0"/>
              <a:t> </a:t>
            </a:r>
            <a:r>
              <a:rPr lang="ru-RU" b="1" i="1" dirty="0" err="1"/>
              <a:t>прадавніх</a:t>
            </a:r>
            <a:r>
              <a:rPr lang="ru-RU" b="1" i="1" dirty="0"/>
              <a:t> </a:t>
            </a:r>
            <a:r>
              <a:rPr lang="ru-RU" b="1" i="1" dirty="0" err="1"/>
              <a:t>цивілізацій</a:t>
            </a:r>
            <a:r>
              <a:rPr lang="ru-RU" b="1" i="1" dirty="0"/>
              <a:t>, яка </a:t>
            </a:r>
            <a:r>
              <a:rPr lang="ru-RU" b="1" i="1" dirty="0" err="1"/>
              <a:t>увібрала</a:t>
            </a:r>
            <a:r>
              <a:rPr lang="ru-RU" b="1" i="1" dirty="0"/>
              <a:t> у себе </a:t>
            </a:r>
            <a:r>
              <a:rPr lang="ru-RU" b="1" i="1" dirty="0" err="1"/>
              <a:t>велику</a:t>
            </a:r>
            <a:r>
              <a:rPr lang="ru-RU" b="1" i="1" dirty="0"/>
              <a:t> </a:t>
            </a:r>
            <a:r>
              <a:rPr lang="ru-RU" b="1" i="1" dirty="0" err="1"/>
              <a:t>кількість</a:t>
            </a:r>
            <a:r>
              <a:rPr lang="ru-RU" b="1" i="1" dirty="0"/>
              <a:t> держав та культур </a:t>
            </a:r>
            <a:r>
              <a:rPr lang="ru-RU" b="1" i="1" dirty="0" err="1"/>
              <a:t>впродовж</a:t>
            </a:r>
            <a:r>
              <a:rPr lang="ru-RU" b="1" i="1" dirty="0"/>
              <a:t> 6 </a:t>
            </a:r>
            <a:r>
              <a:rPr lang="ru-RU" b="1" i="1" dirty="0" err="1"/>
              <a:t>тисяч</a:t>
            </a:r>
            <a:r>
              <a:rPr lang="ru-RU" b="1" i="1" dirty="0"/>
              <a:t> </a:t>
            </a:r>
            <a:r>
              <a:rPr lang="ru-RU" b="1" i="1" dirty="0" err="1" smtClean="0"/>
              <a:t>років.Столицею</a:t>
            </a:r>
            <a:r>
              <a:rPr lang="ru-RU" b="1" i="1" dirty="0" smtClean="0"/>
              <a:t> Китаю є </a:t>
            </a:r>
            <a:r>
              <a:rPr lang="ru-RU" b="1" i="1" dirty="0" err="1" smtClean="0"/>
              <a:t>Пекін.Офіційна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мова</a:t>
            </a:r>
            <a:r>
              <a:rPr lang="ru-RU" b="1" i="1" dirty="0" smtClean="0"/>
              <a:t> – </a:t>
            </a:r>
            <a:r>
              <a:rPr lang="ru-RU" b="1" i="1" dirty="0" err="1" smtClean="0"/>
              <a:t>китайська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72025"/>
            <a:ext cx="4047316" cy="2829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4240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167"/>
            <a:ext cx="8229600" cy="1143000"/>
          </a:xfrm>
        </p:spPr>
        <p:txBody>
          <a:bodyPr/>
          <a:lstStyle/>
          <a:p>
            <a:r>
              <a:rPr lang="uk-UA" dirty="0" smtClean="0"/>
              <a:t>Географічне положення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4186808" cy="5256584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sz="2400" b="1" i="1" dirty="0">
                <a:latin typeface="Arial Narrow" pitchFamily="34" charset="0"/>
              </a:rPr>
              <a:t>Китай </a:t>
            </a:r>
            <a:r>
              <a:rPr lang="ru-RU" sz="2400" b="1" i="1" dirty="0" err="1">
                <a:latin typeface="Arial Narrow" pitchFamily="34" charset="0"/>
              </a:rPr>
              <a:t>розташований</a:t>
            </a:r>
            <a:r>
              <a:rPr lang="ru-RU" sz="2400" b="1" i="1" dirty="0">
                <a:latin typeface="Arial Narrow" pitchFamily="34" charset="0"/>
              </a:rPr>
              <a:t> у </a:t>
            </a:r>
            <a:r>
              <a:rPr lang="ru-RU" sz="2400" b="1" i="1" dirty="0" err="1">
                <a:latin typeface="Arial Narrow" pitchFamily="34" charset="0"/>
              </a:rPr>
              <a:t>Центральній</a:t>
            </a:r>
            <a:r>
              <a:rPr lang="ru-RU" sz="2400" b="1" i="1" dirty="0">
                <a:latin typeface="Arial Narrow" pitchFamily="34" charset="0"/>
              </a:rPr>
              <a:t> і </a:t>
            </a:r>
            <a:r>
              <a:rPr lang="ru-RU" sz="2400" b="1" i="1" dirty="0" err="1">
                <a:latin typeface="Arial Narrow" pitchFamily="34" charset="0"/>
              </a:rPr>
              <a:t>Східній</a:t>
            </a:r>
            <a:r>
              <a:rPr lang="ru-RU" sz="2400" b="1" i="1" dirty="0">
                <a:latin typeface="Arial Narrow" pitchFamily="34" charset="0"/>
              </a:rPr>
              <a:t> </a:t>
            </a:r>
            <a:r>
              <a:rPr lang="ru-RU" sz="2400" b="1" i="1" dirty="0" err="1">
                <a:latin typeface="Arial Narrow" pitchFamily="34" charset="0"/>
              </a:rPr>
              <a:t>Азії</a:t>
            </a:r>
            <a:r>
              <a:rPr lang="ru-RU" sz="2400" b="1" i="1" dirty="0">
                <a:latin typeface="Arial Narrow" pitchFamily="34" charset="0"/>
              </a:rPr>
              <a:t> і є </a:t>
            </a:r>
            <a:r>
              <a:rPr lang="ru-RU" sz="2400" b="1" i="1" dirty="0" err="1">
                <a:latin typeface="Arial Narrow" pitchFamily="34" charset="0"/>
              </a:rPr>
              <a:t>однією</a:t>
            </a:r>
            <a:r>
              <a:rPr lang="ru-RU" sz="2400" b="1" i="1" dirty="0">
                <a:latin typeface="Arial Narrow" pitchFamily="34" charset="0"/>
              </a:rPr>
              <a:t> з </a:t>
            </a:r>
            <a:r>
              <a:rPr lang="ru-RU" sz="2400" b="1" i="1" dirty="0" err="1">
                <a:latin typeface="Arial Narrow" pitchFamily="34" charset="0"/>
              </a:rPr>
              <a:t>найбільших</a:t>
            </a:r>
            <a:r>
              <a:rPr lang="ru-RU" sz="2400" b="1" i="1" dirty="0">
                <a:latin typeface="Arial Narrow" pitchFamily="34" charset="0"/>
              </a:rPr>
              <a:t> за </a:t>
            </a:r>
            <a:r>
              <a:rPr lang="ru-RU" sz="2400" b="1" i="1" dirty="0" err="1">
                <a:latin typeface="Arial Narrow" pitchFamily="34" charset="0"/>
              </a:rPr>
              <a:t>площею</a:t>
            </a:r>
            <a:r>
              <a:rPr lang="ru-RU" sz="2400" b="1" i="1" dirty="0">
                <a:latin typeface="Arial Narrow" pitchFamily="34" charset="0"/>
              </a:rPr>
              <a:t> держав </a:t>
            </a:r>
            <a:r>
              <a:rPr lang="ru-RU" sz="2400" b="1" i="1" dirty="0" err="1">
                <a:latin typeface="Arial Narrow" pitchFamily="34" charset="0"/>
              </a:rPr>
              <a:t>світу</a:t>
            </a:r>
            <a:r>
              <a:rPr lang="ru-RU" sz="2400" b="1" i="1" dirty="0">
                <a:latin typeface="Arial Narrow" pitchFamily="34" charset="0"/>
              </a:rPr>
              <a:t>. На </a:t>
            </a:r>
            <a:r>
              <a:rPr lang="ru-RU" sz="2400" b="1" i="1" dirty="0" err="1">
                <a:latin typeface="Arial Narrow" pitchFamily="34" charset="0"/>
              </a:rPr>
              <a:t>сході</a:t>
            </a:r>
            <a:r>
              <a:rPr lang="ru-RU" sz="2400" b="1" i="1" dirty="0">
                <a:latin typeface="Arial Narrow" pitchFamily="34" charset="0"/>
              </a:rPr>
              <a:t> </a:t>
            </a:r>
            <a:r>
              <a:rPr lang="ru-RU" sz="2400" b="1" i="1" dirty="0" err="1">
                <a:latin typeface="Arial Narrow" pitchFamily="34" charset="0"/>
              </a:rPr>
              <a:t>омивається</a:t>
            </a:r>
            <a:r>
              <a:rPr lang="ru-RU" sz="2400" b="1" i="1" dirty="0">
                <a:latin typeface="Arial Narrow" pitchFamily="34" charset="0"/>
              </a:rPr>
              <a:t> водами </a:t>
            </a:r>
            <a:r>
              <a:rPr lang="ru-RU" sz="2400" b="1" i="1" dirty="0" err="1">
                <a:latin typeface="Arial Narrow" pitchFamily="34" charset="0"/>
              </a:rPr>
              <a:t>Жовтого</a:t>
            </a:r>
            <a:r>
              <a:rPr lang="ru-RU" sz="2400" b="1" i="1" dirty="0">
                <a:latin typeface="Arial Narrow" pitchFamily="34" charset="0"/>
              </a:rPr>
              <a:t>, </a:t>
            </a:r>
            <a:r>
              <a:rPr lang="ru-RU" sz="2400" b="1" i="1" dirty="0" err="1">
                <a:latin typeface="Arial Narrow" pitchFamily="34" charset="0"/>
              </a:rPr>
              <a:t>Східно-Китайського</a:t>
            </a:r>
            <a:r>
              <a:rPr lang="ru-RU" sz="2400" b="1" i="1" dirty="0">
                <a:latin typeface="Arial Narrow" pitchFamily="34" charset="0"/>
              </a:rPr>
              <a:t> і </a:t>
            </a:r>
            <a:r>
              <a:rPr lang="ru-RU" sz="2400" b="1" i="1" dirty="0" err="1">
                <a:latin typeface="Arial Narrow" pitchFamily="34" charset="0"/>
              </a:rPr>
              <a:t>Південно-Китайського</a:t>
            </a:r>
            <a:r>
              <a:rPr lang="ru-RU" sz="2400" b="1" i="1" dirty="0">
                <a:latin typeface="Arial Narrow" pitchFamily="34" charset="0"/>
              </a:rPr>
              <a:t> </a:t>
            </a:r>
            <a:r>
              <a:rPr lang="ru-RU" sz="2400" b="1" i="1" dirty="0" err="1">
                <a:latin typeface="Arial Narrow" pitchFamily="34" charset="0"/>
              </a:rPr>
              <a:t>морів</a:t>
            </a:r>
            <a:r>
              <a:rPr lang="ru-RU" sz="2400" b="1" i="1" dirty="0">
                <a:latin typeface="Arial Narrow" pitchFamily="34" charset="0"/>
              </a:rPr>
              <a:t> Тихого океану.</a:t>
            </a:r>
          </a:p>
          <a:p>
            <a:pPr fontAlgn="base"/>
            <a:r>
              <a:rPr lang="ru-RU" sz="2400" b="1" i="1" dirty="0" err="1">
                <a:latin typeface="Arial Narrow" pitchFamily="34" charset="0"/>
              </a:rPr>
              <a:t>Має</a:t>
            </a:r>
            <a:r>
              <a:rPr lang="ru-RU" sz="2400" b="1" i="1" dirty="0">
                <a:latin typeface="Arial Narrow" pitchFamily="34" charset="0"/>
              </a:rPr>
              <a:t> </a:t>
            </a:r>
            <a:r>
              <a:rPr lang="ru-RU" sz="2400" b="1" i="1" dirty="0" err="1">
                <a:latin typeface="Arial Narrow" pitchFamily="34" charset="0"/>
              </a:rPr>
              <a:t>численні</a:t>
            </a:r>
            <a:r>
              <a:rPr lang="ru-RU" sz="2400" b="1" i="1" dirty="0">
                <a:latin typeface="Arial Narrow" pitchFamily="34" charset="0"/>
              </a:rPr>
              <a:t> </a:t>
            </a:r>
            <a:r>
              <a:rPr lang="ru-RU" sz="2400" b="1" i="1" dirty="0" err="1">
                <a:latin typeface="Arial Narrow" pitchFamily="34" charset="0"/>
              </a:rPr>
              <a:t>острови</a:t>
            </a:r>
            <a:r>
              <a:rPr lang="ru-RU" sz="2400" b="1" i="1" dirty="0">
                <a:latin typeface="Arial Narrow" pitchFamily="34" charset="0"/>
              </a:rPr>
              <a:t>, </a:t>
            </a:r>
            <a:r>
              <a:rPr lang="ru-RU" sz="2400" b="1" i="1" dirty="0" err="1">
                <a:latin typeface="Arial Narrow" pitchFamily="34" charset="0"/>
              </a:rPr>
              <a:t>найбільші</a:t>
            </a:r>
            <a:r>
              <a:rPr lang="ru-RU" sz="2400" b="1" i="1" dirty="0">
                <a:latin typeface="Arial Narrow" pitchFamily="34" charset="0"/>
              </a:rPr>
              <a:t> — Тайвань і </a:t>
            </a:r>
            <a:r>
              <a:rPr lang="ru-RU" sz="2400" b="1" i="1" dirty="0" err="1">
                <a:latin typeface="Arial Narrow" pitchFamily="34" charset="0"/>
              </a:rPr>
              <a:t>Хайнань</a:t>
            </a:r>
            <a:r>
              <a:rPr lang="ru-RU" sz="2400" b="1" i="1" dirty="0">
                <a:latin typeface="Arial Narrow" pitchFamily="34" charset="0"/>
              </a:rPr>
              <a:t>. На </a:t>
            </a:r>
            <a:r>
              <a:rPr lang="ru-RU" sz="2400" b="1" i="1" dirty="0" err="1">
                <a:latin typeface="Arial Narrow" pitchFamily="34" charset="0"/>
              </a:rPr>
              <a:t>півночі</a:t>
            </a:r>
            <a:r>
              <a:rPr lang="ru-RU" sz="2400" b="1" i="1" dirty="0">
                <a:latin typeface="Arial Narrow" pitchFamily="34" charset="0"/>
              </a:rPr>
              <a:t> </a:t>
            </a:r>
            <a:r>
              <a:rPr lang="ru-RU" sz="2400" b="1" i="1" dirty="0" smtClean="0">
                <a:latin typeface="Arial Narrow" pitchFamily="34" charset="0"/>
              </a:rPr>
              <a:t>Китай</a:t>
            </a:r>
            <a:r>
              <a:rPr lang="ru-RU" sz="2400" b="1" i="1" dirty="0">
                <a:latin typeface="Arial Narrow" pitchFamily="34" charset="0"/>
              </a:rPr>
              <a:t> </a:t>
            </a:r>
            <a:r>
              <a:rPr lang="ru-RU" sz="2400" b="1" i="1" dirty="0" err="1" smtClean="0">
                <a:latin typeface="Arial Narrow" pitchFamily="34" charset="0"/>
              </a:rPr>
              <a:t>межує</a:t>
            </a:r>
            <a:r>
              <a:rPr lang="ru-RU" sz="2400" b="1" i="1" dirty="0" smtClean="0">
                <a:latin typeface="Arial Narrow" pitchFamily="34" charset="0"/>
              </a:rPr>
              <a:t> </a:t>
            </a:r>
            <a:r>
              <a:rPr lang="ru-RU" sz="2400" b="1" i="1" dirty="0">
                <a:latin typeface="Arial Narrow" pitchFamily="34" charset="0"/>
              </a:rPr>
              <a:t>з </a:t>
            </a:r>
            <a:r>
              <a:rPr lang="ru-RU" sz="2400" b="1" i="1" dirty="0" err="1">
                <a:latin typeface="Arial Narrow" pitchFamily="34" charset="0"/>
              </a:rPr>
              <a:t>Росією</a:t>
            </a:r>
            <a:r>
              <a:rPr lang="ru-RU" sz="2400" b="1" i="1" dirty="0">
                <a:latin typeface="Arial Narrow" pitchFamily="34" charset="0"/>
              </a:rPr>
              <a:t> і </a:t>
            </a:r>
            <a:r>
              <a:rPr lang="ru-RU" sz="2400" b="1" i="1" dirty="0" err="1">
                <a:latin typeface="Arial Narrow" pitchFamily="34" charset="0"/>
              </a:rPr>
              <a:t>Монголією</a:t>
            </a:r>
            <a:r>
              <a:rPr lang="ru-RU" sz="2400" b="1" i="1" dirty="0">
                <a:latin typeface="Arial Narrow" pitchFamily="34" charset="0"/>
              </a:rPr>
              <a:t>, на </a:t>
            </a:r>
            <a:r>
              <a:rPr lang="ru-RU" sz="2400" b="1" i="1" dirty="0" err="1">
                <a:latin typeface="Arial Narrow" pitchFamily="34" charset="0"/>
              </a:rPr>
              <a:t>заході</a:t>
            </a:r>
            <a:r>
              <a:rPr lang="ru-RU" sz="2400" b="1" i="1" dirty="0">
                <a:latin typeface="Arial Narrow" pitchFamily="34" charset="0"/>
              </a:rPr>
              <a:t> і </a:t>
            </a:r>
            <a:r>
              <a:rPr lang="ru-RU" sz="2400" b="1" i="1" dirty="0" err="1">
                <a:latin typeface="Arial Narrow" pitchFamily="34" charset="0"/>
              </a:rPr>
              <a:t>півдні</a:t>
            </a:r>
            <a:r>
              <a:rPr lang="ru-RU" sz="2400" b="1" i="1" dirty="0">
                <a:latin typeface="Arial Narrow" pitchFamily="34" charset="0"/>
              </a:rPr>
              <a:t> — з </a:t>
            </a:r>
            <a:r>
              <a:rPr lang="ru-RU" sz="2400" b="1" i="1" dirty="0" err="1">
                <a:latin typeface="Arial Narrow" pitchFamily="34" charset="0"/>
              </a:rPr>
              <a:t>Афганістаном</a:t>
            </a:r>
            <a:r>
              <a:rPr lang="ru-RU" sz="2400" b="1" i="1" dirty="0">
                <a:latin typeface="Arial Narrow" pitchFamily="34" charset="0"/>
              </a:rPr>
              <a:t>, </a:t>
            </a:r>
            <a:r>
              <a:rPr lang="ru-RU" sz="2400" b="1" i="1" dirty="0" err="1">
                <a:latin typeface="Arial Narrow" pitchFamily="34" charset="0"/>
              </a:rPr>
              <a:t>Індією</a:t>
            </a:r>
            <a:r>
              <a:rPr lang="ru-RU" sz="2400" b="1" i="1" dirty="0">
                <a:latin typeface="Arial Narrow" pitchFamily="34" charset="0"/>
              </a:rPr>
              <a:t>, Непалом, Бутаном, </a:t>
            </a:r>
            <a:r>
              <a:rPr lang="ru-RU" sz="2400" b="1" i="1" dirty="0" err="1">
                <a:latin typeface="Arial Narrow" pitchFamily="34" charset="0"/>
              </a:rPr>
              <a:t>Бірмою</a:t>
            </a:r>
            <a:r>
              <a:rPr lang="ru-RU" sz="2400" b="1" i="1" dirty="0">
                <a:latin typeface="Arial Narrow" pitchFamily="34" charset="0"/>
              </a:rPr>
              <a:t>, Лаосом і </a:t>
            </a:r>
            <a:r>
              <a:rPr lang="ru-RU" sz="2400" b="1" i="1" dirty="0" err="1">
                <a:latin typeface="Arial Narrow" pitchFamily="34" charset="0"/>
              </a:rPr>
              <a:t>В'єтнамом</a:t>
            </a:r>
            <a:r>
              <a:rPr lang="ru-RU" sz="2400" b="1" i="1" dirty="0">
                <a:latin typeface="Arial Narrow" pitchFamily="34" charset="0"/>
              </a:rPr>
              <a:t>, на </a:t>
            </a:r>
            <a:r>
              <a:rPr lang="ru-RU" sz="2400" b="1" i="1" dirty="0" err="1">
                <a:latin typeface="Arial Narrow" pitchFamily="34" charset="0"/>
              </a:rPr>
              <a:t>північному</a:t>
            </a:r>
            <a:r>
              <a:rPr lang="ru-RU" sz="2400" b="1" i="1" dirty="0">
                <a:latin typeface="Arial Narrow" pitchFamily="34" charset="0"/>
              </a:rPr>
              <a:t> </a:t>
            </a:r>
            <a:r>
              <a:rPr lang="ru-RU" sz="2400" b="1" i="1" dirty="0" err="1">
                <a:latin typeface="Arial Narrow" pitchFamily="34" charset="0"/>
              </a:rPr>
              <a:t>сході</a:t>
            </a:r>
            <a:r>
              <a:rPr lang="ru-RU" sz="2400" b="1" i="1" dirty="0">
                <a:latin typeface="Arial Narrow" pitchFamily="34" charset="0"/>
              </a:rPr>
              <a:t> — </a:t>
            </a:r>
            <a:r>
              <a:rPr lang="ru-RU" sz="2400" b="1" i="1" dirty="0" err="1">
                <a:latin typeface="Arial Narrow" pitchFamily="34" charset="0"/>
              </a:rPr>
              <a:t>із</a:t>
            </a:r>
            <a:r>
              <a:rPr lang="ru-RU" sz="2400" b="1" i="1" dirty="0">
                <a:latin typeface="Arial Narrow" pitchFamily="34" charset="0"/>
              </a:rPr>
              <a:t> </a:t>
            </a:r>
            <a:r>
              <a:rPr lang="ru-RU" sz="2400" b="1" i="1" dirty="0" err="1">
                <a:latin typeface="Arial Narrow" pitchFamily="34" charset="0"/>
              </a:rPr>
              <a:t>Корейською</a:t>
            </a:r>
            <a:r>
              <a:rPr lang="ru-RU" sz="2400" b="1" i="1" dirty="0">
                <a:latin typeface="Arial Narrow" pitchFamily="34" charset="0"/>
              </a:rPr>
              <a:t> Народно-Демократичною </a:t>
            </a:r>
            <a:r>
              <a:rPr lang="ru-RU" sz="2400" b="1" i="1" dirty="0" err="1">
                <a:latin typeface="Arial Narrow" pitchFamily="34" charset="0"/>
              </a:rPr>
              <a:t>Республікою</a:t>
            </a:r>
            <a:r>
              <a:rPr lang="ru-RU" sz="2400" b="1" i="1" dirty="0">
                <a:latin typeface="Arial Narrow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0" y="2780928"/>
            <a:ext cx="466725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906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/>
          <a:lstStyle/>
          <a:p>
            <a:r>
              <a:rPr lang="uk-UA" dirty="0" smtClean="0"/>
              <a:t>Природно-ресурсний потенціал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003232" cy="49971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i="1" dirty="0">
                <a:latin typeface="Arial Narrow" pitchFamily="34" charset="0"/>
              </a:rPr>
              <a:t>Китай </a:t>
            </a:r>
            <a:r>
              <a:rPr lang="ru-RU" sz="2000" b="1" i="1" dirty="0" err="1">
                <a:latin typeface="Arial Narrow" pitchFamily="34" charset="0"/>
              </a:rPr>
              <a:t>надзвичайно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багатий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паливними</a:t>
            </a:r>
            <a:r>
              <a:rPr lang="ru-RU" sz="2000" b="1" i="1" dirty="0">
                <a:latin typeface="Arial Narrow" pitchFamily="34" charset="0"/>
              </a:rPr>
              <a:t> та </a:t>
            </a:r>
            <a:r>
              <a:rPr lang="ru-RU" sz="2000" b="1" i="1" dirty="0" err="1">
                <a:latin typeface="Arial Narrow" pitchFamily="34" charset="0"/>
              </a:rPr>
              <a:t>сировинними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мінеральними</a:t>
            </a:r>
            <a:r>
              <a:rPr lang="ru-RU" sz="2000" b="1" i="1" dirty="0">
                <a:latin typeface="Arial Narrow" pitchFamily="34" charset="0"/>
              </a:rPr>
              <a:t> ресурсами. </a:t>
            </a:r>
            <a:r>
              <a:rPr lang="ru-RU" sz="2000" b="1" i="1" dirty="0" err="1">
                <a:latin typeface="Arial Narrow" pitchFamily="34" charset="0"/>
              </a:rPr>
              <a:t>Китайська</a:t>
            </a:r>
            <a:r>
              <a:rPr lang="ru-RU" sz="2000" b="1" i="1" dirty="0">
                <a:latin typeface="Arial Narrow" pitchFamily="34" charset="0"/>
              </a:rPr>
              <a:t> платформа є </a:t>
            </a:r>
            <a:r>
              <a:rPr lang="ru-RU" sz="2000" b="1" i="1" dirty="0" err="1">
                <a:latin typeface="Arial Narrow" pitchFamily="34" charset="0"/>
              </a:rPr>
              <a:t>найбільшою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металогенічної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провінцією</a:t>
            </a:r>
            <a:r>
              <a:rPr lang="ru-RU" sz="2000" b="1" i="1" dirty="0">
                <a:latin typeface="Arial Narrow" pitchFamily="34" charset="0"/>
              </a:rPr>
              <a:t> не </a:t>
            </a:r>
            <a:r>
              <a:rPr lang="ru-RU" sz="2000" b="1" i="1" dirty="0" err="1">
                <a:latin typeface="Arial Narrow" pitchFamily="34" charset="0"/>
              </a:rPr>
              <a:t>тільки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Азії</a:t>
            </a:r>
            <a:r>
              <a:rPr lang="ru-RU" sz="2000" b="1" i="1" dirty="0">
                <a:latin typeface="Arial Narrow" pitchFamily="34" charset="0"/>
              </a:rPr>
              <a:t>, але і </a:t>
            </a:r>
            <a:r>
              <a:rPr lang="ru-RU" sz="2000" b="1" i="1" dirty="0" err="1">
                <a:latin typeface="Arial Narrow" pitchFamily="34" charset="0"/>
              </a:rPr>
              <a:t>світу</a:t>
            </a:r>
            <a:r>
              <a:rPr lang="ru-RU" sz="2000" b="1" i="1" dirty="0">
                <a:latin typeface="Arial Narrow" pitchFamily="34" charset="0"/>
              </a:rPr>
              <a:t> в </a:t>
            </a:r>
            <a:r>
              <a:rPr lang="ru-RU" sz="2000" b="1" i="1" dirty="0" err="1">
                <a:latin typeface="Arial Narrow" pitchFamily="34" charset="0"/>
              </a:rPr>
              <a:t>цілому</a:t>
            </a:r>
            <a:r>
              <a:rPr lang="ru-RU" sz="2000" b="1" i="1" dirty="0">
                <a:latin typeface="Arial Narrow" pitchFamily="34" charset="0"/>
              </a:rPr>
              <a:t>. </a:t>
            </a:r>
            <a:r>
              <a:rPr lang="ru-RU" sz="2000" b="1" i="1" dirty="0" err="1">
                <a:latin typeface="Arial Narrow" pitchFamily="34" charset="0"/>
              </a:rPr>
              <a:t>Її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надра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накопичили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корисні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копалини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різного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віку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рудоутворення</a:t>
            </a:r>
            <a:r>
              <a:rPr lang="ru-RU" sz="2000" b="1" i="1" dirty="0">
                <a:latin typeface="Arial Narrow" pitchFamily="34" charset="0"/>
              </a:rPr>
              <a:t>. До </a:t>
            </a:r>
            <a:r>
              <a:rPr lang="ru-RU" sz="2000" b="1" i="1" dirty="0" err="1">
                <a:latin typeface="Arial Narrow" pitchFamily="34" charset="0"/>
              </a:rPr>
              <a:t>докембрійських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ставляться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руди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заліза</a:t>
            </a:r>
            <a:r>
              <a:rPr lang="ru-RU" sz="2000" b="1" i="1" dirty="0">
                <a:latin typeface="Arial Narrow" pitchFamily="34" charset="0"/>
              </a:rPr>
              <a:t>, </a:t>
            </a:r>
            <a:r>
              <a:rPr lang="ru-RU" sz="2000" b="1" i="1" dirty="0" err="1">
                <a:latin typeface="Arial Narrow" pitchFamily="34" charset="0"/>
              </a:rPr>
              <a:t>магнію</a:t>
            </a:r>
            <a:r>
              <a:rPr lang="ru-RU" sz="2000" b="1" i="1" dirty="0">
                <a:latin typeface="Arial Narrow" pitchFamily="34" charset="0"/>
              </a:rPr>
              <a:t>, кобальту, </a:t>
            </a:r>
            <a:r>
              <a:rPr lang="ru-RU" sz="2000" b="1" i="1" dirty="0" err="1">
                <a:latin typeface="Arial Narrow" pitchFamily="34" charset="0"/>
              </a:rPr>
              <a:t>нікелю</a:t>
            </a:r>
            <a:r>
              <a:rPr lang="ru-RU" sz="2000" b="1" i="1" dirty="0">
                <a:latin typeface="Arial Narrow" pitchFamily="34" charset="0"/>
              </a:rPr>
              <a:t>, </a:t>
            </a:r>
            <a:r>
              <a:rPr lang="ru-RU" sz="2000" b="1" i="1" dirty="0" err="1" smtClean="0">
                <a:latin typeface="Arial Narrow" pitchFamily="34" charset="0"/>
              </a:rPr>
              <a:t>міді</a:t>
            </a:r>
            <a:r>
              <a:rPr lang="ru-RU" sz="2000" b="1" i="1" dirty="0" smtClean="0">
                <a:latin typeface="Arial Narrow" pitchFamily="34" charset="0"/>
              </a:rPr>
              <a:t>. </a:t>
            </a:r>
            <a:r>
              <a:rPr lang="ru-RU" sz="2000" b="1" i="1" dirty="0">
                <a:latin typeface="Arial Narrow" pitchFamily="34" charset="0"/>
              </a:rPr>
              <a:t>У </a:t>
            </a:r>
            <a:r>
              <a:rPr lang="ru-RU" sz="2000" b="1" i="1" dirty="0" err="1">
                <a:latin typeface="Arial Narrow" pitchFamily="34" charset="0"/>
              </a:rPr>
              <a:t>палеозої</a:t>
            </a:r>
            <a:r>
              <a:rPr lang="ru-RU" sz="2000" b="1" i="1" dirty="0">
                <a:latin typeface="Arial Narrow" pitchFamily="34" charset="0"/>
              </a:rPr>
              <a:t> на </a:t>
            </a:r>
            <a:r>
              <a:rPr lang="ru-RU" sz="2000" b="1" i="1" dirty="0" err="1">
                <a:latin typeface="Arial Narrow" pitchFamily="34" charset="0"/>
              </a:rPr>
              <a:t>Китайській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платформі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сформувалися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величезні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поклади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кам'яного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вугілля</a:t>
            </a:r>
            <a:r>
              <a:rPr lang="ru-RU" sz="2000" b="1" i="1" dirty="0">
                <a:latin typeface="Arial Narrow" pitchFamily="34" charset="0"/>
              </a:rPr>
              <a:t>, </a:t>
            </a:r>
            <a:r>
              <a:rPr lang="ru-RU" sz="2000" b="1" i="1" dirty="0" err="1">
                <a:latin typeface="Arial Narrow" pitchFamily="34" charset="0"/>
              </a:rPr>
              <a:t>мідних</a:t>
            </a:r>
            <a:r>
              <a:rPr lang="ru-RU" sz="2000" b="1" i="1" dirty="0">
                <a:latin typeface="Arial Narrow" pitchFamily="34" charset="0"/>
              </a:rPr>
              <a:t> і </a:t>
            </a:r>
            <a:r>
              <a:rPr lang="ru-RU" sz="2000" b="1" i="1" dirty="0" err="1">
                <a:latin typeface="Arial Narrow" pitchFamily="34" charset="0"/>
              </a:rPr>
              <a:t>поліметалевих</a:t>
            </a:r>
            <a:r>
              <a:rPr lang="ru-RU" sz="2000" b="1" i="1" dirty="0">
                <a:latin typeface="Arial Narrow" pitchFamily="34" charset="0"/>
              </a:rPr>
              <a:t> руд. </a:t>
            </a:r>
            <a:r>
              <a:rPr lang="ru-RU" sz="2000" b="1" i="1" dirty="0" err="1">
                <a:latin typeface="Arial Narrow" pitchFamily="34" charset="0"/>
              </a:rPr>
              <a:t>Найбільш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багаті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родовища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вугілля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розташовані</a:t>
            </a:r>
            <a:r>
              <a:rPr lang="ru-RU" sz="2000" b="1" i="1" dirty="0">
                <a:latin typeface="Arial Narrow" pitchFamily="34" charset="0"/>
              </a:rPr>
              <a:t> в </a:t>
            </a:r>
            <a:r>
              <a:rPr lang="ru-RU" sz="2000" b="1" i="1" dirty="0" err="1">
                <a:latin typeface="Arial Narrow" pitchFamily="34" charset="0"/>
              </a:rPr>
              <a:t>Північному</a:t>
            </a:r>
            <a:r>
              <a:rPr lang="ru-RU" sz="2000" b="1" i="1" dirty="0">
                <a:latin typeface="Arial Narrow" pitchFamily="34" charset="0"/>
              </a:rPr>
              <a:t> і </a:t>
            </a:r>
            <a:r>
              <a:rPr lang="ru-RU" sz="2000" b="1" i="1" dirty="0" err="1">
                <a:latin typeface="Arial Narrow" pitchFamily="34" charset="0"/>
              </a:rPr>
              <a:t>Північно-Західному</a:t>
            </a:r>
            <a:r>
              <a:rPr lang="ru-RU" sz="2000" b="1" i="1" dirty="0">
                <a:latin typeface="Arial Narrow" pitchFamily="34" charset="0"/>
              </a:rPr>
              <a:t> </a:t>
            </a:r>
            <a:r>
              <a:rPr lang="ru-RU" sz="2000" b="1" i="1" dirty="0" err="1" smtClean="0">
                <a:latin typeface="Arial Narrow" pitchFamily="34" charset="0"/>
              </a:rPr>
              <a:t>Китаї</a:t>
            </a:r>
            <a:r>
              <a:rPr lang="ru-RU" sz="2000" b="1" i="1" dirty="0" smtClean="0">
                <a:latin typeface="Arial Narrow" pitchFamily="34" charset="0"/>
              </a:rPr>
              <a:t>.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Китайська</a:t>
            </a:r>
            <a:r>
              <a:rPr lang="ru-RU" sz="2000" b="1" i="1" dirty="0">
                <a:latin typeface="Arial Narrow" pitchFamily="34" charset="0"/>
              </a:rPr>
              <a:t> платформа </a:t>
            </a:r>
            <a:r>
              <a:rPr lang="ru-RU" sz="2000" b="1" i="1" dirty="0" err="1">
                <a:latin typeface="Arial Narrow" pitchFamily="34" charset="0"/>
              </a:rPr>
              <a:t>відрізняється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надзвичайно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високої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нафтоносностю</a:t>
            </a:r>
            <a:r>
              <a:rPr lang="ru-RU" sz="2000" b="1" i="1" dirty="0">
                <a:latin typeface="Arial Narrow" pitchFamily="34" charset="0"/>
              </a:rPr>
              <a:t>: 30% </a:t>
            </a:r>
            <a:r>
              <a:rPr lang="ru-RU" sz="2000" b="1" i="1" dirty="0" err="1">
                <a:latin typeface="Arial Narrow" pitchFamily="34" charset="0"/>
              </a:rPr>
              <a:t>території</a:t>
            </a:r>
            <a:r>
              <a:rPr lang="ru-RU" sz="2000" b="1" i="1" dirty="0">
                <a:latin typeface="Arial Narrow" pitchFamily="34" charset="0"/>
              </a:rPr>
              <a:t> КНР перспективна на </a:t>
            </a:r>
            <a:r>
              <a:rPr lang="ru-RU" sz="2000" b="1" i="1" dirty="0" err="1">
                <a:latin typeface="Arial Narrow" pitchFamily="34" charset="0"/>
              </a:rPr>
              <a:t>нафту</a:t>
            </a:r>
            <a:r>
              <a:rPr lang="ru-RU" sz="2000" b="1" i="1" dirty="0">
                <a:latin typeface="Arial Narrow" pitchFamily="34" charset="0"/>
              </a:rPr>
              <a:t>. </a:t>
            </a:r>
            <a:r>
              <a:rPr lang="ru-RU" sz="2000" b="1" i="1" dirty="0" err="1">
                <a:latin typeface="Arial Narrow" pitchFamily="34" charset="0"/>
              </a:rPr>
              <a:t>Найбільш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значні</a:t>
            </a:r>
            <a:r>
              <a:rPr lang="ru-RU" sz="2000" b="1" i="1" dirty="0">
                <a:latin typeface="Arial Narrow" pitchFamily="34" charset="0"/>
              </a:rPr>
              <a:t> запаси </a:t>
            </a:r>
            <a:r>
              <a:rPr lang="ru-RU" sz="2000" b="1" i="1" dirty="0" err="1">
                <a:latin typeface="Arial Narrow" pitchFamily="34" charset="0"/>
              </a:rPr>
              <a:t>нафти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приурочені</a:t>
            </a:r>
            <a:r>
              <a:rPr lang="ru-RU" sz="2000" b="1" i="1" dirty="0">
                <a:latin typeface="Arial Narrow" pitchFamily="34" charset="0"/>
              </a:rPr>
              <a:t> до </a:t>
            </a:r>
            <a:r>
              <a:rPr lang="ru-RU" sz="2000" b="1" i="1" dirty="0" err="1">
                <a:latin typeface="Arial Narrow" pitchFamily="34" charset="0"/>
              </a:rPr>
              <a:t>Ордосський</a:t>
            </a:r>
            <a:r>
              <a:rPr lang="ru-RU" sz="2000" b="1" i="1" dirty="0">
                <a:latin typeface="Arial Narrow" pitchFamily="34" charset="0"/>
              </a:rPr>
              <a:t>, </a:t>
            </a:r>
            <a:r>
              <a:rPr lang="ru-RU" sz="2000" b="1" i="1" dirty="0" err="1">
                <a:latin typeface="Arial Narrow" pitchFamily="34" charset="0"/>
              </a:rPr>
              <a:t>сичуаньськой</a:t>
            </a:r>
            <a:r>
              <a:rPr lang="ru-RU" sz="2000" b="1" i="1" dirty="0">
                <a:latin typeface="Arial Narrow" pitchFamily="34" charset="0"/>
              </a:rPr>
              <a:t> і </a:t>
            </a:r>
            <a:r>
              <a:rPr lang="ru-RU" sz="2000" b="1" i="1" dirty="0" err="1">
                <a:latin typeface="Arial Narrow" pitchFamily="34" charset="0"/>
              </a:rPr>
              <a:t>Східно-Китайському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басейнах</a:t>
            </a:r>
            <a:r>
              <a:rPr lang="ru-RU" sz="2000" b="1" i="1" dirty="0">
                <a:latin typeface="Arial Narrow" pitchFamily="34" charset="0"/>
              </a:rPr>
              <a:t>. </a:t>
            </a:r>
            <a:r>
              <a:rPr lang="ru-RU" sz="2000" b="1" i="1" dirty="0" err="1">
                <a:latin typeface="Arial Narrow" pitchFamily="34" charset="0"/>
              </a:rPr>
              <a:t>Багатий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корисними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копалинами</a:t>
            </a:r>
            <a:r>
              <a:rPr lang="ru-RU" sz="2000" b="1" i="1" dirty="0">
                <a:latin typeface="Arial Narrow" pitchFamily="34" charset="0"/>
              </a:rPr>
              <a:t> пояс </a:t>
            </a:r>
            <a:r>
              <a:rPr lang="ru-RU" sz="2000" b="1" i="1" dirty="0" err="1">
                <a:latin typeface="Arial Narrow" pitchFamily="34" charset="0"/>
              </a:rPr>
              <a:t>нізкогір'я</a:t>
            </a:r>
            <a:r>
              <a:rPr lang="ru-RU" sz="2000" b="1" i="1" dirty="0">
                <a:latin typeface="Arial Narrow" pitchFamily="34" charset="0"/>
              </a:rPr>
              <a:t> і </a:t>
            </a:r>
            <a:r>
              <a:rPr lang="ru-RU" sz="2000" b="1" i="1" dirty="0" err="1">
                <a:latin typeface="Arial Narrow" pitchFamily="34" charset="0"/>
              </a:rPr>
              <a:t>середньогір'я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Південного</a:t>
            </a:r>
            <a:r>
              <a:rPr lang="ru-RU" sz="2000" b="1" i="1" dirty="0">
                <a:latin typeface="Arial Narrow" pitchFamily="34" charset="0"/>
              </a:rPr>
              <a:t> Китаю. Тут </a:t>
            </a:r>
            <a:r>
              <a:rPr lang="ru-RU" sz="2000" b="1" i="1" dirty="0" err="1">
                <a:latin typeface="Arial Narrow" pitchFamily="34" charset="0"/>
              </a:rPr>
              <a:t>зосереджено</a:t>
            </a:r>
            <a:r>
              <a:rPr lang="ru-RU" sz="2000" b="1" i="1" dirty="0">
                <a:latin typeface="Arial Narrow" pitchFamily="34" charset="0"/>
              </a:rPr>
              <a:t> до 60% </a:t>
            </a:r>
            <a:r>
              <a:rPr lang="ru-RU" sz="2000" b="1" i="1" dirty="0" err="1">
                <a:latin typeface="Arial Narrow" pitchFamily="34" charset="0"/>
              </a:rPr>
              <a:t>світових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запасів</a:t>
            </a:r>
            <a:r>
              <a:rPr lang="ru-RU" sz="2000" b="1" i="1" dirty="0">
                <a:latin typeface="Arial Narrow" pitchFamily="34" charset="0"/>
              </a:rPr>
              <a:t> олова і вольфраму</a:t>
            </a:r>
            <a:r>
              <a:rPr lang="ru-RU" sz="2000" b="1" i="1" dirty="0" smtClean="0">
                <a:latin typeface="Arial Narrow" pitchFamily="34" charset="0"/>
              </a:rPr>
              <a:t>.</a:t>
            </a:r>
            <a:r>
              <a:rPr lang="ru-RU" sz="2000" b="1" i="1" dirty="0">
                <a:latin typeface="Arial Narrow" pitchFamily="34" charset="0"/>
              </a:rPr>
              <a:t> На </a:t>
            </a:r>
            <a:r>
              <a:rPr lang="ru-RU" sz="2000" b="1" i="1" dirty="0" err="1">
                <a:latin typeface="Arial Narrow" pitchFamily="34" charset="0"/>
              </a:rPr>
              <a:t>даний</a:t>
            </a:r>
            <a:r>
              <a:rPr lang="ru-RU" sz="2000" b="1" i="1" dirty="0">
                <a:latin typeface="Arial Narrow" pitchFamily="34" charset="0"/>
              </a:rPr>
              <a:t> час </a:t>
            </a:r>
            <a:r>
              <a:rPr lang="ru-RU" sz="2000" b="1" i="1" dirty="0" err="1">
                <a:latin typeface="Arial Narrow" pitchFamily="34" charset="0"/>
              </a:rPr>
              <a:t>китайські</a:t>
            </a:r>
            <a:r>
              <a:rPr lang="ru-RU" sz="2000" b="1" i="1" dirty="0">
                <a:latin typeface="Arial Narrow" pitchFamily="34" charset="0"/>
              </a:rPr>
              <a:t> і </a:t>
            </a:r>
            <a:r>
              <a:rPr lang="ru-RU" sz="2000" b="1" i="1" dirty="0" err="1">
                <a:latin typeface="Arial Narrow" pitchFamily="34" charset="0"/>
              </a:rPr>
              <a:t>зарубіжні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фахівці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проводять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широкомасштабні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геологорозвідувальні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роботи</a:t>
            </a:r>
            <a:r>
              <a:rPr lang="ru-RU" sz="2000" b="1" i="1" dirty="0">
                <a:latin typeface="Arial Narrow" pitchFamily="34" charset="0"/>
              </a:rPr>
              <a:t>, і є </a:t>
            </a:r>
            <a:r>
              <a:rPr lang="ru-RU" sz="2000" b="1" i="1" dirty="0" err="1">
                <a:latin typeface="Arial Narrow" pitchFamily="34" charset="0"/>
              </a:rPr>
              <a:t>всі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підстави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припускати</a:t>
            </a:r>
            <a:r>
              <a:rPr lang="ru-RU" sz="2000" b="1" i="1" dirty="0">
                <a:latin typeface="Arial Narrow" pitchFamily="34" charset="0"/>
              </a:rPr>
              <a:t>, </a:t>
            </a:r>
            <a:r>
              <a:rPr lang="ru-RU" sz="2000" b="1" i="1" dirty="0" err="1">
                <a:latin typeface="Arial Narrow" pitchFamily="34" charset="0"/>
              </a:rPr>
              <a:t>що</a:t>
            </a:r>
            <a:r>
              <a:rPr lang="ru-RU" sz="2000" b="1" i="1" dirty="0">
                <a:latin typeface="Arial Narrow" pitchFamily="34" charset="0"/>
              </a:rPr>
              <a:t> в недалекому </a:t>
            </a:r>
            <a:r>
              <a:rPr lang="ru-RU" sz="2000" b="1" i="1" dirty="0" err="1">
                <a:latin typeface="Arial Narrow" pitchFamily="34" charset="0"/>
              </a:rPr>
              <a:t>майбутньому</a:t>
            </a:r>
            <a:r>
              <a:rPr lang="ru-RU" sz="2000" b="1" i="1" dirty="0">
                <a:latin typeface="Arial Narrow" pitchFamily="34" charset="0"/>
              </a:rPr>
              <a:t> список </a:t>
            </a:r>
            <a:r>
              <a:rPr lang="ru-RU" sz="2000" b="1" i="1" dirty="0" err="1">
                <a:latin typeface="Arial Narrow" pitchFamily="34" charset="0"/>
              </a:rPr>
              <a:t>мінеральних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ресурсів</a:t>
            </a:r>
            <a:r>
              <a:rPr lang="ru-RU" sz="2000" b="1" i="1" dirty="0">
                <a:latin typeface="Arial Narrow" pitchFamily="34" charset="0"/>
              </a:rPr>
              <a:t> Китаю </a:t>
            </a:r>
            <a:r>
              <a:rPr lang="ru-RU" sz="2000" b="1" i="1" dirty="0" err="1">
                <a:latin typeface="Arial Narrow" pitchFamily="34" charset="0"/>
              </a:rPr>
              <a:t>значно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 smtClean="0">
                <a:latin typeface="Arial Narrow" pitchFamily="34" charset="0"/>
              </a:rPr>
              <a:t>поповниться</a:t>
            </a:r>
            <a:r>
              <a:rPr lang="ru-RU" sz="2000" b="1" dirty="0" smtClean="0">
                <a:latin typeface="Arial Narrow" pitchFamily="34" charset="0"/>
              </a:rPr>
              <a:t>.</a:t>
            </a:r>
            <a:endParaRPr lang="ru-RU" sz="2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172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uk-UA" dirty="0" smtClean="0"/>
              <a:t>Клімат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5410944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i="1" dirty="0" err="1">
                <a:latin typeface="Arial Narrow" pitchFamily="34" charset="0"/>
              </a:rPr>
              <a:t>Клімат</a:t>
            </a:r>
            <a:r>
              <a:rPr lang="ru-RU" sz="2400" i="1" dirty="0">
                <a:latin typeface="Arial Narrow" pitchFamily="34" charset="0"/>
              </a:rPr>
              <a:t> Китаю </a:t>
            </a:r>
            <a:r>
              <a:rPr lang="ru-RU" sz="2400" i="1" dirty="0" err="1">
                <a:latin typeface="Arial Narrow" pitchFamily="34" charset="0"/>
              </a:rPr>
              <a:t>різноманітний</a:t>
            </a:r>
            <a:r>
              <a:rPr lang="ru-RU" sz="2400" i="1" dirty="0">
                <a:latin typeface="Arial Narrow" pitchFamily="34" charset="0"/>
              </a:rPr>
              <a:t>. </a:t>
            </a:r>
            <a:r>
              <a:rPr lang="ru-RU" sz="2400" i="1" dirty="0" err="1">
                <a:latin typeface="Arial Narrow" pitchFamily="34" charset="0"/>
              </a:rPr>
              <a:t>Північна</a:t>
            </a:r>
            <a:r>
              <a:rPr lang="ru-RU" sz="2400" i="1" dirty="0">
                <a:latin typeface="Arial Narrow" pitchFamily="34" charset="0"/>
              </a:rPr>
              <a:t> зона, яка </a:t>
            </a:r>
            <a:r>
              <a:rPr lang="ru-RU" sz="2400" i="1" dirty="0" err="1">
                <a:latin typeface="Arial Narrow" pitchFamily="34" charset="0"/>
              </a:rPr>
              <a:t>включає</a:t>
            </a:r>
            <a:r>
              <a:rPr lang="ru-RU" sz="2400" i="1" dirty="0">
                <a:latin typeface="Arial Narrow" pitchFamily="34" charset="0"/>
              </a:rPr>
              <a:t> </a:t>
            </a:r>
            <a:r>
              <a:rPr lang="ru-RU" sz="2400" i="1" dirty="0" err="1">
                <a:latin typeface="Arial Narrow" pitchFamily="34" charset="0"/>
              </a:rPr>
              <a:t>Пекін</a:t>
            </a:r>
            <a:r>
              <a:rPr lang="ru-RU" sz="2400" i="1" dirty="0">
                <a:latin typeface="Arial Narrow" pitchFamily="34" charset="0"/>
              </a:rPr>
              <a:t>, </a:t>
            </a:r>
            <a:r>
              <a:rPr lang="ru-RU" sz="2400" i="1" dirty="0" err="1">
                <a:latin typeface="Arial Narrow" pitchFamily="34" charset="0"/>
              </a:rPr>
              <a:t>особлива</a:t>
            </a:r>
            <a:r>
              <a:rPr lang="ru-RU" sz="2400" i="1" dirty="0">
                <a:latin typeface="Arial Narrow" pitchFamily="34" charset="0"/>
              </a:rPr>
              <a:t> </a:t>
            </a:r>
            <a:r>
              <a:rPr lang="ru-RU" sz="2400" i="1" dirty="0" err="1">
                <a:latin typeface="Arial Narrow" pitchFamily="34" charset="0"/>
              </a:rPr>
              <a:t>дуже</a:t>
            </a:r>
            <a:r>
              <a:rPr lang="ru-RU" sz="2400" i="1" dirty="0">
                <a:latin typeface="Arial Narrow" pitchFamily="34" charset="0"/>
              </a:rPr>
              <a:t> </a:t>
            </a:r>
            <a:r>
              <a:rPr lang="ru-RU" sz="2400" i="1" dirty="0" err="1">
                <a:latin typeface="Arial Narrow" pitchFamily="34" charset="0"/>
              </a:rPr>
              <a:t>холодними</a:t>
            </a:r>
            <a:r>
              <a:rPr lang="ru-RU" sz="2400" i="1" dirty="0">
                <a:latin typeface="Arial Narrow" pitchFamily="34" charset="0"/>
              </a:rPr>
              <a:t> зимами. Центральна зона, яка </a:t>
            </a:r>
            <a:r>
              <a:rPr lang="ru-RU" sz="2400" i="1" dirty="0" err="1">
                <a:latin typeface="Arial Narrow" pitchFamily="34" charset="0"/>
              </a:rPr>
              <a:t>включає</a:t>
            </a:r>
            <a:r>
              <a:rPr lang="ru-RU" sz="2400" i="1" dirty="0">
                <a:latin typeface="Arial Narrow" pitchFamily="34" charset="0"/>
              </a:rPr>
              <a:t> Шанхай, є </a:t>
            </a:r>
            <a:r>
              <a:rPr lang="ru-RU" sz="2400" i="1" dirty="0" err="1">
                <a:latin typeface="Arial Narrow" pitchFamily="34" charset="0"/>
              </a:rPr>
              <a:t>помірною</a:t>
            </a:r>
            <a:r>
              <a:rPr lang="ru-RU" sz="2400" i="1" dirty="0">
                <a:latin typeface="Arial Narrow" pitchFamily="34" charset="0"/>
              </a:rPr>
              <a:t>. </a:t>
            </a:r>
            <a:r>
              <a:rPr lang="ru-RU" sz="2400" i="1" dirty="0" err="1">
                <a:latin typeface="Arial Narrow" pitchFamily="34" charset="0"/>
              </a:rPr>
              <a:t>Південна</a:t>
            </a:r>
            <a:r>
              <a:rPr lang="ru-RU" sz="2400" i="1" dirty="0">
                <a:latin typeface="Arial Narrow" pitchFamily="34" charset="0"/>
              </a:rPr>
              <a:t> зона, яка </a:t>
            </a:r>
            <a:r>
              <a:rPr lang="ru-RU" sz="2400" i="1" dirty="0" err="1">
                <a:latin typeface="Arial Narrow" pitchFamily="34" charset="0"/>
              </a:rPr>
              <a:t>включає</a:t>
            </a:r>
            <a:r>
              <a:rPr lang="ru-RU" sz="2400" i="1" dirty="0">
                <a:latin typeface="Arial Narrow" pitchFamily="34" charset="0"/>
              </a:rPr>
              <a:t> Гуанчжоу, характерна </a:t>
            </a:r>
            <a:r>
              <a:rPr lang="ru-RU" sz="2400" i="1" dirty="0" err="1">
                <a:latin typeface="Arial Narrow" pitchFamily="34" charset="0"/>
              </a:rPr>
              <a:t>субтропічним</a:t>
            </a:r>
            <a:r>
              <a:rPr lang="ru-RU" sz="2400" i="1" dirty="0">
                <a:latin typeface="Arial Narrow" pitchFamily="34" charset="0"/>
              </a:rPr>
              <a:t> </a:t>
            </a:r>
            <a:r>
              <a:rPr lang="ru-RU" sz="2400" i="1" dirty="0" err="1">
                <a:latin typeface="Arial Narrow" pitchFamily="34" charset="0"/>
              </a:rPr>
              <a:t>кліматом</a:t>
            </a:r>
            <a:r>
              <a:rPr lang="ru-RU" sz="2400" i="1" dirty="0">
                <a:latin typeface="Arial Narrow" pitchFamily="34" charset="0"/>
              </a:rPr>
              <a:t>.</a:t>
            </a:r>
          </a:p>
          <a:p>
            <a:pPr marL="0" indent="0">
              <a:buNone/>
            </a:pPr>
            <a:r>
              <a:rPr lang="ru-RU" sz="2400" i="1" dirty="0" smtClean="0">
                <a:latin typeface="Arial Narrow" pitchFamily="34" charset="0"/>
              </a:rPr>
              <a:t>Через </a:t>
            </a:r>
            <a:r>
              <a:rPr lang="ru-RU" sz="2400" i="1" dirty="0" err="1">
                <a:latin typeface="Arial Narrow" pitchFamily="34" charset="0"/>
              </a:rPr>
              <a:t>часті</a:t>
            </a:r>
            <a:r>
              <a:rPr lang="ru-RU" sz="2400" i="1" dirty="0">
                <a:latin typeface="Arial Narrow" pitchFamily="34" charset="0"/>
              </a:rPr>
              <a:t> </a:t>
            </a:r>
            <a:r>
              <a:rPr lang="ru-RU" sz="2400" i="1" dirty="0" err="1">
                <a:latin typeface="Arial Narrow" pitchFamily="34" charset="0"/>
              </a:rPr>
              <a:t>посухи</a:t>
            </a:r>
            <a:r>
              <a:rPr lang="ru-RU" sz="2400" i="1" dirty="0">
                <a:latin typeface="Arial Narrow" pitchFamily="34" charset="0"/>
              </a:rPr>
              <a:t> та </a:t>
            </a:r>
            <a:r>
              <a:rPr lang="ru-RU" sz="2400" i="1" dirty="0" err="1">
                <a:latin typeface="Arial Narrow" pitchFamily="34" charset="0"/>
              </a:rPr>
              <a:t>недосконале</a:t>
            </a:r>
            <a:r>
              <a:rPr lang="ru-RU" sz="2400" i="1" dirty="0">
                <a:latin typeface="Arial Narrow" pitchFamily="34" charset="0"/>
              </a:rPr>
              <a:t> </a:t>
            </a:r>
            <a:r>
              <a:rPr lang="ru-RU" sz="2400" i="1" dirty="0" err="1">
                <a:latin typeface="Arial Narrow" pitchFamily="34" charset="0"/>
              </a:rPr>
              <a:t>господарювання</a:t>
            </a:r>
            <a:r>
              <a:rPr lang="ru-RU" sz="2400" i="1" dirty="0">
                <a:latin typeface="Arial Narrow" pitchFamily="34" charset="0"/>
              </a:rPr>
              <a:t>, часто </a:t>
            </a:r>
            <a:r>
              <a:rPr lang="ru-RU" sz="2400" i="1" dirty="0" err="1">
                <a:latin typeface="Arial Narrow" pitchFamily="34" charset="0"/>
              </a:rPr>
              <a:t>трапляються</a:t>
            </a:r>
            <a:r>
              <a:rPr lang="ru-RU" sz="2400" i="1" dirty="0">
                <a:latin typeface="Arial Narrow" pitchFamily="34" charset="0"/>
              </a:rPr>
              <a:t> </a:t>
            </a:r>
            <a:r>
              <a:rPr lang="ru-RU" sz="2400" i="1" dirty="0" err="1">
                <a:latin typeface="Arial Narrow" pitchFamily="34" charset="0"/>
              </a:rPr>
              <a:t>пилові</a:t>
            </a:r>
            <a:r>
              <a:rPr lang="ru-RU" sz="2400" i="1" dirty="0">
                <a:latin typeface="Arial Narrow" pitchFamily="34" charset="0"/>
              </a:rPr>
              <a:t> </a:t>
            </a:r>
            <a:r>
              <a:rPr lang="ru-RU" sz="2400" i="1" dirty="0" err="1">
                <a:latin typeface="Arial Narrow" pitchFamily="34" charset="0"/>
              </a:rPr>
              <a:t>або</a:t>
            </a:r>
            <a:r>
              <a:rPr lang="ru-RU" sz="2400" i="1" dirty="0">
                <a:latin typeface="Arial Narrow" pitchFamily="34" charset="0"/>
              </a:rPr>
              <a:t> </a:t>
            </a:r>
            <a:r>
              <a:rPr lang="ru-RU" sz="2400" i="1" dirty="0" err="1">
                <a:latin typeface="Arial Narrow" pitchFamily="34" charset="0"/>
              </a:rPr>
              <a:t>піщані</a:t>
            </a:r>
            <a:r>
              <a:rPr lang="ru-RU" sz="2400" i="1" dirty="0">
                <a:latin typeface="Arial Narrow" pitchFamily="34" charset="0"/>
              </a:rPr>
              <a:t> шторми на </a:t>
            </a:r>
            <a:r>
              <a:rPr lang="ru-RU" sz="2400" i="1" dirty="0" err="1">
                <a:latin typeface="Arial Narrow" pitchFamily="34" charset="0"/>
              </a:rPr>
              <a:t>весні</a:t>
            </a:r>
            <a:r>
              <a:rPr lang="ru-RU" sz="2400" i="1" dirty="0">
                <a:latin typeface="Arial Narrow" pitchFamily="34" charset="0"/>
              </a:rPr>
              <a:t>. </a:t>
            </a:r>
            <a:r>
              <a:rPr lang="ru-RU" sz="2400" i="1" dirty="0" err="1">
                <a:latin typeface="Arial Narrow" pitchFamily="34" charset="0"/>
              </a:rPr>
              <a:t>Вітер</a:t>
            </a:r>
            <a:r>
              <a:rPr lang="ru-RU" sz="2400" i="1" dirty="0">
                <a:latin typeface="Arial Narrow" pitchFamily="34" charset="0"/>
              </a:rPr>
              <a:t> </a:t>
            </a:r>
            <a:r>
              <a:rPr lang="ru-RU" sz="2400" i="1" dirty="0" err="1">
                <a:latin typeface="Arial Narrow" pitchFamily="34" charset="0"/>
              </a:rPr>
              <a:t>розносить</a:t>
            </a:r>
            <a:r>
              <a:rPr lang="ru-RU" sz="2400" i="1" dirty="0">
                <a:latin typeface="Arial Narrow" pitchFamily="34" charset="0"/>
              </a:rPr>
              <a:t> пил у </a:t>
            </a:r>
            <a:r>
              <a:rPr lang="ru-RU" sz="2400" i="1" dirty="0" err="1">
                <a:latin typeface="Arial Narrow" pitchFamily="34" charset="0"/>
              </a:rPr>
              <a:t>східному</a:t>
            </a:r>
            <a:r>
              <a:rPr lang="ru-RU" sz="2400" i="1" dirty="0">
                <a:latin typeface="Arial Narrow" pitchFamily="34" charset="0"/>
              </a:rPr>
              <a:t> </a:t>
            </a:r>
            <a:r>
              <a:rPr lang="ru-RU" sz="2400" i="1" dirty="0" err="1">
                <a:latin typeface="Arial Narrow" pitchFamily="34" charset="0"/>
              </a:rPr>
              <a:t>напрямку</a:t>
            </a:r>
            <a:r>
              <a:rPr lang="ru-RU" sz="2400" i="1" dirty="0">
                <a:latin typeface="Arial Narrow" pitchFamily="34" charset="0"/>
              </a:rPr>
              <a:t>, до Тайваню і </a:t>
            </a:r>
            <a:r>
              <a:rPr lang="ru-RU" sz="2400" i="1" dirty="0" err="1">
                <a:latin typeface="Arial Narrow" pitchFamily="34" charset="0"/>
              </a:rPr>
              <a:t>Японії</a:t>
            </a:r>
            <a:r>
              <a:rPr lang="ru-RU" sz="2400" i="1" dirty="0">
                <a:latin typeface="Arial Narrow" pitchFamily="34" charset="0"/>
              </a:rPr>
              <a:t>. Шторми </a:t>
            </a:r>
            <a:r>
              <a:rPr lang="ru-RU" sz="2400" i="1" dirty="0" err="1">
                <a:latin typeface="Arial Narrow" pitchFamily="34" charset="0"/>
              </a:rPr>
              <a:t>інколи</a:t>
            </a:r>
            <a:r>
              <a:rPr lang="ru-RU" sz="2400" i="1" dirty="0">
                <a:latin typeface="Arial Narrow" pitchFamily="34" charset="0"/>
              </a:rPr>
              <a:t> </a:t>
            </a:r>
            <a:r>
              <a:rPr lang="ru-RU" sz="2400" i="1" dirty="0" err="1">
                <a:latin typeface="Arial Narrow" pitchFamily="34" charset="0"/>
              </a:rPr>
              <a:t>досягають</a:t>
            </a:r>
            <a:r>
              <a:rPr lang="ru-RU" sz="2400" i="1" dirty="0">
                <a:latin typeface="Arial Narrow" pitchFamily="34" charset="0"/>
              </a:rPr>
              <a:t> </a:t>
            </a:r>
            <a:r>
              <a:rPr lang="ru-RU" sz="2400" i="1" dirty="0" err="1">
                <a:latin typeface="Arial Narrow" pitchFamily="34" charset="0"/>
              </a:rPr>
              <a:t>Західного</a:t>
            </a:r>
            <a:r>
              <a:rPr lang="ru-RU" sz="2400" i="1" dirty="0">
                <a:latin typeface="Arial Narrow" pitchFamily="34" charset="0"/>
              </a:rPr>
              <a:t> </a:t>
            </a:r>
            <a:r>
              <a:rPr lang="ru-RU" sz="2400" i="1" dirty="0" err="1">
                <a:latin typeface="Arial Narrow" pitchFamily="34" charset="0"/>
              </a:rPr>
              <a:t>узбережжя</a:t>
            </a:r>
            <a:r>
              <a:rPr lang="ru-RU" sz="2400" i="1" dirty="0">
                <a:latin typeface="Arial Narrow" pitchFamily="34" charset="0"/>
              </a:rPr>
              <a:t> США. Вода, </a:t>
            </a:r>
            <a:r>
              <a:rPr lang="ru-RU" sz="2400" i="1" dirty="0" err="1">
                <a:latin typeface="Arial Narrow" pitchFamily="34" charset="0"/>
              </a:rPr>
              <a:t>ерозія</a:t>
            </a:r>
            <a:r>
              <a:rPr lang="ru-RU" sz="2400" i="1" dirty="0">
                <a:latin typeface="Arial Narrow" pitchFamily="34" charset="0"/>
              </a:rPr>
              <a:t> </a:t>
            </a:r>
            <a:r>
              <a:rPr lang="ru-RU" sz="2400" i="1" dirty="0" err="1">
                <a:latin typeface="Arial Narrow" pitchFamily="34" charset="0"/>
              </a:rPr>
              <a:t>ґрунтів</a:t>
            </a:r>
            <a:r>
              <a:rPr lang="ru-RU" sz="2400" i="1" dirty="0">
                <a:latin typeface="Arial Narrow" pitchFamily="34" charset="0"/>
              </a:rPr>
              <a:t> та </a:t>
            </a:r>
            <a:r>
              <a:rPr lang="ru-RU" sz="2400" i="1" dirty="0" err="1">
                <a:latin typeface="Arial Narrow" pitchFamily="34" charset="0"/>
              </a:rPr>
              <a:t>забруднення</a:t>
            </a:r>
            <a:r>
              <a:rPr lang="ru-RU" sz="2400" i="1" dirty="0">
                <a:latin typeface="Arial Narrow" pitchFamily="34" charset="0"/>
              </a:rPr>
              <a:t> </a:t>
            </a:r>
            <a:r>
              <a:rPr lang="ru-RU" sz="2400" i="1" dirty="0" err="1">
                <a:latin typeface="Arial Narrow" pitchFamily="34" charset="0"/>
              </a:rPr>
              <a:t>навколишнього</a:t>
            </a:r>
            <a:r>
              <a:rPr lang="ru-RU" sz="2400" i="1" dirty="0">
                <a:latin typeface="Arial Narrow" pitchFamily="34" charset="0"/>
              </a:rPr>
              <a:t> </a:t>
            </a:r>
            <a:r>
              <a:rPr lang="ru-RU" sz="2400" i="1" dirty="0" err="1">
                <a:latin typeface="Arial Narrow" pitchFamily="34" charset="0"/>
              </a:rPr>
              <a:t>середовища</a:t>
            </a:r>
            <a:r>
              <a:rPr lang="ru-RU" sz="2400" i="1" dirty="0">
                <a:latin typeface="Arial Narrow" pitchFamily="34" charset="0"/>
              </a:rPr>
              <a:t> Китаю </a:t>
            </a:r>
            <a:r>
              <a:rPr lang="ru-RU" sz="2400" i="1" dirty="0" err="1">
                <a:latin typeface="Arial Narrow" pitchFamily="34" charset="0"/>
              </a:rPr>
              <a:t>переростають</a:t>
            </a:r>
            <a:r>
              <a:rPr lang="ru-RU" sz="2400" i="1" dirty="0">
                <a:latin typeface="Arial Narrow" pitchFamily="34" charset="0"/>
              </a:rPr>
              <a:t> </a:t>
            </a:r>
            <a:r>
              <a:rPr lang="ru-RU" sz="2400" i="1" dirty="0" err="1">
                <a:latin typeface="Arial Narrow" pitchFamily="34" charset="0"/>
              </a:rPr>
              <a:t>із</a:t>
            </a:r>
            <a:r>
              <a:rPr lang="ru-RU" sz="2400" i="1" dirty="0">
                <a:latin typeface="Arial Narrow" pitchFamily="34" charset="0"/>
              </a:rPr>
              <a:t> </a:t>
            </a:r>
            <a:r>
              <a:rPr lang="ru-RU" sz="2400" i="1" dirty="0" err="1">
                <a:latin typeface="Arial Narrow" pitchFamily="34" charset="0"/>
              </a:rPr>
              <a:t>внутрішніх</a:t>
            </a:r>
            <a:r>
              <a:rPr lang="ru-RU" sz="2400" i="1" dirty="0">
                <a:latin typeface="Arial Narrow" pitchFamily="34" charset="0"/>
              </a:rPr>
              <a:t> </a:t>
            </a:r>
            <a:r>
              <a:rPr lang="ru-RU" sz="2400" i="1" dirty="0" err="1">
                <a:latin typeface="Arial Narrow" pitchFamily="34" charset="0"/>
              </a:rPr>
              <a:t>китайських</a:t>
            </a:r>
            <a:r>
              <a:rPr lang="ru-RU" sz="2400" i="1" dirty="0">
                <a:latin typeface="Arial Narrow" pitchFamily="34" charset="0"/>
              </a:rPr>
              <a:t> проблем у </a:t>
            </a:r>
            <a:r>
              <a:rPr lang="ru-RU" sz="2400" i="1" dirty="0" err="1">
                <a:latin typeface="Arial Narrow" pitchFamily="34" charset="0"/>
              </a:rPr>
              <a:t>міжнародні</a:t>
            </a:r>
            <a:r>
              <a:rPr lang="ru-RU" sz="2400" i="1" dirty="0">
                <a:latin typeface="Arial Narrow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05655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Грунти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3052936"/>
          </a:xfrm>
        </p:spPr>
        <p:txBody>
          <a:bodyPr>
            <a:normAutofit/>
          </a:bodyPr>
          <a:lstStyle/>
          <a:p>
            <a:r>
              <a:rPr lang="ru-RU" sz="2400" b="1" i="1" dirty="0" err="1">
                <a:latin typeface="Arial Narrow" pitchFamily="34" charset="0"/>
              </a:rPr>
              <a:t>Завдяки</a:t>
            </a:r>
            <a:r>
              <a:rPr lang="ru-RU" sz="2400" b="1" i="1" dirty="0">
                <a:latin typeface="Arial Narrow" pitchFamily="34" charset="0"/>
              </a:rPr>
              <a:t> </a:t>
            </a:r>
            <a:r>
              <a:rPr lang="ru-RU" sz="2400" b="1" i="1" dirty="0" err="1">
                <a:latin typeface="Arial Narrow" pitchFamily="34" charset="0"/>
              </a:rPr>
              <a:t>надзвичайно</a:t>
            </a:r>
            <a:r>
              <a:rPr lang="ru-RU" sz="2400" b="1" i="1" dirty="0">
                <a:latin typeface="Arial Narrow" pitchFamily="34" charset="0"/>
              </a:rPr>
              <a:t> </a:t>
            </a:r>
            <a:r>
              <a:rPr lang="ru-RU" sz="2400" b="1" i="1" dirty="0" err="1">
                <a:latin typeface="Arial Narrow" pitchFamily="34" charset="0"/>
              </a:rPr>
              <a:t>великій</a:t>
            </a:r>
            <a:r>
              <a:rPr lang="ru-RU" sz="2400" b="1" i="1" dirty="0">
                <a:latin typeface="Arial Narrow" pitchFamily="34" charset="0"/>
              </a:rPr>
              <a:t> </a:t>
            </a:r>
            <a:r>
              <a:rPr lang="ru-RU" sz="2400" b="1" i="1" dirty="0" err="1">
                <a:latin typeface="Arial Narrow" pitchFamily="34" charset="0"/>
              </a:rPr>
              <a:t>різноманітності</a:t>
            </a:r>
            <a:r>
              <a:rPr lang="ru-RU" sz="2400" b="1" i="1" dirty="0">
                <a:latin typeface="Arial Narrow" pitchFamily="34" charset="0"/>
              </a:rPr>
              <a:t> </a:t>
            </a:r>
            <a:r>
              <a:rPr lang="ru-RU" sz="2400" b="1" i="1" dirty="0" err="1">
                <a:latin typeface="Arial Narrow" pitchFamily="34" charset="0"/>
              </a:rPr>
              <a:t>природних</a:t>
            </a:r>
            <a:r>
              <a:rPr lang="ru-RU" sz="2400" b="1" i="1" dirty="0">
                <a:latin typeface="Arial Narrow" pitchFamily="34" charset="0"/>
              </a:rPr>
              <a:t> умов Китаю </a:t>
            </a:r>
            <a:r>
              <a:rPr lang="ru-RU" sz="2400" b="1" i="1" dirty="0" err="1">
                <a:latin typeface="Arial Narrow" pitchFamily="34" charset="0"/>
              </a:rPr>
              <a:t>його</a:t>
            </a:r>
            <a:r>
              <a:rPr lang="ru-RU" sz="2400" b="1" i="1" dirty="0">
                <a:latin typeface="Arial Narrow" pitchFamily="34" charset="0"/>
              </a:rPr>
              <a:t> </a:t>
            </a:r>
            <a:r>
              <a:rPr lang="ru-RU" sz="2400" b="1" i="1" dirty="0" err="1">
                <a:latin typeface="Arial Narrow" pitchFamily="34" charset="0"/>
              </a:rPr>
              <a:t>грунтовий</a:t>
            </a:r>
            <a:r>
              <a:rPr lang="ru-RU" sz="2400" b="1" i="1" dirty="0">
                <a:latin typeface="Arial Narrow" pitchFamily="34" charset="0"/>
              </a:rPr>
              <a:t> </a:t>
            </a:r>
            <a:r>
              <a:rPr lang="ru-RU" sz="2400" b="1" i="1" dirty="0" err="1">
                <a:latin typeface="Arial Narrow" pitchFamily="34" charset="0"/>
              </a:rPr>
              <a:t>покрив</a:t>
            </a:r>
            <a:r>
              <a:rPr lang="ru-RU" sz="2400" b="1" i="1" dirty="0">
                <a:latin typeface="Arial Narrow" pitchFamily="34" charset="0"/>
              </a:rPr>
              <a:t> представлений широким спектром </a:t>
            </a:r>
            <a:r>
              <a:rPr lang="ru-RU" sz="2400" b="1" i="1" dirty="0" err="1">
                <a:latin typeface="Arial Narrow" pitchFamily="34" charset="0"/>
              </a:rPr>
              <a:t>грунтів</a:t>
            </a:r>
            <a:r>
              <a:rPr lang="ru-RU" sz="2400" b="1" i="1" dirty="0">
                <a:latin typeface="Arial Narrow" pitchFamily="34" charset="0"/>
              </a:rPr>
              <a:t> - </a:t>
            </a:r>
            <a:r>
              <a:rPr lang="ru-RU" sz="2400" b="1" i="1" dirty="0" err="1">
                <a:latin typeface="Arial Narrow" pitchFamily="34" charset="0"/>
              </a:rPr>
              <a:t>від</a:t>
            </a:r>
            <a:r>
              <a:rPr lang="ru-RU" sz="2400" b="1" i="1" dirty="0">
                <a:latin typeface="Arial Narrow" pitchFamily="34" charset="0"/>
              </a:rPr>
              <a:t> </a:t>
            </a:r>
            <a:r>
              <a:rPr lang="ru-RU" sz="2400" b="1" i="1" dirty="0" err="1">
                <a:latin typeface="Arial Narrow" pitchFamily="34" charset="0"/>
              </a:rPr>
              <a:t>бурих</a:t>
            </a:r>
            <a:r>
              <a:rPr lang="ru-RU" sz="2400" b="1" i="1" dirty="0">
                <a:latin typeface="Arial Narrow" pitchFamily="34" charset="0"/>
              </a:rPr>
              <a:t> </a:t>
            </a:r>
            <a:r>
              <a:rPr lang="ru-RU" sz="2400" b="1" i="1" dirty="0" err="1">
                <a:latin typeface="Arial Narrow" pitchFamily="34" charset="0"/>
              </a:rPr>
              <a:t>лісових</a:t>
            </a:r>
            <a:r>
              <a:rPr lang="ru-RU" sz="2400" b="1" i="1" dirty="0">
                <a:latin typeface="Arial Narrow" pitchFamily="34" charset="0"/>
              </a:rPr>
              <a:t> і </a:t>
            </a:r>
            <a:r>
              <a:rPr lang="ru-RU" sz="2400" b="1" i="1" dirty="0" err="1">
                <a:latin typeface="Arial Narrow" pitchFamily="34" charset="0"/>
              </a:rPr>
              <a:t>підзолистих</a:t>
            </a:r>
            <a:r>
              <a:rPr lang="ru-RU" sz="2400" b="1" i="1" dirty="0">
                <a:latin typeface="Arial Narrow" pitchFamily="34" charset="0"/>
              </a:rPr>
              <a:t> на </a:t>
            </a:r>
            <a:r>
              <a:rPr lang="ru-RU" sz="2400" b="1" i="1" dirty="0" err="1">
                <a:latin typeface="Arial Narrow" pitchFamily="34" charset="0"/>
              </a:rPr>
              <a:t>північному</a:t>
            </a:r>
            <a:r>
              <a:rPr lang="ru-RU" sz="2400" b="1" i="1" dirty="0">
                <a:latin typeface="Arial Narrow" pitchFamily="34" charset="0"/>
              </a:rPr>
              <a:t> </a:t>
            </a:r>
            <a:r>
              <a:rPr lang="ru-RU" sz="2400" b="1" i="1" dirty="0" err="1">
                <a:latin typeface="Arial Narrow" pitchFamily="34" charset="0"/>
              </a:rPr>
              <a:t>сході</a:t>
            </a:r>
            <a:r>
              <a:rPr lang="ru-RU" sz="2400" b="1" i="1" dirty="0">
                <a:latin typeface="Arial Narrow" pitchFamily="34" charset="0"/>
              </a:rPr>
              <a:t> до </a:t>
            </a:r>
            <a:r>
              <a:rPr lang="ru-RU" sz="2400" b="1" i="1" dirty="0" err="1">
                <a:latin typeface="Arial Narrow" pitchFamily="34" charset="0"/>
              </a:rPr>
              <a:t>червоноземів</a:t>
            </a:r>
            <a:r>
              <a:rPr lang="ru-RU" sz="2400" b="1" i="1" dirty="0">
                <a:latin typeface="Arial Narrow" pitchFamily="34" charset="0"/>
              </a:rPr>
              <a:t> на </a:t>
            </a:r>
            <a:r>
              <a:rPr lang="ru-RU" sz="2400" b="1" i="1" dirty="0" err="1">
                <a:latin typeface="Arial Narrow" pitchFamily="34" charset="0"/>
              </a:rPr>
              <a:t>півдні</a:t>
            </a:r>
            <a:r>
              <a:rPr lang="ru-RU" sz="2400" b="1" i="1" dirty="0">
                <a:latin typeface="Arial Narrow" pitchFamily="34" charset="0"/>
              </a:rPr>
              <a:t>, а </a:t>
            </a:r>
            <a:r>
              <a:rPr lang="ru-RU" sz="2400" b="1" i="1" dirty="0" err="1">
                <a:latin typeface="Arial Narrow" pitchFamily="34" charset="0"/>
              </a:rPr>
              <a:t>також</a:t>
            </a:r>
            <a:r>
              <a:rPr lang="ru-RU" sz="2400" b="1" i="1" dirty="0">
                <a:latin typeface="Arial Narrow" pitchFamily="34" charset="0"/>
              </a:rPr>
              <a:t> </a:t>
            </a:r>
            <a:r>
              <a:rPr lang="ru-RU" sz="2400" b="1" i="1" dirty="0" err="1">
                <a:latin typeface="Arial Narrow" pitchFamily="34" charset="0"/>
              </a:rPr>
              <a:t>сіро-бурих</a:t>
            </a:r>
            <a:r>
              <a:rPr lang="ru-RU" sz="2400" b="1" i="1" dirty="0">
                <a:latin typeface="Arial Narrow" pitchFamily="34" charset="0"/>
              </a:rPr>
              <a:t> </a:t>
            </a:r>
            <a:r>
              <a:rPr lang="ru-RU" sz="2400" b="1" i="1" dirty="0" err="1">
                <a:latin typeface="Arial Narrow" pitchFamily="34" charset="0"/>
              </a:rPr>
              <a:t>пустинних</a:t>
            </a:r>
            <a:r>
              <a:rPr lang="ru-RU" sz="2400" b="1" i="1" dirty="0">
                <a:latin typeface="Arial Narrow" pitchFamily="34" charset="0"/>
              </a:rPr>
              <a:t> </a:t>
            </a:r>
            <a:r>
              <a:rPr lang="ru-RU" sz="2400" b="1" i="1" dirty="0" err="1">
                <a:latin typeface="Arial Narrow" pitchFamily="34" charset="0"/>
              </a:rPr>
              <a:t>грунтів</a:t>
            </a:r>
            <a:r>
              <a:rPr lang="ru-RU" sz="2400" b="1" i="1" dirty="0">
                <a:latin typeface="Arial Narrow" pitchFamily="34" charset="0"/>
              </a:rPr>
              <a:t> на </a:t>
            </a:r>
            <a:r>
              <a:rPr lang="ru-RU" sz="2400" b="1" i="1" dirty="0" err="1">
                <a:latin typeface="Arial Narrow" pitchFamily="34" charset="0"/>
              </a:rPr>
              <a:t>північному</a:t>
            </a:r>
            <a:r>
              <a:rPr lang="ru-RU" sz="2400" b="1" i="1" dirty="0">
                <a:latin typeface="Arial Narrow" pitchFamily="34" charset="0"/>
              </a:rPr>
              <a:t> </a:t>
            </a:r>
            <a:r>
              <a:rPr lang="ru-RU" sz="2400" b="1" i="1" dirty="0" err="1">
                <a:latin typeface="Arial Narrow" pitchFamily="34" charset="0"/>
              </a:rPr>
              <a:t>заході</a:t>
            </a:r>
            <a:r>
              <a:rPr lang="ru-RU" sz="2400" b="1" i="1" dirty="0">
                <a:latin typeface="Arial Narrow" pitchFamily="34" charset="0"/>
              </a:rPr>
              <a:t>, </a:t>
            </a:r>
            <a:r>
              <a:rPr lang="ru-RU" sz="2400" b="1" i="1" dirty="0" err="1">
                <a:latin typeface="Arial Narrow" pitchFamily="34" charset="0"/>
              </a:rPr>
              <a:t>що</a:t>
            </a:r>
            <a:r>
              <a:rPr lang="ru-RU" sz="2400" b="1" i="1" dirty="0">
                <a:latin typeface="Arial Narrow" pitchFamily="34" charset="0"/>
              </a:rPr>
              <a:t> </a:t>
            </a:r>
            <a:r>
              <a:rPr lang="ru-RU" sz="2400" b="1" i="1" dirty="0" err="1">
                <a:latin typeface="Arial Narrow" pitchFamily="34" charset="0"/>
              </a:rPr>
              <a:t>розвиваються</a:t>
            </a:r>
            <a:r>
              <a:rPr lang="ru-RU" sz="2400" b="1" i="1" dirty="0">
                <a:latin typeface="Arial Narrow" pitchFamily="34" charset="0"/>
              </a:rPr>
              <a:t> у </a:t>
            </a:r>
            <a:r>
              <a:rPr lang="ru-RU" sz="2400" b="1" i="1" dirty="0" err="1">
                <a:latin typeface="Arial Narrow" pitchFamily="34" charset="0"/>
              </a:rPr>
              <a:t>вкрай</a:t>
            </a:r>
            <a:r>
              <a:rPr lang="ru-RU" sz="2400" b="1" i="1" dirty="0">
                <a:latin typeface="Arial Narrow" pitchFamily="34" charset="0"/>
              </a:rPr>
              <a:t> </a:t>
            </a:r>
            <a:r>
              <a:rPr lang="ru-RU" sz="2400" b="1" i="1" dirty="0" err="1">
                <a:latin typeface="Arial Narrow" pitchFamily="34" charset="0"/>
              </a:rPr>
              <a:t>посушливих</a:t>
            </a:r>
            <a:r>
              <a:rPr lang="ru-RU" sz="2400" b="1" i="1" dirty="0">
                <a:latin typeface="Arial Narrow" pitchFamily="34" charset="0"/>
              </a:rPr>
              <a:t> районах.</a:t>
            </a:r>
            <a:endParaRPr lang="ru-RU" sz="2400" b="1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109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936" y="593304"/>
            <a:ext cx="4896544" cy="6264696"/>
          </a:xfrm>
        </p:spPr>
        <p:txBody>
          <a:bodyPr>
            <a:normAutofit fontScale="55000" lnSpcReduction="20000"/>
          </a:bodyPr>
          <a:lstStyle/>
          <a:p>
            <a:pPr marL="0" indent="0" fontAlgn="base">
              <a:lnSpc>
                <a:spcPct val="120000"/>
              </a:lnSpc>
              <a:buNone/>
            </a:pPr>
            <a:r>
              <a:rPr lang="ru-RU" sz="4000" b="1" i="1" dirty="0" err="1">
                <a:latin typeface="Arial Narrow" pitchFamily="34" charset="0"/>
              </a:rPr>
              <a:t>Вікова</a:t>
            </a:r>
            <a:r>
              <a:rPr lang="ru-RU" sz="4000" b="1" i="1" dirty="0">
                <a:latin typeface="Arial Narrow" pitchFamily="34" charset="0"/>
              </a:rPr>
              <a:t> структура </a:t>
            </a:r>
            <a:r>
              <a:rPr lang="ru-RU" sz="4000" b="1" i="1" dirty="0" err="1">
                <a:latin typeface="Arial Narrow" pitchFamily="34" charset="0"/>
              </a:rPr>
              <a:t>населення</a:t>
            </a:r>
            <a:r>
              <a:rPr lang="ru-RU" sz="4000" b="1" i="1" dirty="0">
                <a:latin typeface="Arial Narrow" pitchFamily="34" charset="0"/>
              </a:rPr>
              <a:t> Китаю </a:t>
            </a:r>
            <a:r>
              <a:rPr lang="ru-RU" sz="4000" b="1" i="1" dirty="0" err="1">
                <a:latin typeface="Arial Narrow" pitchFamily="34" charset="0"/>
              </a:rPr>
              <a:t>наступна</a:t>
            </a:r>
            <a:r>
              <a:rPr lang="ru-RU" sz="4000" b="1" i="1" dirty="0">
                <a:latin typeface="Arial Narrow" pitchFamily="34" charset="0"/>
              </a:rPr>
              <a:t>: 0-14 </a:t>
            </a:r>
            <a:r>
              <a:rPr lang="ru-RU" sz="4000" b="1" i="1" dirty="0" err="1">
                <a:latin typeface="Arial Narrow" pitchFamily="34" charset="0"/>
              </a:rPr>
              <a:t>років</a:t>
            </a:r>
            <a:r>
              <a:rPr lang="ru-RU" sz="4000" b="1" i="1" dirty="0">
                <a:latin typeface="Arial Narrow" pitchFamily="34" charset="0"/>
              </a:rPr>
              <a:t> - 17,6%, 15-64 </a:t>
            </a:r>
            <a:r>
              <a:rPr lang="ru-RU" sz="4000" b="1" i="1" dirty="0" err="1">
                <a:latin typeface="Arial Narrow" pitchFamily="34" charset="0"/>
              </a:rPr>
              <a:t>років</a:t>
            </a:r>
            <a:r>
              <a:rPr lang="ru-RU" sz="4000" b="1" i="1" dirty="0">
                <a:latin typeface="Arial Narrow" pitchFamily="34" charset="0"/>
              </a:rPr>
              <a:t> - 73,6%, </a:t>
            </a:r>
            <a:r>
              <a:rPr lang="ru-RU" sz="4000" b="1" i="1" dirty="0" err="1">
                <a:latin typeface="Arial Narrow" pitchFamily="34" charset="0"/>
              </a:rPr>
              <a:t>старші</a:t>
            </a:r>
            <a:r>
              <a:rPr lang="ru-RU" sz="4000" b="1" i="1" dirty="0">
                <a:latin typeface="Arial Narrow" pitchFamily="34" charset="0"/>
              </a:rPr>
              <a:t> за 65 </a:t>
            </a:r>
            <a:r>
              <a:rPr lang="ru-RU" sz="4000" b="1" i="1" dirty="0" err="1">
                <a:latin typeface="Arial Narrow" pitchFamily="34" charset="0"/>
              </a:rPr>
              <a:t>років</a:t>
            </a:r>
            <a:r>
              <a:rPr lang="ru-RU" sz="4000" b="1" i="1" dirty="0">
                <a:latin typeface="Arial Narrow" pitchFamily="34" charset="0"/>
              </a:rPr>
              <a:t> - 8,9%. </a:t>
            </a:r>
            <a:r>
              <a:rPr lang="ru-RU" sz="4000" b="1" i="1" dirty="0" err="1">
                <a:latin typeface="Arial Narrow" pitchFamily="34" charset="0"/>
              </a:rPr>
              <a:t>Середній</a:t>
            </a:r>
            <a:r>
              <a:rPr lang="ru-RU" sz="4000" b="1" i="1" dirty="0">
                <a:latin typeface="Arial Narrow" pitchFamily="34" charset="0"/>
              </a:rPr>
              <a:t> </a:t>
            </a:r>
            <a:r>
              <a:rPr lang="ru-RU" sz="4000" b="1" i="1" dirty="0" err="1">
                <a:latin typeface="Arial Narrow" pitchFamily="34" charset="0"/>
              </a:rPr>
              <a:t>вік</a:t>
            </a:r>
            <a:r>
              <a:rPr lang="ru-RU" sz="4000" b="1" i="1" dirty="0">
                <a:latin typeface="Arial Narrow" pitchFamily="34" charset="0"/>
              </a:rPr>
              <a:t> </a:t>
            </a:r>
            <a:r>
              <a:rPr lang="ru-RU" sz="4000" b="1" i="1" dirty="0" err="1">
                <a:latin typeface="Arial Narrow" pitchFamily="34" charset="0"/>
              </a:rPr>
              <a:t>населення</a:t>
            </a:r>
            <a:r>
              <a:rPr lang="ru-RU" sz="4000" b="1" i="1" dirty="0">
                <a:latin typeface="Arial Narrow" pitchFamily="34" charset="0"/>
              </a:rPr>
              <a:t> - 35,5 </a:t>
            </a:r>
            <a:r>
              <a:rPr lang="ru-RU" sz="4000" b="1" i="1" dirty="0" err="1">
                <a:latin typeface="Arial Narrow" pitchFamily="34" charset="0"/>
              </a:rPr>
              <a:t>років</a:t>
            </a:r>
            <a:r>
              <a:rPr lang="ru-RU" sz="4000" b="1" i="1" dirty="0">
                <a:latin typeface="Arial Narrow" pitchFamily="34" charset="0"/>
              </a:rPr>
              <a:t> (</a:t>
            </a:r>
            <a:r>
              <a:rPr lang="ru-RU" sz="4000" b="1" i="1" dirty="0" err="1">
                <a:latin typeface="Arial Narrow" pitchFamily="34" charset="0"/>
              </a:rPr>
              <a:t>чоловіки</a:t>
            </a:r>
            <a:r>
              <a:rPr lang="ru-RU" sz="4000" b="1" i="1" dirty="0">
                <a:latin typeface="Arial Narrow" pitchFamily="34" charset="0"/>
              </a:rPr>
              <a:t> - 34,9 </a:t>
            </a:r>
            <a:r>
              <a:rPr lang="ru-RU" sz="4000" b="1" i="1" dirty="0" err="1">
                <a:latin typeface="Arial Narrow" pitchFamily="34" charset="0"/>
              </a:rPr>
              <a:t>років</a:t>
            </a:r>
            <a:r>
              <a:rPr lang="ru-RU" sz="4000" b="1" i="1" dirty="0">
                <a:latin typeface="Arial Narrow" pitchFamily="34" charset="0"/>
              </a:rPr>
              <a:t>, </a:t>
            </a:r>
            <a:r>
              <a:rPr lang="ru-RU" sz="4000" b="1" i="1" dirty="0" err="1">
                <a:latin typeface="Arial Narrow" pitchFamily="34" charset="0"/>
              </a:rPr>
              <a:t>жінки</a:t>
            </a:r>
            <a:r>
              <a:rPr lang="ru-RU" sz="4000" b="1" i="1" dirty="0">
                <a:latin typeface="Arial Narrow" pitchFamily="34" charset="0"/>
              </a:rPr>
              <a:t> - 36,2 роки). На 100 </a:t>
            </a:r>
            <a:r>
              <a:rPr lang="ru-RU" sz="4000" b="1" i="1" dirty="0" err="1">
                <a:latin typeface="Arial Narrow" pitchFamily="34" charset="0"/>
              </a:rPr>
              <a:t>жінок</a:t>
            </a:r>
            <a:r>
              <a:rPr lang="ru-RU" sz="4000" b="1" i="1" dirty="0">
                <a:latin typeface="Arial Narrow" pitchFamily="34" charset="0"/>
              </a:rPr>
              <a:t> </a:t>
            </a:r>
            <a:r>
              <a:rPr lang="ru-RU" sz="4000" b="1" i="1" dirty="0" err="1">
                <a:latin typeface="Arial Narrow" pitchFamily="34" charset="0"/>
              </a:rPr>
              <a:t>припадає</a:t>
            </a:r>
            <a:r>
              <a:rPr lang="ru-RU" sz="4000" b="1" i="1" dirty="0">
                <a:latin typeface="Arial Narrow" pitchFamily="34" charset="0"/>
              </a:rPr>
              <a:t> 106 </a:t>
            </a:r>
            <a:r>
              <a:rPr lang="ru-RU" sz="4000" b="1" i="1" dirty="0" err="1">
                <a:latin typeface="Arial Narrow" pitchFamily="34" charset="0"/>
              </a:rPr>
              <a:t>чоловіків</a:t>
            </a:r>
            <a:r>
              <a:rPr lang="ru-RU" sz="4000" b="1" i="1" dirty="0">
                <a:latin typeface="Arial Narrow" pitchFamily="34" charset="0"/>
              </a:rPr>
              <a:t>. </a:t>
            </a:r>
            <a:r>
              <a:rPr lang="ru-RU" sz="4000" b="1" i="1" dirty="0" err="1">
                <a:latin typeface="Arial Narrow" pitchFamily="34" charset="0"/>
              </a:rPr>
              <a:t>Очікувана</a:t>
            </a:r>
            <a:r>
              <a:rPr lang="ru-RU" sz="4000" b="1" i="1" dirty="0">
                <a:latin typeface="Arial Narrow" pitchFamily="34" charset="0"/>
              </a:rPr>
              <a:t> </a:t>
            </a:r>
            <a:r>
              <a:rPr lang="ru-RU" sz="4000" b="1" i="1" dirty="0" err="1">
                <a:latin typeface="Arial Narrow" pitchFamily="34" charset="0"/>
              </a:rPr>
              <a:t>тривалість</a:t>
            </a:r>
            <a:r>
              <a:rPr lang="ru-RU" sz="4000" b="1" i="1" dirty="0">
                <a:latin typeface="Arial Narrow" pitchFamily="34" charset="0"/>
              </a:rPr>
              <a:t> </a:t>
            </a:r>
            <a:r>
              <a:rPr lang="ru-RU" sz="4000" b="1" i="1" dirty="0" err="1">
                <a:latin typeface="Arial Narrow" pitchFamily="34" charset="0"/>
              </a:rPr>
              <a:t>життя</a:t>
            </a:r>
            <a:r>
              <a:rPr lang="ru-RU" sz="4000" b="1" i="1" dirty="0">
                <a:latin typeface="Arial Narrow" pitchFamily="34" charset="0"/>
              </a:rPr>
              <a:t> при </a:t>
            </a:r>
            <a:r>
              <a:rPr lang="ru-RU" sz="4000" b="1" i="1" dirty="0" err="1">
                <a:latin typeface="Arial Narrow" pitchFamily="34" charset="0"/>
              </a:rPr>
              <a:t>народженні</a:t>
            </a:r>
            <a:r>
              <a:rPr lang="ru-RU" sz="4000" b="1" i="1" dirty="0">
                <a:latin typeface="Arial Narrow" pitchFamily="34" charset="0"/>
              </a:rPr>
              <a:t> - 74,7 роки (</a:t>
            </a:r>
            <a:r>
              <a:rPr lang="ru-RU" sz="4000" b="1" i="1" dirty="0" err="1">
                <a:latin typeface="Arial Narrow" pitchFamily="34" charset="0"/>
              </a:rPr>
              <a:t>чоловіки</a:t>
            </a:r>
            <a:r>
              <a:rPr lang="ru-RU" sz="4000" b="1" i="1" dirty="0">
                <a:latin typeface="Arial Narrow" pitchFamily="34" charset="0"/>
              </a:rPr>
              <a:t> - 72,7 </a:t>
            </a:r>
            <a:r>
              <a:rPr lang="ru-RU" sz="4000" b="1" i="1" dirty="0" err="1">
                <a:latin typeface="Arial Narrow" pitchFamily="34" charset="0"/>
              </a:rPr>
              <a:t>років</a:t>
            </a:r>
            <a:r>
              <a:rPr lang="ru-RU" sz="4000" b="1" i="1" dirty="0">
                <a:latin typeface="Arial Narrow" pitchFamily="34" charset="0"/>
              </a:rPr>
              <a:t>, </a:t>
            </a:r>
            <a:r>
              <a:rPr lang="ru-RU" sz="4000" b="1" i="1" dirty="0" err="1">
                <a:latin typeface="Arial Narrow" pitchFamily="34" charset="0"/>
              </a:rPr>
              <a:t>жінки</a:t>
            </a:r>
            <a:r>
              <a:rPr lang="ru-RU" sz="4000" b="1" i="1" dirty="0">
                <a:latin typeface="Arial Narrow" pitchFamily="34" charset="0"/>
              </a:rPr>
              <a:t> - 76,9 </a:t>
            </a:r>
            <a:r>
              <a:rPr lang="ru-RU" sz="4000" b="1" i="1" dirty="0" err="1">
                <a:latin typeface="Arial Narrow" pitchFamily="34" charset="0"/>
              </a:rPr>
              <a:t>років</a:t>
            </a:r>
            <a:r>
              <a:rPr lang="ru-RU" sz="4000" b="1" i="1" dirty="0">
                <a:latin typeface="Arial Narrow" pitchFamily="34" charset="0"/>
              </a:rPr>
              <a:t>). Одна </a:t>
            </a:r>
            <a:r>
              <a:rPr lang="ru-RU" sz="4000" b="1" i="1" dirty="0" err="1">
                <a:latin typeface="Arial Narrow" pitchFamily="34" charset="0"/>
              </a:rPr>
              <a:t>жінка</a:t>
            </a:r>
            <a:r>
              <a:rPr lang="ru-RU" sz="4000" b="1" i="1" dirty="0">
                <a:latin typeface="Arial Narrow" pitchFamily="34" charset="0"/>
              </a:rPr>
              <a:t> в </a:t>
            </a:r>
            <a:r>
              <a:rPr lang="ru-RU" sz="4000" b="1" i="1" dirty="0" err="1">
                <a:latin typeface="Arial Narrow" pitchFamily="34" charset="0"/>
              </a:rPr>
              <a:t>середньому</a:t>
            </a:r>
            <a:r>
              <a:rPr lang="ru-RU" sz="4000" b="1" i="1" dirty="0">
                <a:latin typeface="Arial Narrow" pitchFamily="34" charset="0"/>
              </a:rPr>
              <a:t> </a:t>
            </a:r>
            <a:r>
              <a:rPr lang="ru-RU" sz="4000" b="1" i="1" dirty="0" err="1">
                <a:latin typeface="Arial Narrow" pitchFamily="34" charset="0"/>
              </a:rPr>
              <a:t>народжує</a:t>
            </a:r>
            <a:r>
              <a:rPr lang="ru-RU" sz="4000" b="1" i="1" dirty="0">
                <a:latin typeface="Arial Narrow" pitchFamily="34" charset="0"/>
              </a:rPr>
              <a:t> 1,54 </a:t>
            </a:r>
            <a:r>
              <a:rPr lang="ru-RU" sz="4000" b="1" i="1" dirty="0" err="1">
                <a:latin typeface="Arial Narrow" pitchFamily="34" charset="0"/>
              </a:rPr>
              <a:t>дитини</a:t>
            </a:r>
            <a:r>
              <a:rPr lang="ru-RU" sz="4000" b="1" i="1" dirty="0">
                <a:latin typeface="Arial Narrow" pitchFamily="34" charset="0"/>
              </a:rPr>
              <a:t>.</a:t>
            </a:r>
          </a:p>
          <a:p>
            <a:pPr marL="0" indent="0" fontAlgn="base">
              <a:lnSpc>
                <a:spcPct val="120000"/>
              </a:lnSpc>
              <a:buNone/>
            </a:pPr>
            <a:endParaRPr lang="ru-RU" sz="4000" b="1" i="1" dirty="0" smtClean="0">
              <a:latin typeface="Arial Narrow" pitchFamily="34" charset="0"/>
            </a:endParaRPr>
          </a:p>
          <a:p>
            <a:pPr marL="0" indent="0" fontAlgn="base">
              <a:lnSpc>
                <a:spcPct val="120000"/>
              </a:lnSpc>
              <a:buNone/>
            </a:pPr>
            <a:r>
              <a:rPr lang="ru-RU" sz="4000" b="1" i="1" dirty="0" err="1" smtClean="0">
                <a:latin typeface="Arial Narrow" pitchFamily="34" charset="0"/>
              </a:rPr>
              <a:t>Коефіцієнт</a:t>
            </a:r>
            <a:r>
              <a:rPr lang="ru-RU" sz="4000" b="1" i="1" dirty="0" smtClean="0">
                <a:latin typeface="Arial Narrow" pitchFamily="34" charset="0"/>
              </a:rPr>
              <a:t> </a:t>
            </a:r>
            <a:r>
              <a:rPr lang="ru-RU" sz="4000" b="1" i="1" dirty="0" err="1">
                <a:latin typeface="Arial Narrow" pitchFamily="34" charset="0"/>
              </a:rPr>
              <a:t>народжуваності</a:t>
            </a:r>
            <a:r>
              <a:rPr lang="ru-RU" sz="4000" b="1" i="1" dirty="0">
                <a:latin typeface="Arial Narrow" pitchFamily="34" charset="0"/>
              </a:rPr>
              <a:t> становить 12,3, </a:t>
            </a:r>
            <a:r>
              <a:rPr lang="ru-RU" sz="4000" b="1" i="1" dirty="0" err="1">
                <a:latin typeface="Arial Narrow" pitchFamily="34" charset="0"/>
              </a:rPr>
              <a:t>смертності</a:t>
            </a:r>
            <a:r>
              <a:rPr lang="ru-RU" sz="4000" b="1" i="1" dirty="0">
                <a:latin typeface="Arial Narrow" pitchFamily="34" charset="0"/>
              </a:rPr>
              <a:t> 7,0, природного приросту - 5,3 </a:t>
            </a:r>
            <a:r>
              <a:rPr lang="ru-RU" sz="4000" b="1" i="1" dirty="0" err="1">
                <a:latin typeface="Arial Narrow" pitchFamily="34" charset="0"/>
              </a:rPr>
              <a:t>промілле</a:t>
            </a:r>
            <a:r>
              <a:rPr lang="ru-RU" sz="4000" b="1" i="1" dirty="0">
                <a:latin typeface="Arial Narrow" pitchFamily="34" charset="0"/>
              </a:rPr>
              <a:t>. </a:t>
            </a:r>
            <a:r>
              <a:rPr lang="ru-RU" sz="4000" b="1" i="1" dirty="0" err="1">
                <a:latin typeface="Arial Narrow" pitchFamily="34" charset="0"/>
              </a:rPr>
              <a:t>Дитяча</a:t>
            </a:r>
            <a:r>
              <a:rPr lang="ru-RU" sz="4000" b="1" i="1" dirty="0">
                <a:latin typeface="Arial Narrow" pitchFamily="34" charset="0"/>
              </a:rPr>
              <a:t> </a:t>
            </a:r>
            <a:r>
              <a:rPr lang="ru-RU" sz="4000" b="1" i="1" dirty="0" err="1">
                <a:latin typeface="Arial Narrow" pitchFamily="34" charset="0"/>
              </a:rPr>
              <a:t>смертність</a:t>
            </a:r>
            <a:r>
              <a:rPr lang="ru-RU" sz="4000" b="1" i="1" dirty="0">
                <a:latin typeface="Arial Narrow" pitchFamily="34" charset="0"/>
              </a:rPr>
              <a:t> - 16,1 </a:t>
            </a:r>
            <a:r>
              <a:rPr lang="ru-RU" sz="4000" b="1" i="1" dirty="0" err="1">
                <a:latin typeface="Arial Narrow" pitchFamily="34" charset="0"/>
              </a:rPr>
              <a:t>промілле</a:t>
            </a:r>
            <a:r>
              <a:rPr lang="ru-RU" sz="4000" b="1" i="1" dirty="0">
                <a:latin typeface="Arial Narrow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480" y="3933056"/>
            <a:ext cx="4113285" cy="2396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168" y="476672"/>
            <a:ext cx="3901910" cy="2607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5541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Національний склад населення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46" y="1556792"/>
            <a:ext cx="6203032" cy="4984972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err="1"/>
              <a:t>Хоча</a:t>
            </a:r>
            <a:r>
              <a:rPr lang="ru-RU" i="1" dirty="0"/>
              <a:t> у КНР </a:t>
            </a:r>
            <a:r>
              <a:rPr lang="ru-RU" i="1" dirty="0" err="1"/>
              <a:t>існує</a:t>
            </a:r>
            <a:r>
              <a:rPr lang="ru-RU" i="1" dirty="0"/>
              <a:t> </a:t>
            </a:r>
            <a:r>
              <a:rPr lang="ru-RU" i="1" dirty="0" err="1"/>
              <a:t>більше</a:t>
            </a:r>
            <a:r>
              <a:rPr lang="ru-RU" i="1" dirty="0"/>
              <a:t> 100 </a:t>
            </a:r>
            <a:r>
              <a:rPr lang="ru-RU" i="1" dirty="0" err="1"/>
              <a:t>етносів</a:t>
            </a:r>
            <a:r>
              <a:rPr lang="ru-RU" i="1" dirty="0"/>
              <a:t>, </a:t>
            </a:r>
            <a:r>
              <a:rPr lang="ru-RU" i="1" dirty="0" err="1"/>
              <a:t>комуністичний</a:t>
            </a:r>
            <a:r>
              <a:rPr lang="ru-RU" i="1" dirty="0"/>
              <a:t> уряд </a:t>
            </a:r>
            <a:r>
              <a:rPr lang="ru-RU" i="1" dirty="0" err="1"/>
              <a:t>визнає</a:t>
            </a:r>
            <a:r>
              <a:rPr lang="ru-RU" i="1" dirty="0"/>
              <a:t> </a:t>
            </a:r>
            <a:r>
              <a:rPr lang="ru-RU" i="1" dirty="0" err="1"/>
              <a:t>лише</a:t>
            </a:r>
            <a:r>
              <a:rPr lang="ru-RU" i="1" dirty="0"/>
              <a:t> 56. </a:t>
            </a:r>
            <a:r>
              <a:rPr lang="ru-RU" i="1" dirty="0" err="1"/>
              <a:t>Найбільшою</a:t>
            </a:r>
            <a:r>
              <a:rPr lang="ru-RU" i="1" dirty="0"/>
              <a:t> </a:t>
            </a:r>
            <a:r>
              <a:rPr lang="ru-RU" i="1" dirty="0" err="1"/>
              <a:t>етнічною</a:t>
            </a:r>
            <a:r>
              <a:rPr lang="ru-RU" i="1" dirty="0"/>
              <a:t> </a:t>
            </a:r>
            <a:r>
              <a:rPr lang="ru-RU" i="1" dirty="0" err="1"/>
              <a:t>групою</a:t>
            </a:r>
            <a:r>
              <a:rPr lang="ru-RU" i="1" dirty="0"/>
              <a:t> Китаю є </a:t>
            </a:r>
            <a:r>
              <a:rPr lang="ru-RU" i="1" dirty="0" err="1"/>
              <a:t>ханьці</a:t>
            </a:r>
            <a:r>
              <a:rPr lang="ru-RU" i="1" dirty="0"/>
              <a:t> (</a:t>
            </a:r>
            <a:r>
              <a:rPr lang="ru-RU" i="1" dirty="0" err="1"/>
              <a:t>власне</a:t>
            </a:r>
            <a:r>
              <a:rPr lang="ru-RU" i="1" dirty="0"/>
              <a:t> </a:t>
            </a:r>
            <a:r>
              <a:rPr lang="ru-RU" i="1" dirty="0" err="1"/>
              <a:t>китайці</a:t>
            </a:r>
            <a:r>
              <a:rPr lang="ru-RU" i="1" dirty="0"/>
              <a:t>) — 91,9 %. Вона </a:t>
            </a:r>
            <a:r>
              <a:rPr lang="ru-RU" i="1" dirty="0" err="1"/>
              <a:t>неоднорідна</a:t>
            </a:r>
            <a:r>
              <a:rPr lang="ru-RU" i="1" dirty="0"/>
              <a:t> і </a:t>
            </a:r>
            <a:r>
              <a:rPr lang="ru-RU" i="1" dirty="0" err="1"/>
              <a:t>поділяється</a:t>
            </a:r>
            <a:r>
              <a:rPr lang="ru-RU" i="1" dirty="0"/>
              <a:t> на ряд </a:t>
            </a:r>
            <a:r>
              <a:rPr lang="ru-RU" i="1" dirty="0" err="1"/>
              <a:t>етнографічних</a:t>
            </a:r>
            <a:r>
              <a:rPr lang="ru-RU" i="1" dirty="0"/>
              <a:t> </a:t>
            </a:r>
            <a:r>
              <a:rPr lang="ru-RU" i="1" dirty="0" err="1"/>
              <a:t>груп</a:t>
            </a:r>
            <a:r>
              <a:rPr lang="ru-RU" i="1" dirty="0"/>
              <a:t>, </a:t>
            </a:r>
            <a:r>
              <a:rPr lang="ru-RU" i="1" dirty="0" err="1"/>
              <a:t>більшість</a:t>
            </a:r>
            <a:r>
              <a:rPr lang="ru-RU" i="1" dirty="0"/>
              <a:t> з </a:t>
            </a:r>
            <a:r>
              <a:rPr lang="ru-RU" i="1" dirty="0" err="1"/>
              <a:t>яких</a:t>
            </a:r>
            <a:r>
              <a:rPr lang="ru-RU" i="1" dirty="0"/>
              <a:t> — </a:t>
            </a:r>
            <a:r>
              <a:rPr lang="ru-RU" i="1" dirty="0" err="1"/>
              <a:t>це</a:t>
            </a:r>
            <a:r>
              <a:rPr lang="ru-RU" i="1" dirty="0"/>
              <a:t> </a:t>
            </a:r>
            <a:r>
              <a:rPr lang="ru-RU" i="1" dirty="0" err="1"/>
              <a:t>колишні</a:t>
            </a:r>
            <a:r>
              <a:rPr lang="ru-RU" i="1" dirty="0"/>
              <a:t> </a:t>
            </a:r>
            <a:r>
              <a:rPr lang="ru-RU" i="1" dirty="0" err="1"/>
              <a:t>самодостатні</a:t>
            </a:r>
            <a:r>
              <a:rPr lang="ru-RU" i="1" dirty="0"/>
              <a:t> </a:t>
            </a:r>
            <a:r>
              <a:rPr lang="ru-RU" i="1" dirty="0" err="1"/>
              <a:t>етноси</a:t>
            </a:r>
            <a:r>
              <a:rPr lang="ru-RU" i="1" dirty="0"/>
              <a:t>, </a:t>
            </a:r>
            <a:r>
              <a:rPr lang="ru-RU" i="1" dirty="0" err="1"/>
              <a:t>асимільовані</a:t>
            </a:r>
            <a:r>
              <a:rPr lang="ru-RU" i="1" dirty="0"/>
              <a:t> </a:t>
            </a:r>
            <a:r>
              <a:rPr lang="ru-RU" i="1" dirty="0" err="1"/>
              <a:t>китайцями-ханьцями</a:t>
            </a:r>
            <a:r>
              <a:rPr lang="ru-RU" i="1" dirty="0" smtClean="0"/>
              <a:t>.</a:t>
            </a:r>
            <a:br>
              <a:rPr lang="ru-RU" i="1" dirty="0" smtClean="0"/>
            </a:br>
            <a:r>
              <a:rPr lang="ru-RU" i="1" dirty="0" err="1"/>
              <a:t>Хань</a:t>
            </a:r>
            <a:r>
              <a:rPr lang="ru-RU" i="1" dirty="0"/>
              <a:t> </a:t>
            </a:r>
            <a:r>
              <a:rPr lang="ru-RU" i="1" dirty="0" err="1"/>
              <a:t>мають</a:t>
            </a:r>
            <a:r>
              <a:rPr lang="ru-RU" i="1" dirty="0"/>
              <a:t> </a:t>
            </a:r>
            <a:r>
              <a:rPr lang="ru-RU" i="1" dirty="0" err="1"/>
              <a:t>свій</a:t>
            </a:r>
            <a:r>
              <a:rPr lang="ru-RU" i="1" dirty="0"/>
              <a:t> </a:t>
            </a:r>
            <a:r>
              <a:rPr lang="ru-RU" i="1" dirty="0" err="1"/>
              <a:t>власну</a:t>
            </a:r>
            <a:r>
              <a:rPr lang="ru-RU" i="1" dirty="0"/>
              <a:t> </a:t>
            </a:r>
            <a:r>
              <a:rPr lang="ru-RU" i="1" dirty="0" err="1"/>
              <a:t>розмовну</a:t>
            </a:r>
            <a:r>
              <a:rPr lang="ru-RU" i="1" dirty="0"/>
              <a:t> і </a:t>
            </a:r>
            <a:r>
              <a:rPr lang="ru-RU" i="1" dirty="0" err="1"/>
              <a:t>письмову</a:t>
            </a:r>
            <a:r>
              <a:rPr lang="ru-RU" i="1" dirty="0"/>
              <a:t> </a:t>
            </a:r>
            <a:r>
              <a:rPr lang="ru-RU" i="1" dirty="0" err="1"/>
              <a:t>мову</a:t>
            </a:r>
            <a:r>
              <a:rPr lang="ru-RU" i="1" dirty="0"/>
              <a:t> - </a:t>
            </a:r>
            <a:r>
              <a:rPr lang="ru-RU" i="1" dirty="0" err="1"/>
              <a:t>китайську</a:t>
            </a:r>
            <a:r>
              <a:rPr lang="ru-RU" i="1" dirty="0"/>
              <a:t>, </a:t>
            </a:r>
            <a:r>
              <a:rPr lang="ru-RU" i="1" dirty="0" err="1"/>
              <a:t>якою</a:t>
            </a:r>
            <a:r>
              <a:rPr lang="ru-RU" i="1" dirty="0"/>
              <a:t> </a:t>
            </a:r>
            <a:r>
              <a:rPr lang="ru-RU" i="1" dirty="0" err="1"/>
              <a:t>користуються</a:t>
            </a:r>
            <a:r>
              <a:rPr lang="ru-RU" i="1" dirty="0"/>
              <a:t> як у </a:t>
            </a:r>
            <a:r>
              <a:rPr lang="ru-RU" i="1" dirty="0" err="1"/>
              <a:t>країні</a:t>
            </a:r>
            <a:r>
              <a:rPr lang="ru-RU" i="1" dirty="0"/>
              <a:t>, так і за </a:t>
            </a:r>
            <a:r>
              <a:rPr lang="ru-RU" i="1" dirty="0" err="1"/>
              <a:t>її</a:t>
            </a:r>
            <a:r>
              <a:rPr lang="ru-RU" i="1" dirty="0"/>
              <a:t> межами. </a:t>
            </a:r>
            <a:r>
              <a:rPr lang="ru-RU" i="1" dirty="0" err="1"/>
              <a:t>Загальна</a:t>
            </a:r>
            <a:r>
              <a:rPr lang="ru-RU" i="1" dirty="0"/>
              <a:t> </a:t>
            </a:r>
            <a:r>
              <a:rPr lang="ru-RU" i="1" dirty="0" err="1"/>
              <a:t>чисельність</a:t>
            </a:r>
            <a:r>
              <a:rPr lang="ru-RU" i="1" dirty="0"/>
              <a:t> </a:t>
            </a:r>
            <a:r>
              <a:rPr lang="ru-RU" i="1" dirty="0" err="1"/>
              <a:t>осіб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розмовляють</a:t>
            </a:r>
            <a:r>
              <a:rPr lang="ru-RU" i="1" dirty="0"/>
              <a:t> </a:t>
            </a:r>
            <a:r>
              <a:rPr lang="ru-RU" i="1" dirty="0" err="1"/>
              <a:t>китайською</a:t>
            </a:r>
            <a:r>
              <a:rPr lang="ru-RU" i="1" dirty="0"/>
              <a:t>, </a:t>
            </a:r>
            <a:r>
              <a:rPr lang="ru-RU" i="1" dirty="0" err="1"/>
              <a:t>перевищує</a:t>
            </a:r>
            <a:r>
              <a:rPr lang="ru-RU" i="1" dirty="0"/>
              <a:t> 1 </a:t>
            </a:r>
            <a:r>
              <a:rPr lang="ru-RU" i="1" dirty="0" err="1"/>
              <a:t>мільярд</a:t>
            </a:r>
            <a:r>
              <a:rPr lang="ru-RU" i="1" dirty="0"/>
              <a:t> </a:t>
            </a:r>
            <a:r>
              <a:rPr lang="ru-RU" i="1" dirty="0" err="1"/>
              <a:t>осіб</a:t>
            </a:r>
            <a:r>
              <a:rPr lang="ru-RU" i="1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204864"/>
            <a:ext cx="3001316" cy="433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8791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0"/>
            <a:ext cx="5194920" cy="908720"/>
          </a:xfrm>
        </p:spPr>
        <p:txBody>
          <a:bodyPr>
            <a:normAutofit/>
          </a:bodyPr>
          <a:lstStyle/>
          <a:p>
            <a:pPr algn="l"/>
            <a:r>
              <a:rPr lang="uk-UA" dirty="0" smtClean="0"/>
              <a:t>Релігія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5158408" cy="602128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000" b="1" i="1" dirty="0" err="1">
                <a:latin typeface="Arial Narrow" pitchFamily="34" charset="0"/>
              </a:rPr>
              <a:t>Традиційно</a:t>
            </a:r>
            <a:r>
              <a:rPr lang="ru-RU" sz="2000" b="1" i="1" dirty="0">
                <a:latin typeface="Arial Narrow" pitchFamily="34" charset="0"/>
              </a:rPr>
              <a:t> в </a:t>
            </a:r>
            <a:r>
              <a:rPr lang="ru-RU" sz="2000" b="1" i="1" dirty="0" err="1">
                <a:latin typeface="Arial Narrow" pitchFamily="34" charset="0"/>
              </a:rPr>
              <a:t>китайській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релігії</a:t>
            </a:r>
            <a:r>
              <a:rPr lang="ru-RU" sz="2000" b="1" i="1" dirty="0">
                <a:latin typeface="Arial Narrow" pitchFamily="34" charset="0"/>
              </a:rPr>
              <a:t> та </a:t>
            </a:r>
            <a:r>
              <a:rPr lang="ru-RU" sz="2000" b="1" i="1" dirty="0" err="1">
                <a:latin typeface="Arial Narrow" pitchFamily="34" charset="0"/>
              </a:rPr>
              <a:t>філософії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сплітаються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конфуціанство</a:t>
            </a:r>
            <a:r>
              <a:rPr lang="ru-RU" sz="2000" b="1" i="1" dirty="0">
                <a:latin typeface="Arial Narrow" pitchFamily="34" charset="0"/>
              </a:rPr>
              <a:t>, даосизм і буддизм. Вони благополучно </a:t>
            </a:r>
            <a:r>
              <a:rPr lang="ru-RU" sz="2000" b="1" i="1" dirty="0" err="1">
                <a:latin typeface="Arial Narrow" pitchFamily="34" charset="0"/>
              </a:rPr>
              <a:t>співіснують</a:t>
            </a:r>
            <a:r>
              <a:rPr lang="ru-RU" sz="2000" b="1" i="1" dirty="0">
                <a:latin typeface="Arial Narrow" pitchFamily="34" charset="0"/>
              </a:rPr>
              <a:t>, </a:t>
            </a:r>
            <a:r>
              <a:rPr lang="ru-RU" sz="2000" b="1" i="1" dirty="0" err="1">
                <a:latin typeface="Arial Narrow" pitchFamily="34" charset="0"/>
              </a:rPr>
              <a:t>причому</a:t>
            </a:r>
            <a:r>
              <a:rPr lang="ru-RU" sz="2000" b="1" i="1" dirty="0">
                <a:latin typeface="Arial Narrow" pitchFamily="34" charset="0"/>
              </a:rPr>
              <a:t> часто - в межах одного храму. </a:t>
            </a:r>
            <a:r>
              <a:rPr lang="ru-RU" sz="2000" b="1" i="1" dirty="0" err="1">
                <a:latin typeface="Arial Narrow" pitchFamily="34" charset="0"/>
              </a:rPr>
              <a:t>Конфуціанство</a:t>
            </a:r>
            <a:r>
              <a:rPr lang="ru-RU" sz="2000" b="1" i="1" dirty="0">
                <a:latin typeface="Arial Narrow" pitchFamily="34" charset="0"/>
              </a:rPr>
              <a:t>, першим </a:t>
            </a:r>
            <a:r>
              <a:rPr lang="ru-RU" sz="2000" b="1" i="1" dirty="0" err="1">
                <a:latin typeface="Arial Narrow" pitchFamily="34" charset="0"/>
              </a:rPr>
              <a:t>що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здобула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вплив</a:t>
            </a:r>
            <a:r>
              <a:rPr lang="ru-RU" sz="2000" b="1" i="1" dirty="0">
                <a:latin typeface="Arial Narrow" pitchFamily="34" charset="0"/>
              </a:rPr>
              <a:t> у </a:t>
            </a:r>
            <a:r>
              <a:rPr lang="ru-RU" sz="2000" b="1" i="1" dirty="0" err="1">
                <a:latin typeface="Arial Narrow" pitchFamily="34" charset="0"/>
              </a:rPr>
              <a:t>Китаї</a:t>
            </a:r>
            <a:r>
              <a:rPr lang="ru-RU" sz="2000" b="1" i="1" dirty="0">
                <a:latin typeface="Arial Narrow" pitchFamily="34" charset="0"/>
              </a:rPr>
              <a:t>, по </a:t>
            </a:r>
            <a:r>
              <a:rPr lang="ru-RU" sz="2000" b="1" i="1" dirty="0" err="1">
                <a:latin typeface="Arial Narrow" pitchFamily="34" charset="0"/>
              </a:rPr>
              <a:t>суті</a:t>
            </a:r>
            <a:r>
              <a:rPr lang="ru-RU" sz="2000" b="1" i="1" dirty="0">
                <a:latin typeface="Arial Narrow" pitchFamily="34" charset="0"/>
              </a:rPr>
              <a:t>, стало кодексом </a:t>
            </a:r>
            <a:r>
              <a:rPr lang="ru-RU" sz="2000" b="1" i="1" dirty="0" err="1">
                <a:latin typeface="Arial Narrow" pitchFamily="34" charset="0"/>
              </a:rPr>
              <a:t>підпорядкованості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індивіда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суспільству</a:t>
            </a:r>
            <a:r>
              <a:rPr lang="ru-RU" sz="2000" b="1" i="1" dirty="0">
                <a:latin typeface="Arial Narrow" pitchFamily="34" charset="0"/>
              </a:rPr>
              <a:t> і </a:t>
            </a:r>
            <a:r>
              <a:rPr lang="ru-RU" sz="2000" b="1" i="1" dirty="0" err="1">
                <a:latin typeface="Arial Narrow" pitchFamily="34" charset="0"/>
              </a:rPr>
              <a:t>його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відповідальності</a:t>
            </a:r>
            <a:r>
              <a:rPr lang="ru-RU" sz="2000" b="1" i="1" dirty="0">
                <a:latin typeface="Arial Narrow" pitchFamily="34" charset="0"/>
              </a:rPr>
              <a:t> перед ним. Даосизм </a:t>
            </a:r>
            <a:r>
              <a:rPr lang="ru-RU" sz="2000" b="1" i="1" dirty="0" err="1">
                <a:latin typeface="Arial Narrow" pitchFamily="34" charset="0"/>
              </a:rPr>
              <a:t>розвиває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ідеї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особистого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вдосконалення</a:t>
            </a:r>
            <a:r>
              <a:rPr lang="ru-RU" sz="2000" b="1" i="1" dirty="0">
                <a:latin typeface="Arial Narrow" pitchFamily="34" charset="0"/>
              </a:rPr>
              <a:t> і </a:t>
            </a:r>
            <a:r>
              <a:rPr lang="ru-RU" sz="2000" b="1" i="1" dirty="0" err="1">
                <a:latin typeface="Arial Narrow" pitchFamily="34" charset="0"/>
              </a:rPr>
              <a:t>єднання</a:t>
            </a:r>
            <a:r>
              <a:rPr lang="ru-RU" sz="2000" b="1" i="1" dirty="0">
                <a:latin typeface="Arial Narrow" pitchFamily="34" charset="0"/>
              </a:rPr>
              <a:t> з природою; </a:t>
            </a:r>
            <a:r>
              <a:rPr lang="ru-RU" sz="2000" b="1" i="1" dirty="0" err="1">
                <a:latin typeface="Arial Narrow" pitchFamily="34" charset="0"/>
              </a:rPr>
              <a:t>конфуціанської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вченню</a:t>
            </a:r>
            <a:r>
              <a:rPr lang="ru-RU" sz="2000" b="1" i="1" dirty="0">
                <a:latin typeface="Arial Narrow" pitchFamily="34" charset="0"/>
              </a:rPr>
              <a:t> про </a:t>
            </a:r>
            <a:r>
              <a:rPr lang="ru-RU" sz="2000" b="1" i="1" dirty="0" err="1">
                <a:latin typeface="Arial Narrow" pitchFamily="34" charset="0"/>
              </a:rPr>
              <a:t>зумовленість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соціальних</a:t>
            </a:r>
            <a:r>
              <a:rPr lang="ru-RU" sz="2000" b="1" i="1" dirty="0">
                <a:latin typeface="Arial Narrow" pitchFamily="34" charset="0"/>
              </a:rPr>
              <a:t> ролей </a:t>
            </a:r>
            <a:r>
              <a:rPr lang="ru-RU" sz="2000" b="1" i="1" dirty="0" err="1">
                <a:latin typeface="Arial Narrow" pitchFamily="34" charset="0"/>
              </a:rPr>
              <a:t>він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протиставляє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концепцію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відносності</a:t>
            </a:r>
            <a:r>
              <a:rPr lang="ru-RU" sz="2000" b="1" i="1" dirty="0">
                <a:latin typeface="Arial Narrow" pitchFamily="34" charset="0"/>
              </a:rPr>
              <a:t>. Буддизм, привнесений в </a:t>
            </a:r>
            <a:r>
              <a:rPr lang="ru-RU" sz="2000" b="1" i="1" dirty="0" smtClean="0">
                <a:latin typeface="Arial Narrow" pitchFamily="34" charset="0"/>
              </a:rPr>
              <a:t>Китай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 smtClean="0">
                <a:latin typeface="Arial Narrow" pitchFamily="34" charset="0"/>
              </a:rPr>
              <a:t>ззовні</a:t>
            </a:r>
            <a:r>
              <a:rPr lang="ru-RU" sz="2000" b="1" i="1" dirty="0" smtClean="0">
                <a:latin typeface="Arial Narrow" pitchFamily="34" charset="0"/>
              </a:rPr>
              <a:t> </a:t>
            </a:r>
            <a:r>
              <a:rPr lang="ru-RU" sz="2000" b="1" i="1" dirty="0">
                <a:latin typeface="Arial Narrow" pitchFamily="34" charset="0"/>
              </a:rPr>
              <a:t>і </a:t>
            </a:r>
            <a:r>
              <a:rPr lang="ru-RU" sz="2000" b="1" i="1" dirty="0" err="1">
                <a:latin typeface="Arial Narrow" pitchFamily="34" charset="0"/>
              </a:rPr>
              <a:t>зосереджений</a:t>
            </a:r>
            <a:r>
              <a:rPr lang="ru-RU" sz="2000" b="1" i="1" dirty="0">
                <a:latin typeface="Arial Narrow" pitchFamily="34" charset="0"/>
              </a:rPr>
              <a:t> на </a:t>
            </a:r>
            <a:r>
              <a:rPr lang="ru-RU" sz="2000" b="1" i="1" dirty="0" err="1">
                <a:latin typeface="Arial Narrow" pitchFamily="34" charset="0"/>
              </a:rPr>
              <a:t>розвитку</a:t>
            </a:r>
            <a:r>
              <a:rPr lang="ru-RU" sz="2000" b="1" i="1" dirty="0">
                <a:latin typeface="Arial Narrow" pitchFamily="34" charset="0"/>
              </a:rPr>
              <a:t> духовного начала, </a:t>
            </a:r>
            <a:r>
              <a:rPr lang="ru-RU" sz="2000" b="1" i="1" dirty="0" err="1">
                <a:latin typeface="Arial Narrow" pitchFamily="34" charset="0"/>
              </a:rPr>
              <a:t>виступає</a:t>
            </a:r>
            <a:r>
              <a:rPr lang="ru-RU" sz="2000" b="1" i="1" dirty="0">
                <a:latin typeface="Arial Narrow" pitchFamily="34" charset="0"/>
              </a:rPr>
              <a:t> альтернативою </a:t>
            </a:r>
            <a:r>
              <a:rPr lang="ru-RU" sz="2000" b="1" i="1" dirty="0" err="1">
                <a:latin typeface="Arial Narrow" pitchFamily="34" charset="0"/>
              </a:rPr>
              <a:t>китайському</a:t>
            </a:r>
            <a:r>
              <a:rPr lang="ru-RU" sz="2000" b="1" i="1" dirty="0">
                <a:latin typeface="Arial Narrow" pitchFamily="34" charset="0"/>
              </a:rPr>
              <a:t> прагматизму. У роки </a:t>
            </a:r>
            <a:r>
              <a:rPr lang="ru-RU" sz="2000" b="1" i="1" dirty="0" err="1">
                <a:latin typeface="Arial Narrow" pitchFamily="34" charset="0"/>
              </a:rPr>
              <a:t>культурної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революції</a:t>
            </a:r>
            <a:r>
              <a:rPr lang="ru-RU" sz="2000" b="1" i="1" dirty="0">
                <a:latin typeface="Arial Narrow" pitchFamily="34" charset="0"/>
              </a:rPr>
              <a:t> </a:t>
            </a:r>
            <a:r>
              <a:rPr lang="ru-RU" sz="2000" b="1" i="1" dirty="0" err="1">
                <a:latin typeface="Arial Narrow" pitchFamily="34" charset="0"/>
              </a:rPr>
              <a:t>релігія</a:t>
            </a:r>
            <a:r>
              <a:rPr lang="ru-RU" sz="2000" b="1" i="1" dirty="0">
                <a:latin typeface="Arial Narrow" pitchFamily="34" charset="0"/>
              </a:rPr>
              <a:t> в </a:t>
            </a:r>
            <a:r>
              <a:rPr lang="ru-RU" sz="2000" b="1" i="1" dirty="0" err="1" smtClean="0">
                <a:latin typeface="Arial Narrow" pitchFamily="34" charset="0"/>
              </a:rPr>
              <a:t>Китаї</a:t>
            </a:r>
            <a:r>
              <a:rPr lang="ru-RU" sz="2000" b="1" i="1" dirty="0" smtClean="0">
                <a:latin typeface="Arial Narrow" pitchFamily="34" charset="0"/>
              </a:rPr>
              <a:t> </a:t>
            </a:r>
            <a:r>
              <a:rPr lang="ru-RU" sz="2000" b="1" i="1" dirty="0" err="1" smtClean="0">
                <a:latin typeface="Arial Narrow" pitchFamily="34" charset="0"/>
              </a:rPr>
              <a:t>була</a:t>
            </a:r>
            <a:r>
              <a:rPr lang="ru-RU" sz="2000" b="1" i="1" dirty="0" smtClean="0">
                <a:latin typeface="Arial Narrow" pitchFamily="34" charset="0"/>
              </a:rPr>
              <a:t> </a:t>
            </a:r>
            <a:r>
              <a:rPr lang="ru-RU" sz="2000" b="1" i="1" dirty="0">
                <a:latin typeface="Arial Narrow" pitchFamily="34" charset="0"/>
              </a:rPr>
              <a:t>заборонена.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746" y="2633892"/>
            <a:ext cx="4084358" cy="3459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3794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366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Китай</vt:lpstr>
      <vt:lpstr>Презентация PowerPoint</vt:lpstr>
      <vt:lpstr>Географічне положення</vt:lpstr>
      <vt:lpstr>Природно-ресурсний потенціал</vt:lpstr>
      <vt:lpstr>Клімат</vt:lpstr>
      <vt:lpstr>Грунти</vt:lpstr>
      <vt:lpstr>Презентация PowerPoint</vt:lpstr>
      <vt:lpstr>Національний склад населення</vt:lpstr>
      <vt:lpstr>Релігія</vt:lpstr>
      <vt:lpstr>Промисловість</vt:lpstr>
      <vt:lpstr>Сільське господарство </vt:lpstr>
      <vt:lpstr>Рибництво </vt:lpstr>
      <vt:lpstr>Залізничний транспорт</vt:lpstr>
      <vt:lpstr>Водний транспорт</vt:lpstr>
      <vt:lpstr>Повітряний транспорт</vt:lpstr>
      <vt:lpstr>Зовнішні економічні зв'язки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Китайська </dc:title>
  <dc:creator>Пользователь</dc:creator>
  <cp:lastModifiedBy>Пользователь</cp:lastModifiedBy>
  <cp:revision>11</cp:revision>
  <dcterms:created xsi:type="dcterms:W3CDTF">2014-01-29T15:12:06Z</dcterms:created>
  <dcterms:modified xsi:type="dcterms:W3CDTF">2014-01-29T17:05:14Z</dcterms:modified>
</cp:coreProperties>
</file>