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8" r:id="rId3"/>
    <p:sldId id="259" r:id="rId4"/>
    <p:sldId id="261" r:id="rId5"/>
    <p:sldId id="262" r:id="rId6"/>
    <p:sldId id="260" r:id="rId7"/>
    <p:sldId id="263" r:id="rId8"/>
    <p:sldId id="264" r:id="rId9"/>
    <p:sldId id="265" r:id="rId10"/>
    <p:sldId id="266" r:id="rId11"/>
    <p:sldId id="267" r:id="rId12"/>
    <p:sldId id="269" r:id="rId13"/>
    <p:sldId id="270" r:id="rId14"/>
    <p:sldId id="271"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068"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5B106E36-FD25-4E2D-B0AA-010F637433A0}" type="datetimeFigureOut">
              <a:rPr lang="ru-RU" smtClean="0"/>
              <a:pPr/>
              <a:t>08.11.2011</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08.11.2011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08.11.2011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08.11.2011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08.11.2011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08.11.2011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08.11.2011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08.11.2011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08.11.2011</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08.11.2011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5B106E36-FD25-4E2D-B0AA-010F637433A0}" type="datetimeFigureOut">
              <a:rPr lang="ru-RU" smtClean="0"/>
              <a:pPr/>
              <a:t>08.11.2011</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5B106E36-FD25-4E2D-B0AA-010F637433A0}" type="datetimeFigureOut">
              <a:rPr lang="ru-RU" smtClean="0"/>
              <a:pPr/>
              <a:t>08.11.2011</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Choir_of_King%27s_College,_Cambridge" TargetMode="External"/><Relationship Id="rId2" Type="http://schemas.openxmlformats.org/officeDocument/2006/relationships/hyperlink" Target="http://en.wikipedia.org/wiki/Nine_Lessons_and_Carols" TargetMode="External"/><Relationship Id="rId1" Type="http://schemas.openxmlformats.org/officeDocument/2006/relationships/slideLayout" Target="../slideLayouts/slideLayout8.xml"/><Relationship Id="rId5" Type="http://schemas.openxmlformats.org/officeDocument/2006/relationships/image" Target="../media/image10.jpeg"/><Relationship Id="rId4" Type="http://schemas.openxmlformats.org/officeDocument/2006/relationships/hyperlink" Target="http://en.wikipedia.org/wiki/BBC_World_Servic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en.wikipedia.org/wiki/Collegiate_university"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Newnham_College,_Cambridge" TargetMode="External"/><Relationship Id="rId2" Type="http://schemas.openxmlformats.org/officeDocument/2006/relationships/hyperlink" Target="http://en.wikipedia.org/wiki/Murray_Edwards_College,_Cambridge" TargetMode="External"/><Relationship Id="rId1" Type="http://schemas.openxmlformats.org/officeDocument/2006/relationships/slideLayout" Target="../slideLayouts/slideLayout8.xml"/><Relationship Id="rId5" Type="http://schemas.openxmlformats.org/officeDocument/2006/relationships/image" Target="../media/image12.gif"/><Relationship Id="rId4" Type="http://schemas.openxmlformats.org/officeDocument/2006/relationships/hyperlink" Target="http://en.wikipedia.org/wiki/Lucy_Cavendish_College,_Cambridge"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en.wikipedia.org/wiki/Research_university" TargetMode="External"/><Relationship Id="rId7" Type="http://schemas.openxmlformats.org/officeDocument/2006/relationships/hyperlink" Target="http://en.wikipedia.org/wiki/University_of_Oxford" TargetMode="External"/><Relationship Id="rId2" Type="http://schemas.openxmlformats.org/officeDocument/2006/relationships/hyperlink" Target="http://en.wikipedia.org/wiki/Public_university" TargetMode="External"/><Relationship Id="rId1" Type="http://schemas.openxmlformats.org/officeDocument/2006/relationships/slideLayout" Target="../slideLayouts/slideLayout8.xml"/><Relationship Id="rId6" Type="http://schemas.openxmlformats.org/officeDocument/2006/relationships/hyperlink" Target="http://en.wikipedia.org/wiki/List_of_oldest_universities_in_continuous_operation" TargetMode="External"/><Relationship Id="rId5" Type="http://schemas.openxmlformats.org/officeDocument/2006/relationships/hyperlink" Target="http://en.wikipedia.org/wiki/United_Kingdom" TargetMode="External"/><Relationship Id="rId4" Type="http://schemas.openxmlformats.org/officeDocument/2006/relationships/hyperlink" Target="http://en.wikipedia.org/wiki/Cambridg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QS_World_University_Rankings" TargetMode="External"/><Relationship Id="rId7" Type="http://schemas.openxmlformats.org/officeDocument/2006/relationships/hyperlink" Target="http://en.wikipedia.org/wiki/The_Guardian" TargetMode="External"/><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hyperlink" Target="http://en.wikipedia.org/wiki/League_tables_of_British_universities" TargetMode="External"/><Relationship Id="rId5" Type="http://schemas.openxmlformats.org/officeDocument/2006/relationships/hyperlink" Target="http://en.wikipedia.org/wiki/Academic_Ranking_of_World_Universities" TargetMode="External"/><Relationship Id="rId4" Type="http://schemas.openxmlformats.org/officeDocument/2006/relationships/hyperlink" Target="http://en.wikipedia.org/wiki/Times_Higher_Education_World_University_Ranking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Isaac_Newton" TargetMode="External"/><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hyperlink" Target="http://en.wikipedia.org/wiki/Tripos" TargetMode="External"/><Relationship Id="rId4" Type="http://schemas.openxmlformats.org/officeDocument/2006/relationships/hyperlink" Target="http://en.wikipedia.org/wiki/Applied_mathematic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en.wikipedia.org/wiki/J._J._Thomson" TargetMode="External"/><Relationship Id="rId13" Type="http://schemas.openxmlformats.org/officeDocument/2006/relationships/hyperlink" Target="http://en.wikipedia.org/wiki/James_Clerk_Maxwell" TargetMode="External"/><Relationship Id="rId18" Type="http://schemas.openxmlformats.org/officeDocument/2006/relationships/hyperlink" Target="http://en.wikipedia.org/wiki/Ronald_Fisher" TargetMode="External"/><Relationship Id="rId26" Type="http://schemas.openxmlformats.org/officeDocument/2006/relationships/hyperlink" Target="http://en.wikipedia.org/wiki/Maurice_Wilkins" TargetMode="External"/><Relationship Id="rId3" Type="http://schemas.openxmlformats.org/officeDocument/2006/relationships/hyperlink" Target="http://en.wikipedia.org/wiki/Francis_Bacon" TargetMode="External"/><Relationship Id="rId21" Type="http://schemas.openxmlformats.org/officeDocument/2006/relationships/hyperlink" Target="http://en.wikipedia.org/wiki/Alan_Turing" TargetMode="External"/><Relationship Id="rId7" Type="http://schemas.openxmlformats.org/officeDocument/2006/relationships/hyperlink" Target="http://en.wikipedia.org/wiki/Lord_Kelvin" TargetMode="External"/><Relationship Id="rId12" Type="http://schemas.openxmlformats.org/officeDocument/2006/relationships/hyperlink" Target="http://en.wikipedia.org/wiki/Ernest_Walton" TargetMode="External"/><Relationship Id="rId17" Type="http://schemas.openxmlformats.org/officeDocument/2006/relationships/hyperlink" Target="http://en.wikipedia.org/wiki/Mendelian_genetics" TargetMode="External"/><Relationship Id="rId25" Type="http://schemas.openxmlformats.org/officeDocument/2006/relationships/hyperlink" Target="http://en.wikipedia.org/wiki/James_D._Watson" TargetMode="External"/><Relationship Id="rId2" Type="http://schemas.openxmlformats.org/officeDocument/2006/relationships/hyperlink" Target="http://en.wikipedia.org/wiki/Scientific_method" TargetMode="External"/><Relationship Id="rId16" Type="http://schemas.openxmlformats.org/officeDocument/2006/relationships/hyperlink" Target="http://en.wikipedia.org/wiki/Darwinian_selection" TargetMode="External"/><Relationship Id="rId20" Type="http://schemas.openxmlformats.org/officeDocument/2006/relationships/hyperlink" Target="http://en.wikipedia.org/wiki/Theory_of_computation" TargetMode="External"/><Relationship Id="rId29" Type="http://schemas.openxmlformats.org/officeDocument/2006/relationships/image" Target="../media/image7.jpeg"/><Relationship Id="rId1" Type="http://schemas.openxmlformats.org/officeDocument/2006/relationships/slideLayout" Target="../slideLayouts/slideLayout8.xml"/><Relationship Id="rId6" Type="http://schemas.openxmlformats.org/officeDocument/2006/relationships/hyperlink" Target="http://en.wikipedia.org/wiki/Sir_Isaac_Newton" TargetMode="External"/><Relationship Id="rId11" Type="http://schemas.openxmlformats.org/officeDocument/2006/relationships/hyperlink" Target="http://en.wikipedia.org/wiki/Sir_John_Douglas_Cockcroft" TargetMode="External"/><Relationship Id="rId24" Type="http://schemas.openxmlformats.org/officeDocument/2006/relationships/hyperlink" Target="http://en.wikipedia.org/wiki/Francis_Crick" TargetMode="External"/><Relationship Id="rId5" Type="http://schemas.openxmlformats.org/officeDocument/2006/relationships/hyperlink" Target="http://en.wikipedia.org/wiki/Calculus" TargetMode="External"/><Relationship Id="rId15" Type="http://schemas.openxmlformats.org/officeDocument/2006/relationships/hyperlink" Target="http://en.wikipedia.org/wiki/Charles_Darwin" TargetMode="External"/><Relationship Id="rId23" Type="http://schemas.openxmlformats.org/officeDocument/2006/relationships/hyperlink" Target="http://en.wikipedia.org/wiki/Rosalind_Franklin" TargetMode="External"/><Relationship Id="rId28" Type="http://schemas.openxmlformats.org/officeDocument/2006/relationships/hyperlink" Target="http://en.wikipedia.org/wiki/Paul_Dirac" TargetMode="External"/><Relationship Id="rId10" Type="http://schemas.openxmlformats.org/officeDocument/2006/relationships/hyperlink" Target="http://en.wikipedia.org/wiki/Ernest_Rutherford" TargetMode="External"/><Relationship Id="rId19" Type="http://schemas.openxmlformats.org/officeDocument/2006/relationships/hyperlink" Target="http://en.wikipedia.org/wiki/Turing_machine" TargetMode="External"/><Relationship Id="rId4" Type="http://schemas.openxmlformats.org/officeDocument/2006/relationships/hyperlink" Target="http://en.wikipedia.org/wiki/Newton%27s_laws_of_motion" TargetMode="External"/><Relationship Id="rId9" Type="http://schemas.openxmlformats.org/officeDocument/2006/relationships/hyperlink" Target="http://en.wikipedia.org/wiki/Atomic_nucleus" TargetMode="External"/><Relationship Id="rId14" Type="http://schemas.openxmlformats.org/officeDocument/2006/relationships/hyperlink" Target="http://en.wikipedia.org/wiki/Henry_Cavendish" TargetMode="External"/><Relationship Id="rId22" Type="http://schemas.openxmlformats.org/officeDocument/2006/relationships/hyperlink" Target="http://en.wikipedia.org/wiki/DNA" TargetMode="External"/><Relationship Id="rId27" Type="http://schemas.openxmlformats.org/officeDocument/2006/relationships/hyperlink" Target="http://en.wikipedia.org/wiki/Quantum_mechanics"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en.wikipedia.org/wiki/Elizabeth_Phillips_Hughes" TargetMode="External"/><Relationship Id="rId3" Type="http://schemas.openxmlformats.org/officeDocument/2006/relationships/hyperlink" Target="http://en.wikipedia.org/wiki/Emily_Davies" TargetMode="External"/><Relationship Id="rId7" Type="http://schemas.openxmlformats.org/officeDocument/2006/relationships/hyperlink" Target="http://en.wikipedia.org/wiki/Hughes_Hall,_Cambridge" TargetMode="External"/><Relationship Id="rId2" Type="http://schemas.openxmlformats.org/officeDocument/2006/relationships/hyperlink" Target="http://en.wikipedia.org/wiki/Girton_College,_Cambridge" TargetMode="External"/><Relationship Id="rId1" Type="http://schemas.openxmlformats.org/officeDocument/2006/relationships/slideLayout" Target="../slideLayouts/slideLayout8.xml"/><Relationship Id="rId6" Type="http://schemas.openxmlformats.org/officeDocument/2006/relationships/hyperlink" Target="http://en.wikipedia.org/wiki/Henry_Sidgwick" TargetMode="External"/><Relationship Id="rId11" Type="http://schemas.openxmlformats.org/officeDocument/2006/relationships/image" Target="../media/image8.jpeg"/><Relationship Id="rId5" Type="http://schemas.openxmlformats.org/officeDocument/2006/relationships/hyperlink" Target="http://en.wikipedia.org/wiki/Anne_Clough" TargetMode="External"/><Relationship Id="rId10" Type="http://schemas.openxmlformats.org/officeDocument/2006/relationships/hyperlink" Target="http://en.wikipedia.org/wiki/Lucy_Cavendish_College,_Cambridge" TargetMode="External"/><Relationship Id="rId4" Type="http://schemas.openxmlformats.org/officeDocument/2006/relationships/hyperlink" Target="http://en.wikipedia.org/wiki/Newnham_College,_Cambridge" TargetMode="External"/><Relationship Id="rId9" Type="http://schemas.openxmlformats.org/officeDocument/2006/relationships/hyperlink" Target="http://en.wikipedia.org/wiki/Murray_Edwards_College,_Cambridg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St_John%27s_College,_Cambridge" TargetMode="External"/><Relationship Id="rId2" Type="http://schemas.openxmlformats.org/officeDocument/2006/relationships/hyperlink" Target="http://en.wikipedia.org/wiki/Wooden_spoon_(award)" TargetMode="External"/><Relationship Id="rId1" Type="http://schemas.openxmlformats.org/officeDocument/2006/relationships/slideLayout" Target="../slideLayouts/slideLayout8.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sz="6000" b="0" dirty="0" smtClean="0"/>
              <a:t>University of Cambridge</a:t>
            </a:r>
            <a:r>
              <a:rPr lang="en-US" b="0" dirty="0" smtClean="0"/>
              <a:t/>
            </a:r>
            <a:br>
              <a:rPr lang="en-US" b="0" dirty="0" smtClean="0"/>
            </a:br>
            <a:endParaRPr lang="ru-RU" dirty="0"/>
          </a:p>
        </p:txBody>
      </p:sp>
      <p:sp>
        <p:nvSpPr>
          <p:cNvPr id="3" name="Подзаголовок 2"/>
          <p:cNvSpPr>
            <a:spLocks noGrp="1"/>
          </p:cNvSpPr>
          <p:nvPr>
            <p:ph type="subTitle" idx="1"/>
          </p:nvPr>
        </p:nvSpPr>
        <p:spPr>
          <a:ln>
            <a:noFill/>
          </a:ln>
        </p:spPr>
        <p:txBody>
          <a:bodyPr/>
          <a:lstStyle/>
          <a:p>
            <a:r>
              <a:rPr lang="en-US" dirty="0" smtClean="0">
                <a:solidFill>
                  <a:schemeClr val="accent6">
                    <a:lumMod val="50000"/>
                  </a:schemeClr>
                </a:solidFill>
              </a:rPr>
              <a:t>Created by </a:t>
            </a:r>
            <a:r>
              <a:rPr lang="en-US" dirty="0" err="1" smtClean="0">
                <a:solidFill>
                  <a:schemeClr val="accent6">
                    <a:lumMod val="50000"/>
                  </a:schemeClr>
                </a:solidFill>
              </a:rPr>
              <a:t>Kucheriavets</a:t>
            </a:r>
            <a:r>
              <a:rPr lang="en-US" dirty="0" smtClean="0">
                <a:solidFill>
                  <a:schemeClr val="accent6">
                    <a:lumMod val="50000"/>
                  </a:schemeClr>
                </a:solidFill>
              </a:rPr>
              <a:t> </a:t>
            </a:r>
            <a:r>
              <a:rPr lang="en-US" dirty="0" err="1" smtClean="0">
                <a:solidFill>
                  <a:schemeClr val="accent6">
                    <a:lumMod val="50000"/>
                  </a:schemeClr>
                </a:solidFill>
              </a:rPr>
              <a:t>Iryna</a:t>
            </a:r>
            <a:endParaRPr lang="ru-RU"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smtClean="0"/>
              <a:t>Myths, legends and traditions</a:t>
            </a:r>
            <a:endParaRPr lang="ru-RU" dirty="0"/>
          </a:p>
        </p:txBody>
      </p:sp>
      <p:sp>
        <p:nvSpPr>
          <p:cNvPr id="3" name="Текст 2"/>
          <p:cNvSpPr>
            <a:spLocks noGrp="1"/>
          </p:cNvSpPr>
          <p:nvPr>
            <p:ph type="body" idx="2"/>
          </p:nvPr>
        </p:nvSpPr>
        <p:spPr>
          <a:xfrm>
            <a:off x="685800" y="1714488"/>
            <a:ext cx="3743324" cy="4500594"/>
          </a:xfrm>
        </p:spPr>
        <p:txBody>
          <a:bodyPr>
            <a:normAutofit/>
          </a:bodyPr>
          <a:lstStyle/>
          <a:p>
            <a:r>
              <a:rPr lang="en-US" dirty="0" smtClean="0"/>
              <a:t>Each Christmas Eve, BBC radio and television broadcasts </a:t>
            </a:r>
            <a:r>
              <a:rPr lang="en-US" dirty="0" smtClean="0">
                <a:hlinkClick r:id="rId2" tooltip="Nine Lessons and Carols"/>
              </a:rPr>
              <a:t>The Festival of Nine Lessons and Carols</a:t>
            </a:r>
            <a:r>
              <a:rPr lang="en-US" dirty="0" smtClean="0"/>
              <a:t> by the </a:t>
            </a:r>
            <a:r>
              <a:rPr lang="en-US" dirty="0" smtClean="0">
                <a:hlinkClick r:id="rId3" tooltip="Choir of King's College, Cambridge"/>
              </a:rPr>
              <a:t>Choir of King's College, Cambridge</a:t>
            </a:r>
            <a:r>
              <a:rPr lang="en-US" dirty="0" smtClean="0"/>
              <a:t>. The radio broadcast has been a national Christmas tradition since it was first transmitted in 1928 (though the festival has existed since 1918). The radio broadcast is carried worldwide by the </a:t>
            </a:r>
            <a:r>
              <a:rPr lang="en-US" dirty="0" smtClean="0">
                <a:hlinkClick r:id="rId4" tooltip="BBC World Service"/>
              </a:rPr>
              <a:t>BBC World Service</a:t>
            </a:r>
            <a:r>
              <a:rPr lang="en-US" dirty="0" smtClean="0"/>
              <a:t> and is also syndicated to hundreds of radio stations in the USA. The first television broadcast of the festival was in 1954.</a:t>
            </a:r>
            <a:endParaRPr lang="ru-RU" dirty="0"/>
          </a:p>
        </p:txBody>
      </p:sp>
      <p:pic>
        <p:nvPicPr>
          <p:cNvPr id="5" name="Содержимое 4" descr="photo-35-cambridge-uk.jpg"/>
          <p:cNvPicPr>
            <a:picLocks noGrp="1" noChangeAspect="1"/>
          </p:cNvPicPr>
          <p:nvPr>
            <p:ph sz="half" idx="1"/>
          </p:nvPr>
        </p:nvPicPr>
        <p:blipFill>
          <a:blip r:embed="rId5" cstate="print"/>
          <a:stretch>
            <a:fillRect/>
          </a:stretch>
        </p:blipFill>
        <p:spPr>
          <a:xfrm>
            <a:off x="4572000" y="1785926"/>
            <a:ext cx="4343400" cy="4071965"/>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err="1" smtClean="0"/>
              <a:t>Organisation</a:t>
            </a:r>
            <a:endParaRPr lang="ru-RU" dirty="0"/>
          </a:p>
        </p:txBody>
      </p:sp>
      <p:sp>
        <p:nvSpPr>
          <p:cNvPr id="4" name="Содержимое 3"/>
          <p:cNvSpPr>
            <a:spLocks noGrp="1"/>
          </p:cNvSpPr>
          <p:nvPr>
            <p:ph sz="half" idx="1"/>
          </p:nvPr>
        </p:nvSpPr>
        <p:spPr>
          <a:xfrm>
            <a:off x="5786446" y="1435100"/>
            <a:ext cx="3128954" cy="4572000"/>
          </a:xfrm>
        </p:spPr>
        <p:txBody>
          <a:bodyPr>
            <a:normAutofit fontScale="62500" lnSpcReduction="20000"/>
          </a:bodyPr>
          <a:lstStyle/>
          <a:p>
            <a:r>
              <a:rPr lang="en-US" dirty="0" smtClean="0"/>
              <a:t>Cambridge is a </a:t>
            </a:r>
            <a:r>
              <a:rPr lang="en-US" dirty="0" smtClean="0">
                <a:hlinkClick r:id="rId2" tooltip="Collegiate university"/>
              </a:rPr>
              <a:t>collegiate university</a:t>
            </a:r>
            <a:r>
              <a:rPr lang="en-US" dirty="0" smtClean="0"/>
              <a:t>, meaning that it is made up of self-governing and independent colleges, each with its own property and income. Most colleges bring together academics and students from a broad range of disciplines, and within each faculty, school or department within the university, academics from many different colleges will be found.</a:t>
            </a:r>
            <a:endParaRPr lang="ru-RU" dirty="0"/>
          </a:p>
        </p:txBody>
      </p:sp>
      <p:pic>
        <p:nvPicPr>
          <p:cNvPr id="5" name="Содержимое 4" descr="800px-CamLight.jpg"/>
          <p:cNvPicPr>
            <a:picLocks noGrp="1" noChangeAspect="1"/>
          </p:cNvPicPr>
          <p:nvPr>
            <p:ph sz="half" idx="1"/>
          </p:nvPr>
        </p:nvPicPr>
        <p:blipFill>
          <a:blip r:embed="rId3" cstate="print"/>
          <a:stretch>
            <a:fillRect/>
          </a:stretch>
        </p:blipFill>
        <p:spPr>
          <a:xfrm>
            <a:off x="571472" y="1643050"/>
            <a:ext cx="5486400" cy="3958788"/>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smtClean="0"/>
              <a:t>Colleges</a:t>
            </a:r>
            <a:endParaRPr lang="ru-RU" dirty="0"/>
          </a:p>
        </p:txBody>
      </p:sp>
      <p:sp>
        <p:nvSpPr>
          <p:cNvPr id="3" name="Текст 2"/>
          <p:cNvSpPr>
            <a:spLocks noGrp="1"/>
          </p:cNvSpPr>
          <p:nvPr>
            <p:ph type="body" idx="2"/>
          </p:nvPr>
        </p:nvSpPr>
        <p:spPr>
          <a:xfrm>
            <a:off x="685800" y="1435100"/>
            <a:ext cx="3457572" cy="4572000"/>
          </a:xfrm>
        </p:spPr>
        <p:txBody>
          <a:bodyPr>
            <a:normAutofit/>
          </a:bodyPr>
          <a:lstStyle/>
          <a:p>
            <a:r>
              <a:rPr lang="en-US" sz="2400" dirty="0" smtClean="0"/>
              <a:t>The colleges are self-governing institutions with their own endowments and property, founded as integral parts of the </a:t>
            </a:r>
            <a:r>
              <a:rPr lang="en-US" sz="2400" dirty="0" smtClean="0"/>
              <a:t>university</a:t>
            </a:r>
            <a:r>
              <a:rPr lang="ru-RU" sz="2400" dirty="0" smtClean="0"/>
              <a:t>.</a:t>
            </a:r>
            <a:r>
              <a:rPr lang="en-US" sz="2400" dirty="0" smtClean="0"/>
              <a:t> </a:t>
            </a:r>
            <a:r>
              <a:rPr lang="en-US" sz="2400" dirty="0" smtClean="0"/>
              <a:t>Cambridge has 31 colleges, of which three, </a:t>
            </a:r>
            <a:r>
              <a:rPr lang="en-US" sz="2400" dirty="0" smtClean="0">
                <a:hlinkClick r:id="rId2" tooltip="Murray Edwards College, Cambridge"/>
              </a:rPr>
              <a:t>Murray Edwards</a:t>
            </a:r>
            <a:r>
              <a:rPr lang="en-US" sz="2400" dirty="0" smtClean="0"/>
              <a:t>, </a:t>
            </a:r>
            <a:r>
              <a:rPr lang="en-US" sz="2400" dirty="0" err="1" smtClean="0">
                <a:hlinkClick r:id="rId3" tooltip="Newnham College, Cambridge"/>
              </a:rPr>
              <a:t>Newnham</a:t>
            </a:r>
            <a:r>
              <a:rPr lang="en-US" sz="2400" dirty="0" smtClean="0"/>
              <a:t> and </a:t>
            </a:r>
            <a:r>
              <a:rPr lang="en-US" sz="2400" dirty="0" smtClean="0">
                <a:hlinkClick r:id="rId4" tooltip="Lucy Cavendish College, Cambridge"/>
              </a:rPr>
              <a:t>Lucy Cavendish</a:t>
            </a:r>
            <a:r>
              <a:rPr lang="en-US" sz="2400" dirty="0" smtClean="0"/>
              <a:t>, admit women only.</a:t>
            </a:r>
            <a:endParaRPr lang="ru-RU" sz="2400" dirty="0"/>
          </a:p>
        </p:txBody>
      </p:sp>
      <p:pic>
        <p:nvPicPr>
          <p:cNvPr id="5" name="Содержимое 4" descr="cambridge-uni.gif"/>
          <p:cNvPicPr>
            <a:picLocks noGrp="1" noChangeAspect="1"/>
          </p:cNvPicPr>
          <p:nvPr>
            <p:ph sz="half" idx="1"/>
          </p:nvPr>
        </p:nvPicPr>
        <p:blipFill>
          <a:blip r:embed="rId5" cstate="print"/>
          <a:stretch>
            <a:fillRect/>
          </a:stretch>
        </p:blipFill>
        <p:spPr>
          <a:xfrm>
            <a:off x="4214813" y="1645985"/>
            <a:ext cx="4700587" cy="415023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smtClean="0"/>
              <a:t>Schools, faculties and </a:t>
            </a:r>
            <a:r>
              <a:rPr lang="en-US" b="1" dirty="0" smtClean="0"/>
              <a:t>departments</a:t>
            </a:r>
            <a:endParaRPr lang="ru-RU" dirty="0"/>
          </a:p>
        </p:txBody>
      </p:sp>
      <p:sp>
        <p:nvSpPr>
          <p:cNvPr id="4" name="Содержимое 3"/>
          <p:cNvSpPr>
            <a:spLocks noGrp="1"/>
          </p:cNvSpPr>
          <p:nvPr>
            <p:ph sz="half" idx="1"/>
          </p:nvPr>
        </p:nvSpPr>
        <p:spPr>
          <a:xfrm>
            <a:off x="4786314" y="1571612"/>
            <a:ext cx="4129086" cy="4435488"/>
          </a:xfrm>
        </p:spPr>
        <p:txBody>
          <a:bodyPr>
            <a:normAutofit fontScale="77500" lnSpcReduction="20000"/>
          </a:bodyPr>
          <a:lstStyle/>
          <a:p>
            <a:r>
              <a:rPr lang="en-US" dirty="0" smtClean="0"/>
              <a:t>In addition to the 31 colleges, the university is made up of over 150 departments, faculties, schools, syndicates and other institutions. Members of these are usually also members of one of the colleges and responsibility for running the entire academic </a:t>
            </a:r>
            <a:r>
              <a:rPr lang="en-US" dirty="0" err="1" smtClean="0"/>
              <a:t>programme</a:t>
            </a:r>
            <a:r>
              <a:rPr lang="en-US" dirty="0" smtClean="0"/>
              <a:t> of the university is divided amongst them.</a:t>
            </a:r>
            <a:endParaRPr lang="ru-RU" dirty="0"/>
          </a:p>
        </p:txBody>
      </p:sp>
      <p:pic>
        <p:nvPicPr>
          <p:cNvPr id="5" name="Содержимое 6" descr="450px-The_Old_Schools.JPG"/>
          <p:cNvPicPr>
            <a:picLocks noGrp="1" noChangeAspect="1"/>
          </p:cNvPicPr>
          <p:nvPr>
            <p:ph sz="half" idx="1"/>
          </p:nvPr>
        </p:nvPicPr>
        <p:blipFill>
          <a:blip r:embed="rId2" cstate="print"/>
          <a:stretch>
            <a:fillRect/>
          </a:stretch>
        </p:blipFill>
        <p:spPr>
          <a:xfrm>
            <a:off x="1071538" y="1500174"/>
            <a:ext cx="3429000" cy="45720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a:p>
        </p:txBody>
      </p:sp>
      <p:sp>
        <p:nvSpPr>
          <p:cNvPr id="8" name="Содержимое 7"/>
          <p:cNvSpPr>
            <a:spLocks noGrp="1"/>
          </p:cNvSpPr>
          <p:nvPr>
            <p:ph sz="half" idx="1"/>
          </p:nvPr>
        </p:nvSpPr>
        <p:spPr/>
        <p:txBody>
          <a:bodyPr/>
          <a:lstStyle/>
          <a:p>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Cambridge</a:t>
            </a:r>
            <a:endParaRPr lang="ru-RU" dirty="0"/>
          </a:p>
        </p:txBody>
      </p:sp>
      <p:sp>
        <p:nvSpPr>
          <p:cNvPr id="3" name="Текст 2"/>
          <p:cNvSpPr>
            <a:spLocks noGrp="1"/>
          </p:cNvSpPr>
          <p:nvPr>
            <p:ph type="body" idx="2"/>
          </p:nvPr>
        </p:nvSpPr>
        <p:spPr>
          <a:xfrm>
            <a:off x="685800" y="1785926"/>
            <a:ext cx="3314696" cy="4221174"/>
          </a:xfrm>
        </p:spPr>
        <p:txBody>
          <a:bodyPr>
            <a:normAutofit/>
          </a:bodyPr>
          <a:lstStyle/>
          <a:p>
            <a:r>
              <a:rPr lang="en-US" dirty="0" smtClean="0"/>
              <a:t>The </a:t>
            </a:r>
            <a:r>
              <a:rPr lang="en-US" b="1" dirty="0" smtClean="0"/>
              <a:t>University of Cambridge</a:t>
            </a:r>
            <a:r>
              <a:rPr lang="en-US" dirty="0" smtClean="0"/>
              <a:t> (informally </a:t>
            </a:r>
            <a:r>
              <a:rPr lang="en-US" b="1" dirty="0" smtClean="0"/>
              <a:t>Cambridge University</a:t>
            </a:r>
            <a:r>
              <a:rPr lang="en-US" dirty="0" smtClean="0"/>
              <a:t>, or simply </a:t>
            </a:r>
            <a:r>
              <a:rPr lang="en-US" b="1" dirty="0" smtClean="0"/>
              <a:t>Cambridge</a:t>
            </a:r>
            <a:r>
              <a:rPr lang="en-US" dirty="0" smtClean="0"/>
              <a:t>) is a </a:t>
            </a:r>
            <a:r>
              <a:rPr lang="en-US" dirty="0" smtClean="0">
                <a:hlinkClick r:id="rId2" tooltip="Public university"/>
              </a:rPr>
              <a:t>public</a:t>
            </a:r>
            <a:r>
              <a:rPr lang="en-US" dirty="0" smtClean="0"/>
              <a:t> </a:t>
            </a:r>
            <a:r>
              <a:rPr lang="en-US" dirty="0" smtClean="0">
                <a:hlinkClick r:id="rId3" tooltip="Research university"/>
              </a:rPr>
              <a:t>research university</a:t>
            </a:r>
            <a:r>
              <a:rPr lang="en-US" dirty="0" smtClean="0"/>
              <a:t> located in </a:t>
            </a:r>
            <a:r>
              <a:rPr lang="en-US" dirty="0" smtClean="0">
                <a:hlinkClick r:id="rId4" tooltip="Cambridge"/>
              </a:rPr>
              <a:t>Cambridge</a:t>
            </a:r>
            <a:r>
              <a:rPr lang="en-US" dirty="0" smtClean="0"/>
              <a:t>, </a:t>
            </a:r>
            <a:r>
              <a:rPr lang="en-US" dirty="0" smtClean="0">
                <a:hlinkClick r:id="rId5" tooltip="United Kingdom"/>
              </a:rPr>
              <a:t>United Kingdom</a:t>
            </a:r>
            <a:r>
              <a:rPr lang="en-US" dirty="0" smtClean="0"/>
              <a:t>. It is </a:t>
            </a:r>
            <a:r>
              <a:rPr lang="en-US" dirty="0" err="1" smtClean="0"/>
              <a:t>the</a:t>
            </a:r>
            <a:r>
              <a:rPr lang="en-US" dirty="0" err="1" smtClean="0">
                <a:hlinkClick r:id="rId6" tooltip="List of oldest universities in continuous operation"/>
              </a:rPr>
              <a:t>second</a:t>
            </a:r>
            <a:r>
              <a:rPr lang="en-US" dirty="0" smtClean="0">
                <a:hlinkClick r:id="rId6" tooltip="List of oldest universities in continuous operation"/>
              </a:rPr>
              <a:t>-oldest</a:t>
            </a:r>
            <a:r>
              <a:rPr lang="en-US" dirty="0" smtClean="0"/>
              <a:t> university in both the United Kingdom and the English-speaking world (after the </a:t>
            </a:r>
            <a:r>
              <a:rPr lang="en-US" u="sng" dirty="0" smtClean="0">
                <a:hlinkClick r:id="rId7" tooltip="University of Oxford"/>
              </a:rPr>
              <a:t>University of Oxford</a:t>
            </a:r>
            <a:r>
              <a:rPr lang="en-US" dirty="0" smtClean="0"/>
              <a:t>), and the seventh-oldest globally</a:t>
            </a:r>
            <a:r>
              <a:rPr lang="ru-RU" dirty="0" smtClean="0"/>
              <a:t>.</a:t>
            </a:r>
            <a:endParaRPr lang="ru-RU" dirty="0"/>
          </a:p>
        </p:txBody>
      </p:sp>
      <p:pic>
        <p:nvPicPr>
          <p:cNvPr id="5" name="Содержимое 4" descr="477px-Cambridge_University_Crest.svg.png"/>
          <p:cNvPicPr>
            <a:picLocks noGrp="1" noChangeAspect="1"/>
          </p:cNvPicPr>
          <p:nvPr>
            <p:ph sz="half" idx="1"/>
          </p:nvPr>
        </p:nvPicPr>
        <p:blipFill>
          <a:blip r:embed="rId8" cstate="print"/>
          <a:stretch>
            <a:fillRect/>
          </a:stretch>
        </p:blipFill>
        <p:spPr>
          <a:xfrm>
            <a:off x="4855948" y="1714500"/>
            <a:ext cx="3502265" cy="4500582"/>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One of the top universities</a:t>
            </a:r>
            <a:endParaRPr lang="ru-RU" dirty="0"/>
          </a:p>
        </p:txBody>
      </p:sp>
      <p:pic>
        <p:nvPicPr>
          <p:cNvPr id="5" name="Содержимое 4" descr="15540.jpg"/>
          <p:cNvPicPr>
            <a:picLocks noGrp="1" noChangeAspect="1"/>
          </p:cNvPicPr>
          <p:nvPr>
            <p:ph sz="half" idx="1"/>
          </p:nvPr>
        </p:nvPicPr>
        <p:blipFill>
          <a:blip r:embed="rId2" cstate="print"/>
          <a:stretch>
            <a:fillRect/>
          </a:stretch>
        </p:blipFill>
        <p:spPr>
          <a:xfrm>
            <a:off x="465138" y="1643050"/>
            <a:ext cx="4464052" cy="4286279"/>
          </a:xfrm>
        </p:spPr>
      </p:pic>
      <p:sp>
        <p:nvSpPr>
          <p:cNvPr id="4" name="Содержимое 3"/>
          <p:cNvSpPr>
            <a:spLocks noGrp="1"/>
          </p:cNvSpPr>
          <p:nvPr>
            <p:ph sz="half" idx="2"/>
          </p:nvPr>
        </p:nvSpPr>
        <p:spPr>
          <a:xfrm>
            <a:off x="4857752" y="1770501"/>
            <a:ext cx="3836192" cy="4525963"/>
          </a:xfrm>
        </p:spPr>
        <p:txBody>
          <a:bodyPr>
            <a:normAutofit fontScale="62500" lnSpcReduction="20000"/>
          </a:bodyPr>
          <a:lstStyle/>
          <a:p>
            <a:r>
              <a:rPr lang="en-US" dirty="0" smtClean="0"/>
              <a:t>Academically Cambridge ranks as one of the top universities in the world: first in the world in both the 2010 and 2011 </a:t>
            </a:r>
            <a:r>
              <a:rPr lang="en-US" i="1" dirty="0" smtClean="0">
                <a:hlinkClick r:id="rId3" tooltip="QS World University Rankings"/>
              </a:rPr>
              <a:t>QS World University Rankings</a:t>
            </a:r>
            <a:r>
              <a:rPr lang="en-US" dirty="0" smtClean="0"/>
              <a:t>, sixth in the world in the 2011 </a:t>
            </a:r>
            <a:r>
              <a:rPr lang="en-US" i="1" dirty="0" smtClean="0">
                <a:hlinkClick r:id="rId4" tooltip="Times Higher Education World University Rankings"/>
              </a:rPr>
              <a:t>Times Higher Education World University Rankings</a:t>
            </a:r>
            <a:r>
              <a:rPr lang="en-US" dirty="0" smtClean="0"/>
              <a:t>, and fifth in the world (and first in Europe) in the 2011 </a:t>
            </a:r>
            <a:r>
              <a:rPr lang="en-US" i="1" dirty="0" smtClean="0">
                <a:hlinkClick r:id="rId5" tooltip="Academic Ranking of World Universities"/>
              </a:rPr>
              <a:t>Academic Ranking of World Universities</a:t>
            </a:r>
            <a:r>
              <a:rPr lang="en-US" dirty="0" smtClean="0"/>
              <a:t>. Cambridge regularly contends with Oxford for first place in </a:t>
            </a:r>
            <a:r>
              <a:rPr lang="en-US" dirty="0" smtClean="0">
                <a:hlinkClick r:id="rId6" tooltip="League tables of British universities"/>
              </a:rPr>
              <a:t>UK league tables</a:t>
            </a:r>
            <a:r>
              <a:rPr lang="en-US" dirty="0" smtClean="0"/>
              <a:t>. In the most recently published ranking of UK universities, published by </a:t>
            </a:r>
            <a:r>
              <a:rPr lang="en-US" i="1" dirty="0" smtClean="0">
                <a:hlinkClick r:id="rId7" tooltip="The Guardian"/>
              </a:rPr>
              <a:t>The Guardian</a:t>
            </a:r>
            <a:r>
              <a:rPr lang="en-US" i="1" dirty="0" smtClean="0"/>
              <a:t> </a:t>
            </a:r>
            <a:r>
              <a:rPr lang="en-US" dirty="0" smtClean="0"/>
              <a:t>newspaper, Cambridge was ranked first.</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The History of the University</a:t>
            </a:r>
            <a:endParaRPr lang="ru-RU" dirty="0"/>
          </a:p>
        </p:txBody>
      </p:sp>
      <p:pic>
        <p:nvPicPr>
          <p:cNvPr id="5" name="Содержимое 4" descr="campus_shot.jpg"/>
          <p:cNvPicPr>
            <a:picLocks noGrp="1" noChangeAspect="1"/>
          </p:cNvPicPr>
          <p:nvPr>
            <p:ph sz="half" idx="1"/>
          </p:nvPr>
        </p:nvPicPr>
        <p:blipFill>
          <a:blip r:embed="rId2" cstate="print"/>
          <a:stretch>
            <a:fillRect/>
          </a:stretch>
        </p:blipFill>
        <p:spPr>
          <a:xfrm>
            <a:off x="4286248" y="1714488"/>
            <a:ext cx="4392614" cy="4429156"/>
          </a:xfrm>
        </p:spPr>
      </p:pic>
      <p:sp>
        <p:nvSpPr>
          <p:cNvPr id="4" name="Содержимое 3"/>
          <p:cNvSpPr>
            <a:spLocks noGrp="1"/>
          </p:cNvSpPr>
          <p:nvPr>
            <p:ph sz="half" idx="2"/>
          </p:nvPr>
        </p:nvSpPr>
        <p:spPr>
          <a:xfrm>
            <a:off x="357158" y="1714488"/>
            <a:ext cx="3714776" cy="4525963"/>
          </a:xfrm>
        </p:spPr>
        <p:txBody>
          <a:bodyPr>
            <a:normAutofit fontScale="70000" lnSpcReduction="20000"/>
          </a:bodyPr>
          <a:lstStyle/>
          <a:p>
            <a:r>
              <a:rPr lang="en-US" dirty="0" smtClean="0"/>
              <a:t>Cambridge's colleges were originally an incidental feature of the system. No college is as old as the university itself. The colleges were endowed fellowships of scholars. There were also institutions without endowments, called hostels. The hostels were gradually absorbed by the colleges over the centuries, but they have left some indicators of their time, such as the name of Garret Hostel Lane.</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smtClean="0"/>
              <a:t>Mathematics</a:t>
            </a:r>
            <a:br>
              <a:rPr lang="en-US" b="1" dirty="0" smtClean="0"/>
            </a:br>
            <a:endParaRPr lang="ru-RU" dirty="0"/>
          </a:p>
        </p:txBody>
      </p:sp>
      <p:pic>
        <p:nvPicPr>
          <p:cNvPr id="5" name="Содержимое 4" descr="GodfreyKneller-IsaacNewton-1689.jpg"/>
          <p:cNvPicPr>
            <a:picLocks noGrp="1" noChangeAspect="1"/>
          </p:cNvPicPr>
          <p:nvPr>
            <p:ph sz="half" idx="1"/>
          </p:nvPr>
        </p:nvPicPr>
        <p:blipFill>
          <a:blip r:embed="rId2" cstate="print"/>
          <a:stretch>
            <a:fillRect/>
          </a:stretch>
        </p:blipFill>
        <p:spPr>
          <a:xfrm>
            <a:off x="836793" y="1770063"/>
            <a:ext cx="3295289" cy="4525962"/>
          </a:xfrm>
        </p:spPr>
      </p:pic>
      <p:sp>
        <p:nvSpPr>
          <p:cNvPr id="4" name="Содержимое 3"/>
          <p:cNvSpPr>
            <a:spLocks noGrp="1"/>
          </p:cNvSpPr>
          <p:nvPr>
            <p:ph sz="half" idx="2"/>
          </p:nvPr>
        </p:nvSpPr>
        <p:spPr/>
        <p:txBody>
          <a:bodyPr>
            <a:normAutofit fontScale="70000" lnSpcReduction="20000"/>
          </a:bodyPr>
          <a:lstStyle/>
          <a:p>
            <a:r>
              <a:rPr lang="en-US" dirty="0" smtClean="0"/>
              <a:t>From the time of </a:t>
            </a:r>
            <a:r>
              <a:rPr lang="en-US" dirty="0" smtClean="0">
                <a:hlinkClick r:id="rId3" tooltip="Isaac Newton"/>
              </a:rPr>
              <a:t>Isaac Newton</a:t>
            </a:r>
            <a:r>
              <a:rPr lang="en-US" dirty="0" smtClean="0"/>
              <a:t> in the later 17th century until the mid-19th century, the university maintained a strong emphasis on </a:t>
            </a:r>
            <a:r>
              <a:rPr lang="en-US" dirty="0" smtClean="0">
                <a:hlinkClick r:id="rId4" tooltip="Applied mathematics"/>
              </a:rPr>
              <a:t>applied mathematics</a:t>
            </a:r>
            <a:r>
              <a:rPr lang="en-US" dirty="0" smtClean="0"/>
              <a:t>, particularly mathematical physics. Study of this subject was compulsory for graduation, and students were required to take an exam for the Bachelor of Arts degree, the main first degree at Cambridge in both arts and science subjects. This exam is known as a </a:t>
            </a:r>
            <a:r>
              <a:rPr lang="en-US" dirty="0" err="1" smtClean="0">
                <a:hlinkClick r:id="rId5" tooltip="Tripos"/>
              </a:rPr>
              <a:t>Tripos</a:t>
            </a:r>
            <a:r>
              <a:rPr lang="en-US" dirty="0" smtClean="0"/>
              <a:t>. </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latin typeface="Arial" pitchFamily="34" charset="0"/>
                <a:cs typeface="Arial" pitchFamily="34" charset="0"/>
              </a:rPr>
              <a:t>Famous  </a:t>
            </a:r>
            <a:r>
              <a:rPr lang="en-US" dirty="0" smtClean="0"/>
              <a:t>graduates</a:t>
            </a:r>
            <a:endParaRPr lang="ru-RU" dirty="0">
              <a:latin typeface="Arial" pitchFamily="34" charset="0"/>
              <a:cs typeface="Arial" pitchFamily="34" charset="0"/>
            </a:endParaRPr>
          </a:p>
        </p:txBody>
      </p:sp>
      <p:sp>
        <p:nvSpPr>
          <p:cNvPr id="3" name="Текст 2"/>
          <p:cNvSpPr>
            <a:spLocks noGrp="1"/>
          </p:cNvSpPr>
          <p:nvPr>
            <p:ph type="body" idx="2"/>
          </p:nvPr>
        </p:nvSpPr>
        <p:spPr>
          <a:xfrm>
            <a:off x="1071538" y="1714488"/>
            <a:ext cx="3100382" cy="4292612"/>
          </a:xfrm>
        </p:spPr>
        <p:txBody>
          <a:bodyPr>
            <a:normAutofit fontScale="92500" lnSpcReduction="10000"/>
          </a:bodyPr>
          <a:lstStyle/>
          <a:p>
            <a:r>
              <a:rPr lang="en-US" sz="2400" dirty="0" smtClean="0"/>
              <a:t>Graduates of the University have won a total of 61 Nobel Prizes, the most of any university in the world. Among them Isaac Newton, Oliver Cromwell, Francis Bacon, George Byron, Alfred Tennyson, Charles Darwin, John Maynard Keynes, Stephen Hawking.</a:t>
            </a:r>
            <a:endParaRPr lang="ru-RU" sz="2400" dirty="0"/>
          </a:p>
        </p:txBody>
      </p:sp>
      <p:pic>
        <p:nvPicPr>
          <p:cNvPr id="5" name="Содержимое 4" descr="Stephen_Hawking.StarChild.jpg"/>
          <p:cNvPicPr>
            <a:picLocks noGrp="1" noChangeAspect="1"/>
          </p:cNvPicPr>
          <p:nvPr>
            <p:ph sz="half" idx="1"/>
          </p:nvPr>
        </p:nvPicPr>
        <p:blipFill>
          <a:blip r:embed="rId2" cstate="print"/>
          <a:stretch>
            <a:fillRect/>
          </a:stretch>
        </p:blipFill>
        <p:spPr>
          <a:xfrm>
            <a:off x="4857752" y="1285860"/>
            <a:ext cx="3643338" cy="523183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Contributions to the advancement of science</a:t>
            </a:r>
            <a:br>
              <a:rPr lang="en-US" b="1" dirty="0" smtClean="0"/>
            </a:br>
            <a:endParaRPr lang="ru-RU" dirty="0"/>
          </a:p>
        </p:txBody>
      </p:sp>
      <p:sp>
        <p:nvSpPr>
          <p:cNvPr id="3" name="Текст 2"/>
          <p:cNvSpPr>
            <a:spLocks noGrp="1"/>
          </p:cNvSpPr>
          <p:nvPr>
            <p:ph type="body" idx="2"/>
          </p:nvPr>
        </p:nvSpPr>
        <p:spPr>
          <a:xfrm>
            <a:off x="5000628" y="1571612"/>
            <a:ext cx="3529010" cy="4643470"/>
          </a:xfrm>
        </p:spPr>
        <p:txBody>
          <a:bodyPr>
            <a:normAutofit fontScale="62500" lnSpcReduction="20000"/>
          </a:bodyPr>
          <a:lstStyle/>
          <a:p>
            <a:r>
              <a:rPr lang="en-US" dirty="0" smtClean="0"/>
              <a:t>Understanding the </a:t>
            </a:r>
            <a:r>
              <a:rPr lang="en-US" dirty="0" smtClean="0">
                <a:hlinkClick r:id="rId2" tooltip="Scientific method"/>
              </a:rPr>
              <a:t>scientific method</a:t>
            </a:r>
            <a:r>
              <a:rPr lang="en-US" dirty="0" smtClean="0"/>
              <a:t>, by </a:t>
            </a:r>
            <a:r>
              <a:rPr lang="en-US" dirty="0" smtClean="0">
                <a:hlinkClick r:id="rId3" tooltip="Francis Bacon"/>
              </a:rPr>
              <a:t>Francis Bacon</a:t>
            </a:r>
            <a:endParaRPr lang="en-US" dirty="0" smtClean="0"/>
          </a:p>
          <a:p>
            <a:r>
              <a:rPr lang="en-US" dirty="0" smtClean="0"/>
              <a:t>The </a:t>
            </a:r>
            <a:r>
              <a:rPr lang="en-US" dirty="0" smtClean="0">
                <a:hlinkClick r:id="rId4" tooltip="Newton's laws of motion"/>
              </a:rPr>
              <a:t>laws of motion</a:t>
            </a:r>
            <a:r>
              <a:rPr lang="en-US" dirty="0" smtClean="0"/>
              <a:t> and the development of </a:t>
            </a:r>
            <a:r>
              <a:rPr lang="en-US" dirty="0" smtClean="0">
                <a:hlinkClick r:id="rId5" tooltip="Calculus"/>
              </a:rPr>
              <a:t>calculus</a:t>
            </a:r>
            <a:r>
              <a:rPr lang="en-US" dirty="0" smtClean="0"/>
              <a:t>, by </a:t>
            </a:r>
            <a:r>
              <a:rPr lang="en-US" dirty="0" smtClean="0">
                <a:hlinkClick r:id="rId6" tooltip="Sir Isaac Newton"/>
              </a:rPr>
              <a:t>Sir Isaac Newton</a:t>
            </a:r>
            <a:endParaRPr lang="en-US" dirty="0" smtClean="0"/>
          </a:p>
          <a:p>
            <a:r>
              <a:rPr lang="en-US" dirty="0" smtClean="0"/>
              <a:t>The development of thermodynamics, by </a:t>
            </a:r>
            <a:r>
              <a:rPr lang="en-US" dirty="0" smtClean="0">
                <a:hlinkClick r:id="rId7" tooltip="Lord Kelvin"/>
              </a:rPr>
              <a:t>Lord Kelvin</a:t>
            </a:r>
            <a:endParaRPr lang="en-US" dirty="0" smtClean="0"/>
          </a:p>
          <a:p>
            <a:r>
              <a:rPr lang="en-US" dirty="0" smtClean="0"/>
              <a:t>The discovery of the electron, by </a:t>
            </a:r>
            <a:r>
              <a:rPr lang="en-US" dirty="0" smtClean="0">
                <a:hlinkClick r:id="rId8" tooltip="J. J. Thomson"/>
              </a:rPr>
              <a:t>J. J. Thomson</a:t>
            </a:r>
            <a:endParaRPr lang="en-US" dirty="0" smtClean="0"/>
          </a:p>
          <a:p>
            <a:r>
              <a:rPr lang="en-US" dirty="0" smtClean="0"/>
              <a:t>The </a:t>
            </a:r>
            <a:r>
              <a:rPr lang="en-US" dirty="0" smtClean="0">
                <a:hlinkClick r:id="rId9" tooltip="Atomic nucleus"/>
              </a:rPr>
              <a:t>splitting of the atom</a:t>
            </a:r>
            <a:r>
              <a:rPr lang="en-US" dirty="0" smtClean="0"/>
              <a:t>, by </a:t>
            </a:r>
            <a:r>
              <a:rPr lang="en-US" dirty="0" smtClean="0">
                <a:hlinkClick r:id="rId10" tooltip="Ernest Rutherford"/>
              </a:rPr>
              <a:t>Ernest Rutherford</a:t>
            </a:r>
            <a:r>
              <a:rPr lang="en-US" dirty="0" smtClean="0"/>
              <a:t> and of the nucleus by </a:t>
            </a:r>
            <a:r>
              <a:rPr lang="en-US" dirty="0" smtClean="0">
                <a:hlinkClick r:id="rId11" tooltip="Sir John Douglas Cockcroft"/>
              </a:rPr>
              <a:t>Sir John Cockcroft</a:t>
            </a:r>
            <a:r>
              <a:rPr lang="en-US" dirty="0" smtClean="0"/>
              <a:t> and </a:t>
            </a:r>
            <a:r>
              <a:rPr lang="en-US" dirty="0" smtClean="0">
                <a:hlinkClick r:id="rId12" tooltip="Ernest Walton"/>
              </a:rPr>
              <a:t>Ernest Walton</a:t>
            </a:r>
            <a:endParaRPr lang="en-US" dirty="0" smtClean="0"/>
          </a:p>
          <a:p>
            <a:r>
              <a:rPr lang="en-US" dirty="0" smtClean="0"/>
              <a:t>The unification of electromagnetism, by </a:t>
            </a:r>
            <a:r>
              <a:rPr lang="en-US" dirty="0" smtClean="0">
                <a:hlinkClick r:id="rId13" tooltip="James Clerk Maxwell"/>
              </a:rPr>
              <a:t>James Clerk Maxwell</a:t>
            </a:r>
            <a:endParaRPr lang="en-US" dirty="0" smtClean="0"/>
          </a:p>
          <a:p>
            <a:r>
              <a:rPr lang="en-US" dirty="0" smtClean="0"/>
              <a:t>The discovery of hydrogen, by </a:t>
            </a:r>
            <a:r>
              <a:rPr lang="en-US" dirty="0" smtClean="0">
                <a:hlinkClick r:id="rId14" tooltip="Henry Cavendish"/>
              </a:rPr>
              <a:t>Henry Cavendish</a:t>
            </a:r>
            <a:endParaRPr lang="en-US" dirty="0" smtClean="0"/>
          </a:p>
          <a:p>
            <a:r>
              <a:rPr lang="en-US" dirty="0" smtClean="0"/>
              <a:t>Theory of Evolution by natural selection, by </a:t>
            </a:r>
            <a:r>
              <a:rPr lang="en-US" dirty="0" smtClean="0">
                <a:hlinkClick r:id="rId15" tooltip="Charles Darwin"/>
              </a:rPr>
              <a:t>Charles Darwin</a:t>
            </a:r>
            <a:endParaRPr lang="en-US" dirty="0" smtClean="0"/>
          </a:p>
          <a:p>
            <a:r>
              <a:rPr lang="en-US" dirty="0" smtClean="0"/>
              <a:t>Mathematical synthesis of </a:t>
            </a:r>
            <a:r>
              <a:rPr lang="en-US" dirty="0" smtClean="0">
                <a:hlinkClick r:id="rId16" tooltip="Darwinian selection"/>
              </a:rPr>
              <a:t>Darwinian selection</a:t>
            </a:r>
            <a:r>
              <a:rPr lang="en-US" dirty="0" smtClean="0"/>
              <a:t> with </a:t>
            </a:r>
            <a:r>
              <a:rPr lang="en-US" dirty="0" err="1" smtClean="0">
                <a:hlinkClick r:id="rId17" tooltip="Mendelian genetics"/>
              </a:rPr>
              <a:t>Mendelian</a:t>
            </a:r>
            <a:r>
              <a:rPr lang="en-US" dirty="0" smtClean="0">
                <a:hlinkClick r:id="rId17" tooltip="Mendelian genetics"/>
              </a:rPr>
              <a:t> genetics</a:t>
            </a:r>
            <a:r>
              <a:rPr lang="en-US" dirty="0" smtClean="0"/>
              <a:t>, by </a:t>
            </a:r>
            <a:r>
              <a:rPr lang="en-US" dirty="0" smtClean="0">
                <a:hlinkClick r:id="rId18" tooltip="Ronald Fisher"/>
              </a:rPr>
              <a:t>Ronald Fisher</a:t>
            </a:r>
            <a:endParaRPr lang="en-US" dirty="0" smtClean="0"/>
          </a:p>
          <a:p>
            <a:r>
              <a:rPr lang="en-US" dirty="0" smtClean="0"/>
              <a:t>The </a:t>
            </a:r>
            <a:r>
              <a:rPr lang="en-US" dirty="0" smtClean="0">
                <a:hlinkClick r:id="rId19" tooltip="Turing machine"/>
              </a:rPr>
              <a:t>Turing machine</a:t>
            </a:r>
            <a:r>
              <a:rPr lang="en-US" dirty="0" smtClean="0"/>
              <a:t>, a basic model for </a:t>
            </a:r>
            <a:r>
              <a:rPr lang="en-US" dirty="0" smtClean="0">
                <a:hlinkClick r:id="rId20" tooltip="Theory of computation"/>
              </a:rPr>
              <a:t>computation</a:t>
            </a:r>
            <a:r>
              <a:rPr lang="en-US" dirty="0" smtClean="0"/>
              <a:t>, by </a:t>
            </a:r>
            <a:r>
              <a:rPr lang="en-US" dirty="0" smtClean="0">
                <a:hlinkClick r:id="rId21" tooltip="Alan Turing"/>
              </a:rPr>
              <a:t>Alan Turing</a:t>
            </a:r>
            <a:endParaRPr lang="en-US" dirty="0" smtClean="0"/>
          </a:p>
          <a:p>
            <a:r>
              <a:rPr lang="en-US" dirty="0" smtClean="0"/>
              <a:t>The structure of </a:t>
            </a:r>
            <a:r>
              <a:rPr lang="en-US" dirty="0" smtClean="0">
                <a:hlinkClick r:id="rId22" tooltip="DNA"/>
              </a:rPr>
              <a:t>DNA</a:t>
            </a:r>
            <a:r>
              <a:rPr lang="en-US" dirty="0" smtClean="0"/>
              <a:t>, by </a:t>
            </a:r>
            <a:r>
              <a:rPr lang="en-US" dirty="0" smtClean="0">
                <a:hlinkClick r:id="rId23" tooltip="Rosalind Franklin"/>
              </a:rPr>
              <a:t>Rosalind Franklin</a:t>
            </a:r>
            <a:r>
              <a:rPr lang="en-US" dirty="0" smtClean="0"/>
              <a:t>, </a:t>
            </a:r>
            <a:r>
              <a:rPr lang="en-US" dirty="0" smtClean="0">
                <a:hlinkClick r:id="rId24" tooltip="Francis Crick"/>
              </a:rPr>
              <a:t>Francis Crick</a:t>
            </a:r>
            <a:r>
              <a:rPr lang="en-US" dirty="0" smtClean="0"/>
              <a:t>, </a:t>
            </a:r>
            <a:r>
              <a:rPr lang="en-US" dirty="0" smtClean="0">
                <a:hlinkClick r:id="rId25" tooltip="James D. Watson"/>
              </a:rPr>
              <a:t>James D. Watson</a:t>
            </a:r>
            <a:r>
              <a:rPr lang="en-US" dirty="0" smtClean="0"/>
              <a:t> and </a:t>
            </a:r>
            <a:r>
              <a:rPr lang="en-US" dirty="0" smtClean="0">
                <a:hlinkClick r:id="rId26" tooltip="Maurice Wilkins"/>
              </a:rPr>
              <a:t>Maurice Wilkins</a:t>
            </a:r>
            <a:r>
              <a:rPr lang="en-US" dirty="0" smtClean="0"/>
              <a:t>, the later three awarded the Nobel Prize.(Rosalind Franklin didn't receive the Nobel Prize as it was not given posthumously)</a:t>
            </a:r>
          </a:p>
          <a:p>
            <a:r>
              <a:rPr lang="en-US" dirty="0" smtClean="0"/>
              <a:t>Pioneering </a:t>
            </a:r>
            <a:r>
              <a:rPr lang="en-US" dirty="0" smtClean="0">
                <a:hlinkClick r:id="rId27" tooltip="Quantum mechanics"/>
              </a:rPr>
              <a:t>quantum mechanics</a:t>
            </a:r>
            <a:r>
              <a:rPr lang="en-US" dirty="0" smtClean="0"/>
              <a:t>, by </a:t>
            </a:r>
            <a:r>
              <a:rPr lang="en-US" dirty="0" smtClean="0">
                <a:hlinkClick r:id="rId28" tooltip="Paul Dirac"/>
              </a:rPr>
              <a:t>Paul Dirac</a:t>
            </a:r>
            <a:endParaRPr lang="en-US" dirty="0" smtClean="0"/>
          </a:p>
          <a:p>
            <a:endParaRPr lang="ru-RU" dirty="0"/>
          </a:p>
        </p:txBody>
      </p:sp>
      <p:pic>
        <p:nvPicPr>
          <p:cNvPr id="5" name="Содержимое 4" descr="481px-Francis_Bacon,_Viscount_St_Alban_from_NPG_(2).jpg"/>
          <p:cNvPicPr>
            <a:picLocks noGrp="1" noChangeAspect="1"/>
          </p:cNvPicPr>
          <p:nvPr>
            <p:ph sz="half" idx="1"/>
          </p:nvPr>
        </p:nvPicPr>
        <p:blipFill>
          <a:blip r:embed="rId29" cstate="print"/>
          <a:stretch>
            <a:fillRect/>
          </a:stretch>
        </p:blipFill>
        <p:spPr>
          <a:xfrm>
            <a:off x="928662" y="1571612"/>
            <a:ext cx="3620882" cy="4649802"/>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smtClean="0"/>
              <a:t/>
            </a:r>
            <a:br>
              <a:rPr lang="en-US" b="1" dirty="0" smtClean="0"/>
            </a:br>
            <a:r>
              <a:rPr lang="en-US" b="1" dirty="0" smtClean="0"/>
              <a:t>Women's </a:t>
            </a:r>
            <a:r>
              <a:rPr lang="en-US" b="1" dirty="0" smtClean="0"/>
              <a:t>education</a:t>
            </a:r>
            <a:r>
              <a:rPr lang="en-US" dirty="0" smtClean="0"/>
              <a:t/>
            </a:r>
            <a:br>
              <a:rPr lang="en-US" dirty="0" smtClean="0"/>
            </a:br>
            <a:endParaRPr lang="ru-RU" dirty="0"/>
          </a:p>
        </p:txBody>
      </p:sp>
      <p:sp>
        <p:nvSpPr>
          <p:cNvPr id="3" name="Текст 2"/>
          <p:cNvSpPr>
            <a:spLocks noGrp="1"/>
          </p:cNvSpPr>
          <p:nvPr>
            <p:ph type="body" idx="2"/>
          </p:nvPr>
        </p:nvSpPr>
        <p:spPr>
          <a:xfrm>
            <a:off x="685800" y="1435100"/>
            <a:ext cx="2886068" cy="4572000"/>
          </a:xfrm>
        </p:spPr>
        <p:txBody>
          <a:bodyPr>
            <a:normAutofit fontScale="85000" lnSpcReduction="10000"/>
          </a:bodyPr>
          <a:lstStyle/>
          <a:p>
            <a:r>
              <a:rPr lang="en-US" dirty="0" smtClean="0"/>
              <a:t>Initially, only male students were enrolled into the university. The first colleges for women were </a:t>
            </a:r>
            <a:r>
              <a:rPr lang="en-US" dirty="0" err="1" smtClean="0">
                <a:hlinkClick r:id="rId2" tooltip="Girton College, Cambridge"/>
              </a:rPr>
              <a:t>Girton</a:t>
            </a:r>
            <a:r>
              <a:rPr lang="en-US" dirty="0" smtClean="0">
                <a:hlinkClick r:id="rId2" tooltip="Girton College, Cambridge"/>
              </a:rPr>
              <a:t> College</a:t>
            </a:r>
            <a:r>
              <a:rPr lang="en-US" dirty="0" smtClean="0"/>
              <a:t> (founded by </a:t>
            </a:r>
            <a:r>
              <a:rPr lang="en-US" dirty="0" smtClean="0">
                <a:hlinkClick r:id="rId3" tooltip="Emily Davies"/>
              </a:rPr>
              <a:t>Emily Davies</a:t>
            </a:r>
            <a:r>
              <a:rPr lang="en-US" dirty="0" smtClean="0"/>
              <a:t>) in 1869 and </a:t>
            </a:r>
            <a:r>
              <a:rPr lang="en-US" dirty="0" err="1" smtClean="0">
                <a:hlinkClick r:id="rId4" tooltip="Newnham College, Cambridge"/>
              </a:rPr>
              <a:t>Newnham</a:t>
            </a:r>
            <a:r>
              <a:rPr lang="en-US" dirty="0" smtClean="0">
                <a:hlinkClick r:id="rId4" tooltip="Newnham College, Cambridge"/>
              </a:rPr>
              <a:t> College</a:t>
            </a:r>
            <a:r>
              <a:rPr lang="en-US" dirty="0" smtClean="0"/>
              <a:t> in 1872 (founded by </a:t>
            </a:r>
            <a:r>
              <a:rPr lang="en-US" dirty="0" smtClean="0">
                <a:hlinkClick r:id="rId5" tooltip="Anne Clough"/>
              </a:rPr>
              <a:t>Anne Clough</a:t>
            </a:r>
            <a:r>
              <a:rPr lang="en-US" dirty="0" smtClean="0"/>
              <a:t> and </a:t>
            </a:r>
            <a:r>
              <a:rPr lang="en-US" dirty="0" smtClean="0">
                <a:hlinkClick r:id="rId6" tooltip="Henry Sidgwick"/>
              </a:rPr>
              <a:t>Henry </a:t>
            </a:r>
            <a:r>
              <a:rPr lang="en-US" dirty="0" err="1" smtClean="0">
                <a:hlinkClick r:id="rId6" tooltip="Henry Sidgwick"/>
              </a:rPr>
              <a:t>Sidgwick</a:t>
            </a:r>
            <a:r>
              <a:rPr lang="en-US" dirty="0" smtClean="0"/>
              <a:t>), followed by </a:t>
            </a:r>
            <a:r>
              <a:rPr lang="en-US" dirty="0" smtClean="0">
                <a:hlinkClick r:id="rId7" tooltip="Hughes Hall, Cambridge"/>
              </a:rPr>
              <a:t>Hughes Hall</a:t>
            </a:r>
            <a:r>
              <a:rPr lang="en-US" dirty="0" smtClean="0"/>
              <a:t> in 1885 (founded by </a:t>
            </a:r>
            <a:r>
              <a:rPr lang="en-US" dirty="0" smtClean="0">
                <a:hlinkClick r:id="rId8" tooltip="Elizabeth Phillips Hughes"/>
              </a:rPr>
              <a:t>Elizabeth Phillips Hughes</a:t>
            </a:r>
            <a:r>
              <a:rPr lang="en-US" dirty="0" smtClean="0"/>
              <a:t> as the Cambridge Teaching College for Women), </a:t>
            </a:r>
            <a:r>
              <a:rPr lang="en-US" dirty="0" smtClean="0">
                <a:hlinkClick r:id="rId9" tooltip="Murray Edwards College, Cambridge"/>
              </a:rPr>
              <a:t>New Hall</a:t>
            </a:r>
            <a:r>
              <a:rPr lang="en-US" dirty="0" smtClean="0"/>
              <a:t> (later renamed Murray Edwards College) in 1954, and </a:t>
            </a:r>
            <a:r>
              <a:rPr lang="en-US" dirty="0" smtClean="0">
                <a:hlinkClick r:id="rId10" tooltip="Lucy Cavendish College, Cambridge"/>
              </a:rPr>
              <a:t>Lucy Cavendish College</a:t>
            </a:r>
            <a:r>
              <a:rPr lang="en-US" dirty="0" smtClean="0"/>
              <a:t>. The first women students were examined in 1882 but attempts to make women full members of the university did not succeed until 1947.</a:t>
            </a:r>
            <a:endParaRPr lang="ru-RU" dirty="0"/>
          </a:p>
        </p:txBody>
      </p:sp>
      <p:pic>
        <p:nvPicPr>
          <p:cNvPr id="7" name="Содержимое 6" descr="800px-Girton_College,_Cambridge,_England,_1890s.jpg"/>
          <p:cNvPicPr>
            <a:picLocks noGrp="1" noChangeAspect="1"/>
          </p:cNvPicPr>
          <p:nvPr>
            <p:ph sz="half" idx="1"/>
          </p:nvPr>
        </p:nvPicPr>
        <p:blipFill>
          <a:blip r:embed="rId11" cstate="print"/>
          <a:stretch>
            <a:fillRect/>
          </a:stretch>
        </p:blipFill>
        <p:spPr>
          <a:xfrm>
            <a:off x="4071934" y="1428736"/>
            <a:ext cx="4805001" cy="4214842"/>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smtClean="0"/>
              <a:t>Myths, legends and </a:t>
            </a:r>
            <a:r>
              <a:rPr lang="en-US" b="1" dirty="0" smtClean="0"/>
              <a:t>traditions</a:t>
            </a:r>
            <a:endParaRPr lang="ru-RU" dirty="0"/>
          </a:p>
        </p:txBody>
      </p:sp>
      <p:sp>
        <p:nvSpPr>
          <p:cNvPr id="4" name="Содержимое 3"/>
          <p:cNvSpPr>
            <a:spLocks noGrp="1"/>
          </p:cNvSpPr>
          <p:nvPr>
            <p:ph sz="half" idx="1"/>
          </p:nvPr>
        </p:nvSpPr>
        <p:spPr>
          <a:xfrm>
            <a:off x="4500562" y="1435100"/>
            <a:ext cx="4414838" cy="4572000"/>
          </a:xfrm>
        </p:spPr>
        <p:txBody>
          <a:bodyPr>
            <a:normAutofit fontScale="55000" lnSpcReduction="20000"/>
          </a:bodyPr>
          <a:lstStyle/>
          <a:p>
            <a:r>
              <a:rPr lang="en-US" dirty="0" smtClean="0"/>
              <a:t>A discontinued tradition is that of the </a:t>
            </a:r>
            <a:r>
              <a:rPr lang="en-US" dirty="0" smtClean="0">
                <a:hlinkClick r:id="rId2" tooltip="Wooden spoon (award)"/>
              </a:rPr>
              <a:t>wooden spoon</a:t>
            </a:r>
            <a:r>
              <a:rPr lang="en-US" dirty="0" smtClean="0"/>
              <a:t>, the ‘prize’ awarded to the student with the lowest passing grade in the final examinations of the Mathematical </a:t>
            </a:r>
            <a:r>
              <a:rPr lang="en-US" dirty="0" err="1" smtClean="0"/>
              <a:t>Tripos</a:t>
            </a:r>
            <a:r>
              <a:rPr lang="en-US" dirty="0" smtClean="0"/>
              <a:t>. The last of these spoons was awarded in 1909 to Cuthbert </a:t>
            </a:r>
            <a:r>
              <a:rPr lang="en-US" dirty="0" err="1" smtClean="0"/>
              <a:t>Lempriere</a:t>
            </a:r>
            <a:r>
              <a:rPr lang="en-US" dirty="0" smtClean="0"/>
              <a:t> </a:t>
            </a:r>
            <a:r>
              <a:rPr lang="en-US" dirty="0" err="1" smtClean="0"/>
              <a:t>Holthouse</a:t>
            </a:r>
            <a:r>
              <a:rPr lang="en-US" dirty="0" smtClean="0"/>
              <a:t>, an oarsman of the Lady Margaret Boat Club of </a:t>
            </a:r>
            <a:r>
              <a:rPr lang="en-US" dirty="0" smtClean="0">
                <a:hlinkClick r:id="rId3" tooltip="St John's College, Cambridge"/>
              </a:rPr>
              <a:t>St John's College</a:t>
            </a:r>
            <a:r>
              <a:rPr lang="en-US" dirty="0" smtClean="0"/>
              <a:t>. It was over one </a:t>
            </a:r>
            <a:r>
              <a:rPr lang="en-US" dirty="0" err="1" smtClean="0"/>
              <a:t>metre</a:t>
            </a:r>
            <a:r>
              <a:rPr lang="en-US" dirty="0" smtClean="0"/>
              <a:t> in length and had an oar blade for a handle. It can now be seen outside the Senior Combination Room of St John's. Since 1909, results were published alphabetically within class rather than score order. This made it harder to ascertain who the winner of the spoon was (unless there was only one person in the third class), and so the practice was abandoned.</a:t>
            </a:r>
            <a:endParaRPr lang="ru-RU" dirty="0"/>
          </a:p>
        </p:txBody>
      </p:sp>
      <p:pic>
        <p:nvPicPr>
          <p:cNvPr id="6" name="Содержимое 4" descr="471px-Wooden_Spoon_1910.jpg"/>
          <p:cNvPicPr>
            <a:picLocks noGrp="1" noChangeAspect="1"/>
          </p:cNvPicPr>
          <p:nvPr>
            <p:ph sz="half" idx="1"/>
          </p:nvPr>
        </p:nvPicPr>
        <p:blipFill>
          <a:blip r:embed="rId4" cstate="print"/>
          <a:stretch>
            <a:fillRect/>
          </a:stretch>
        </p:blipFill>
        <p:spPr>
          <a:xfrm>
            <a:off x="714348" y="1428736"/>
            <a:ext cx="3643338" cy="4641195"/>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210</TotalTime>
  <Words>312</Words>
  <Application>Microsoft Office PowerPoint</Application>
  <PresentationFormat>Экран (4:3)</PresentationFormat>
  <Paragraphs>37</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Метро</vt:lpstr>
      <vt:lpstr>University of Cambridge </vt:lpstr>
      <vt:lpstr>Cambridge</vt:lpstr>
      <vt:lpstr>One of the top universities</vt:lpstr>
      <vt:lpstr>The History of the University</vt:lpstr>
      <vt:lpstr>Mathematics </vt:lpstr>
      <vt:lpstr>Famous  graduates</vt:lpstr>
      <vt:lpstr>Contributions to the advancement of science </vt:lpstr>
      <vt:lpstr> Women's education </vt:lpstr>
      <vt:lpstr>Myths, legends and traditions</vt:lpstr>
      <vt:lpstr>Myths, legends and traditions</vt:lpstr>
      <vt:lpstr>Organisation</vt:lpstr>
      <vt:lpstr>Colleges</vt:lpstr>
      <vt:lpstr>Schools, faculties and departments</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Cambridge </dc:title>
  <cp:lastModifiedBy>administrator</cp:lastModifiedBy>
  <cp:revision>24</cp:revision>
  <dcterms:modified xsi:type="dcterms:W3CDTF">2011-11-08T06:01:21Z</dcterms:modified>
</cp:coreProperties>
</file>