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59" r:id="rId4"/>
    <p:sldId id="261" r:id="rId5"/>
    <p:sldId id="262" r:id="rId6"/>
    <p:sldId id="263" r:id="rId7"/>
    <p:sldId id="260" r:id="rId8"/>
    <p:sldId id="258" r:id="rId9"/>
    <p:sldId id="264" r:id="rId10"/>
    <p:sldId id="265" r:id="rId11"/>
    <p:sldId id="266" r:id="rId12"/>
    <p:sldId id="267" r:id="rId13"/>
    <p:sldId id="269" r:id="rId14"/>
    <p:sldId id="272" r:id="rId15"/>
    <p:sldId id="273" r:id="rId16"/>
    <p:sldId id="268" r:id="rId17"/>
    <p:sldId id="270" r:id="rId18"/>
    <p:sldId id="271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38" autoAdjust="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F7381-F3BD-49C4-B45D-29612EFDF09A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7A4CDE4-C578-4357-A34A-3B0B434E32BE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2800" dirty="0" smtClean="0">
              <a:solidFill>
                <a:schemeClr val="bg1"/>
              </a:solidFill>
            </a:rPr>
            <a:t>Тут знаходиться одна із найвіодміших та  найбільших алмазна шахта Кімберлі,в  якій з 1866 по 1914 роки було видобуто  2722 кг алмазів.</a:t>
          </a:r>
        </a:p>
        <a:p>
          <a:r>
            <a:rPr lang="uk-UA" sz="2800" dirty="0" smtClean="0">
              <a:solidFill>
                <a:schemeClr val="bg1"/>
              </a:solidFill>
            </a:rPr>
            <a:t>    Видобування відбувається і зараз, але в невеликих кількостях</a:t>
          </a:r>
          <a:endParaRPr lang="ru-RU" sz="2800" dirty="0">
            <a:solidFill>
              <a:schemeClr val="bg1"/>
            </a:solidFill>
          </a:endParaRPr>
        </a:p>
      </dgm:t>
    </dgm:pt>
    <dgm:pt modelId="{935AE856-76C5-4070-B2BF-3564AA54A37F}" type="parTrans" cxnId="{93FC4278-6CF5-40BB-AB5E-91399937D175}">
      <dgm:prSet/>
      <dgm:spPr/>
      <dgm:t>
        <a:bodyPr/>
        <a:lstStyle/>
        <a:p>
          <a:endParaRPr lang="ru-RU"/>
        </a:p>
      </dgm:t>
    </dgm:pt>
    <dgm:pt modelId="{EE8E2FEF-C53B-48F1-A8EC-E2ADCD43E255}" type="sibTrans" cxnId="{93FC4278-6CF5-40BB-AB5E-91399937D175}">
      <dgm:prSet/>
      <dgm:spPr/>
      <dgm:t>
        <a:bodyPr/>
        <a:lstStyle/>
        <a:p>
          <a:endParaRPr lang="ru-RU"/>
        </a:p>
      </dgm:t>
    </dgm:pt>
    <dgm:pt modelId="{5CAEA1BB-8480-4A22-BC22-ADCC1AAF11C1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3600" dirty="0" smtClean="0">
              <a:solidFill>
                <a:schemeClr val="bg1"/>
              </a:solidFill>
            </a:rPr>
            <a:t>Тут на окремих заводах відбувається особливе складання автомобілів "BMW" в Преторії</a:t>
          </a:r>
          <a:endParaRPr lang="ru-RU" sz="3600" dirty="0">
            <a:solidFill>
              <a:schemeClr val="bg1"/>
            </a:solidFill>
          </a:endParaRPr>
        </a:p>
      </dgm:t>
    </dgm:pt>
    <dgm:pt modelId="{BEA9E06A-41F4-4BAF-89B9-4BFC316E6630}" type="parTrans" cxnId="{7F4E3392-6C17-4AAC-9E58-C2D5B1172E66}">
      <dgm:prSet/>
      <dgm:spPr>
        <a:ln>
          <a:solidFill>
            <a:schemeClr val="bg2"/>
          </a:solidFill>
        </a:ln>
      </dgm:spPr>
      <dgm:t>
        <a:bodyPr/>
        <a:lstStyle/>
        <a:p>
          <a:endParaRPr lang="ru-RU"/>
        </a:p>
      </dgm:t>
    </dgm:pt>
    <dgm:pt modelId="{B2110B78-7F29-4373-BDC7-4877692ED1AE}" type="sibTrans" cxnId="{7F4E3392-6C17-4AAC-9E58-C2D5B1172E66}">
      <dgm:prSet/>
      <dgm:spPr/>
      <dgm:t>
        <a:bodyPr/>
        <a:lstStyle/>
        <a:p>
          <a:endParaRPr lang="ru-RU"/>
        </a:p>
      </dgm:t>
    </dgm:pt>
    <dgm:pt modelId="{B6A6D665-23D5-43C4-A4A5-9C6420A8B2CB}" type="pres">
      <dgm:prSet presAssocID="{31EF7381-F3BD-49C4-B45D-29612EFDF09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13120C-A02A-4FC0-8063-B710290069B7}" type="pres">
      <dgm:prSet presAssocID="{67A4CDE4-C578-4357-A34A-3B0B434E32BE}" presName="root1" presStyleCnt="0"/>
      <dgm:spPr/>
      <dgm:t>
        <a:bodyPr/>
        <a:lstStyle/>
        <a:p>
          <a:endParaRPr lang="ru-RU"/>
        </a:p>
      </dgm:t>
    </dgm:pt>
    <dgm:pt modelId="{4953D28D-B447-461B-9DAF-6A0184B379BC}" type="pres">
      <dgm:prSet presAssocID="{67A4CDE4-C578-4357-A34A-3B0B434E32BE}" presName="LevelOneTextNode" presStyleLbl="node0" presStyleIdx="0" presStyleCnt="1" custScaleX="389449" custScaleY="444233" custLinFactY="31133" custLinFactNeighborX="-4863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2B403E-A008-4D78-A8A1-F87A34363EAD}" type="pres">
      <dgm:prSet presAssocID="{67A4CDE4-C578-4357-A34A-3B0B434E32BE}" presName="level2hierChild" presStyleCnt="0"/>
      <dgm:spPr/>
      <dgm:t>
        <a:bodyPr/>
        <a:lstStyle/>
        <a:p>
          <a:endParaRPr lang="ru-RU"/>
        </a:p>
      </dgm:t>
    </dgm:pt>
    <dgm:pt modelId="{8660EEB3-0B90-43B7-8612-86C269656B09}" type="pres">
      <dgm:prSet presAssocID="{BEA9E06A-41F4-4BAF-89B9-4BFC316E6630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38017B5D-4BAB-46CF-949D-EA14646CA874}" type="pres">
      <dgm:prSet presAssocID="{BEA9E06A-41F4-4BAF-89B9-4BFC316E6630}" presName="connTx" presStyleLbl="parChTrans1D2" presStyleIdx="0" presStyleCnt="1"/>
      <dgm:spPr/>
      <dgm:t>
        <a:bodyPr/>
        <a:lstStyle/>
        <a:p>
          <a:endParaRPr lang="ru-RU"/>
        </a:p>
      </dgm:t>
    </dgm:pt>
    <dgm:pt modelId="{BADFD814-E198-4BA6-8A99-2C81EAFC102E}" type="pres">
      <dgm:prSet presAssocID="{5CAEA1BB-8480-4A22-BC22-ADCC1AAF11C1}" presName="root2" presStyleCnt="0"/>
      <dgm:spPr/>
      <dgm:t>
        <a:bodyPr/>
        <a:lstStyle/>
        <a:p>
          <a:endParaRPr lang="ru-RU"/>
        </a:p>
      </dgm:t>
    </dgm:pt>
    <dgm:pt modelId="{4E1FD24C-AFC2-4F34-B542-CD827DC3BA86}" type="pres">
      <dgm:prSet presAssocID="{5CAEA1BB-8480-4A22-BC22-ADCC1AAF11C1}" presName="LevelTwoTextNode" presStyleLbl="node2" presStyleIdx="0" presStyleCnt="1" custScaleX="292658" custScaleY="440946" custLinFactNeighborX="-16069" custLinFactNeighborY="731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012E65-A58D-4101-8BFA-FC4952F1CB5A}" type="pres">
      <dgm:prSet presAssocID="{5CAEA1BB-8480-4A22-BC22-ADCC1AAF11C1}" presName="level3hierChild" presStyleCnt="0"/>
      <dgm:spPr/>
      <dgm:t>
        <a:bodyPr/>
        <a:lstStyle/>
        <a:p>
          <a:endParaRPr lang="ru-RU"/>
        </a:p>
      </dgm:t>
    </dgm:pt>
  </dgm:ptLst>
  <dgm:cxnLst>
    <dgm:cxn modelId="{7F4E3392-6C17-4AAC-9E58-C2D5B1172E66}" srcId="{67A4CDE4-C578-4357-A34A-3B0B434E32BE}" destId="{5CAEA1BB-8480-4A22-BC22-ADCC1AAF11C1}" srcOrd="0" destOrd="0" parTransId="{BEA9E06A-41F4-4BAF-89B9-4BFC316E6630}" sibTransId="{B2110B78-7F29-4373-BDC7-4877692ED1AE}"/>
    <dgm:cxn modelId="{B9A670A8-A6AF-41B0-B0B5-B33935908A57}" type="presOf" srcId="{31EF7381-F3BD-49C4-B45D-29612EFDF09A}" destId="{B6A6D665-23D5-43C4-A4A5-9C6420A8B2CB}" srcOrd="0" destOrd="0" presId="urn:microsoft.com/office/officeart/2005/8/layout/hierarchy2"/>
    <dgm:cxn modelId="{93FC4278-6CF5-40BB-AB5E-91399937D175}" srcId="{31EF7381-F3BD-49C4-B45D-29612EFDF09A}" destId="{67A4CDE4-C578-4357-A34A-3B0B434E32BE}" srcOrd="0" destOrd="0" parTransId="{935AE856-76C5-4070-B2BF-3564AA54A37F}" sibTransId="{EE8E2FEF-C53B-48F1-A8EC-E2ADCD43E255}"/>
    <dgm:cxn modelId="{DDD5F822-0984-4B62-ADB0-40B310BC92FA}" type="presOf" srcId="{5CAEA1BB-8480-4A22-BC22-ADCC1AAF11C1}" destId="{4E1FD24C-AFC2-4F34-B542-CD827DC3BA86}" srcOrd="0" destOrd="0" presId="urn:microsoft.com/office/officeart/2005/8/layout/hierarchy2"/>
    <dgm:cxn modelId="{0B545166-7196-4065-A3C7-7A81122E5374}" type="presOf" srcId="{BEA9E06A-41F4-4BAF-89B9-4BFC316E6630}" destId="{38017B5D-4BAB-46CF-949D-EA14646CA874}" srcOrd="1" destOrd="0" presId="urn:microsoft.com/office/officeart/2005/8/layout/hierarchy2"/>
    <dgm:cxn modelId="{D967EFD5-F27F-468B-9D71-7E6B6CFA85B9}" type="presOf" srcId="{BEA9E06A-41F4-4BAF-89B9-4BFC316E6630}" destId="{8660EEB3-0B90-43B7-8612-86C269656B09}" srcOrd="0" destOrd="0" presId="urn:microsoft.com/office/officeart/2005/8/layout/hierarchy2"/>
    <dgm:cxn modelId="{EED3B697-D918-4521-B2DF-C52058922CB6}" type="presOf" srcId="{67A4CDE4-C578-4357-A34A-3B0B434E32BE}" destId="{4953D28D-B447-461B-9DAF-6A0184B379BC}" srcOrd="0" destOrd="0" presId="urn:microsoft.com/office/officeart/2005/8/layout/hierarchy2"/>
    <dgm:cxn modelId="{52DD4858-2628-4E52-B802-DF84A985ED5F}" type="presParOf" srcId="{B6A6D665-23D5-43C4-A4A5-9C6420A8B2CB}" destId="{E213120C-A02A-4FC0-8063-B710290069B7}" srcOrd="0" destOrd="0" presId="urn:microsoft.com/office/officeart/2005/8/layout/hierarchy2"/>
    <dgm:cxn modelId="{FCDF57F9-0A02-4691-9B04-E62CF969E048}" type="presParOf" srcId="{E213120C-A02A-4FC0-8063-B710290069B7}" destId="{4953D28D-B447-461B-9DAF-6A0184B379BC}" srcOrd="0" destOrd="0" presId="urn:microsoft.com/office/officeart/2005/8/layout/hierarchy2"/>
    <dgm:cxn modelId="{8C44416B-31DE-4670-BC07-1EA9E9710DDC}" type="presParOf" srcId="{E213120C-A02A-4FC0-8063-B710290069B7}" destId="{382B403E-A008-4D78-A8A1-F87A34363EAD}" srcOrd="1" destOrd="0" presId="urn:microsoft.com/office/officeart/2005/8/layout/hierarchy2"/>
    <dgm:cxn modelId="{25671043-2A22-49AD-9255-CF6044BB24D5}" type="presParOf" srcId="{382B403E-A008-4D78-A8A1-F87A34363EAD}" destId="{8660EEB3-0B90-43B7-8612-86C269656B09}" srcOrd="0" destOrd="0" presId="urn:microsoft.com/office/officeart/2005/8/layout/hierarchy2"/>
    <dgm:cxn modelId="{2D762708-496C-48F2-BBF9-13843C4E6603}" type="presParOf" srcId="{8660EEB3-0B90-43B7-8612-86C269656B09}" destId="{38017B5D-4BAB-46CF-949D-EA14646CA874}" srcOrd="0" destOrd="0" presId="urn:microsoft.com/office/officeart/2005/8/layout/hierarchy2"/>
    <dgm:cxn modelId="{3C76F483-375E-4BBE-BD1C-2D17A4CCAE0B}" type="presParOf" srcId="{382B403E-A008-4D78-A8A1-F87A34363EAD}" destId="{BADFD814-E198-4BA6-8A99-2C81EAFC102E}" srcOrd="1" destOrd="0" presId="urn:microsoft.com/office/officeart/2005/8/layout/hierarchy2"/>
    <dgm:cxn modelId="{9B814D86-250A-46C5-9EE0-3EBD104FF85C}" type="presParOf" srcId="{BADFD814-E198-4BA6-8A99-2C81EAFC102E}" destId="{4E1FD24C-AFC2-4F34-B542-CD827DC3BA86}" srcOrd="0" destOrd="0" presId="urn:microsoft.com/office/officeart/2005/8/layout/hierarchy2"/>
    <dgm:cxn modelId="{D92901D1-7038-4B92-AE5C-3ACC0369F09C}" type="presParOf" srcId="{BADFD814-E198-4BA6-8A99-2C81EAFC102E}" destId="{04012E65-A58D-4101-8BFA-FC4952F1CB5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28C767-EE0E-4F1F-878E-618B23EF2658}" type="doc">
      <dgm:prSet loTypeId="urn:microsoft.com/office/officeart/2005/8/layout/vList2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9C9E9D-FAE0-4D40-9E57-31A13EEBF8C5}">
      <dgm:prSet phldrT="[Текст]" custT="1"/>
      <dgm:spPr/>
      <dgm:t>
        <a:bodyPr/>
        <a:lstStyle/>
        <a:p>
          <a:r>
            <a:rPr lang="en-US" sz="2400" dirty="0"/>
            <a:t>$ 162,2 </a:t>
          </a:r>
          <a:r>
            <a:rPr lang="ru-RU" sz="2400" dirty="0"/>
            <a:t>млрд</a:t>
          </a:r>
          <a:r>
            <a:rPr lang="en-US" sz="2400" dirty="0"/>
            <a:t>.</a:t>
          </a:r>
          <a:r>
            <a:rPr lang="uk-UA" sz="2400" dirty="0"/>
            <a:t> (</a:t>
          </a:r>
          <a:r>
            <a:rPr lang="uk-UA" sz="2000" b="0" dirty="0"/>
            <a:t> </a:t>
          </a:r>
          <a:r>
            <a:rPr lang="ru-RU" sz="1800" b="0" dirty="0"/>
            <a:t>За даними</a:t>
          </a:r>
          <a:r>
            <a:rPr lang="en-US" sz="1800" b="0" dirty="0"/>
            <a:t> 2001 Index of Economic Freedom, The Heritage Foundation</a:t>
          </a:r>
          <a:r>
            <a:rPr lang="uk-UA" sz="2400" b="0" dirty="0"/>
            <a:t>)</a:t>
          </a:r>
          <a:endParaRPr lang="ru-RU" sz="2000" b="0" dirty="0"/>
        </a:p>
      </dgm:t>
    </dgm:pt>
    <dgm:pt modelId="{533067C0-C855-4CE7-B0E4-78641BA13411}" type="parTrans" cxnId="{C156648E-2015-4CC3-8E6A-D1D882B7097F}">
      <dgm:prSet/>
      <dgm:spPr/>
      <dgm:t>
        <a:bodyPr/>
        <a:lstStyle/>
        <a:p>
          <a:endParaRPr lang="ru-RU"/>
        </a:p>
      </dgm:t>
    </dgm:pt>
    <dgm:pt modelId="{DC417D6F-5CC2-4BC7-BB19-35177EBA8882}" type="sibTrans" cxnId="{C156648E-2015-4CC3-8E6A-D1D882B7097F}">
      <dgm:prSet/>
      <dgm:spPr/>
      <dgm:t>
        <a:bodyPr/>
        <a:lstStyle/>
        <a:p>
          <a:endParaRPr lang="ru-RU"/>
        </a:p>
      </dgm:t>
    </dgm:pt>
    <dgm:pt modelId="{7F794083-D417-4979-A03E-FB65C056C6BD}">
      <dgm:prSet phldrT="[Текст]"/>
      <dgm:spPr/>
      <dgm:t>
        <a:bodyPr/>
        <a:lstStyle/>
        <a:p>
          <a:r>
            <a:rPr lang="ru-RU"/>
            <a:t>Темп зростання ВВП </a:t>
          </a:r>
        </a:p>
      </dgm:t>
    </dgm:pt>
    <dgm:pt modelId="{AA71472F-6D5C-4895-B5FF-D013921153C6}" type="parTrans" cxnId="{52530BFB-C120-4603-AB27-0F3D776DDD3F}">
      <dgm:prSet/>
      <dgm:spPr/>
      <dgm:t>
        <a:bodyPr/>
        <a:lstStyle/>
        <a:p>
          <a:endParaRPr lang="ru-RU"/>
        </a:p>
      </dgm:t>
    </dgm:pt>
    <dgm:pt modelId="{32EFD5FF-1A55-4CD4-89B7-4B0BA34545A9}" type="sibTrans" cxnId="{52530BFB-C120-4603-AB27-0F3D776DDD3F}">
      <dgm:prSet/>
      <dgm:spPr/>
      <dgm:t>
        <a:bodyPr/>
        <a:lstStyle/>
        <a:p>
          <a:endParaRPr lang="ru-RU"/>
        </a:p>
      </dgm:t>
    </dgm:pt>
    <dgm:pt modelId="{E6E5A41C-ABDA-4731-A15C-AE0A6EFC357E}">
      <dgm:prSet phldrT="[Текст]"/>
      <dgm:spPr/>
      <dgm:t>
        <a:bodyPr/>
        <a:lstStyle/>
        <a:p>
          <a:r>
            <a:rPr lang="ru-RU"/>
            <a:t>$ 3 918</a:t>
          </a:r>
        </a:p>
      </dgm:t>
    </dgm:pt>
    <dgm:pt modelId="{B1F80157-866B-44C9-8B1A-7B923DEDA5B8}" type="parTrans" cxnId="{0D41F8FB-46D1-44BA-8DB9-E2C4C61368EE}">
      <dgm:prSet/>
      <dgm:spPr/>
      <dgm:t>
        <a:bodyPr/>
        <a:lstStyle/>
        <a:p>
          <a:endParaRPr lang="ru-RU"/>
        </a:p>
      </dgm:t>
    </dgm:pt>
    <dgm:pt modelId="{3A12F301-6C41-4F6C-8E4E-0ABF1EDB773D}" type="sibTrans" cxnId="{0D41F8FB-46D1-44BA-8DB9-E2C4C61368EE}">
      <dgm:prSet/>
      <dgm:spPr/>
      <dgm:t>
        <a:bodyPr/>
        <a:lstStyle/>
        <a:p>
          <a:endParaRPr lang="ru-RU"/>
        </a:p>
      </dgm:t>
    </dgm:pt>
    <dgm:pt modelId="{958F3874-3671-491C-B848-FAB95C0F2784}">
      <dgm:prSet phldrT="[Текст]"/>
      <dgm:spPr/>
      <dgm:t>
        <a:bodyPr/>
        <a:lstStyle/>
        <a:p>
          <a:r>
            <a:rPr lang="ru-RU"/>
            <a:t>Валовий внутрішній продукт ПАР</a:t>
          </a:r>
        </a:p>
      </dgm:t>
    </dgm:pt>
    <dgm:pt modelId="{E74953C3-64B0-4F25-84EC-96E39DBF5F68}" type="sibTrans" cxnId="{CF22A4A7-B481-486B-A073-7E09BDF01BEF}">
      <dgm:prSet/>
      <dgm:spPr/>
      <dgm:t>
        <a:bodyPr/>
        <a:lstStyle/>
        <a:p>
          <a:endParaRPr lang="ru-RU"/>
        </a:p>
      </dgm:t>
    </dgm:pt>
    <dgm:pt modelId="{6C05D818-A41E-4326-9912-E3CA1D115C34}" type="parTrans" cxnId="{CF22A4A7-B481-486B-A073-7E09BDF01BEF}">
      <dgm:prSet/>
      <dgm:spPr/>
      <dgm:t>
        <a:bodyPr/>
        <a:lstStyle/>
        <a:p>
          <a:endParaRPr lang="ru-RU"/>
        </a:p>
      </dgm:t>
    </dgm:pt>
    <dgm:pt modelId="{BE578A0E-8657-4142-BCEB-33311893761F}">
      <dgm:prSet phldrT="[Текст]"/>
      <dgm:spPr/>
      <dgm:t>
        <a:bodyPr/>
        <a:lstStyle/>
        <a:p>
          <a:r>
            <a:rPr lang="ru-RU" dirty="0"/>
            <a:t>ВВП на душу населення  </a:t>
          </a:r>
        </a:p>
      </dgm:t>
    </dgm:pt>
    <dgm:pt modelId="{5695C53F-FDFE-44DC-B170-72F19E60C6F2}" type="sibTrans" cxnId="{ACD2A2A5-2120-41A5-8C67-5F3ED2E737B9}">
      <dgm:prSet/>
      <dgm:spPr/>
      <dgm:t>
        <a:bodyPr/>
        <a:lstStyle/>
        <a:p>
          <a:endParaRPr lang="ru-RU"/>
        </a:p>
      </dgm:t>
    </dgm:pt>
    <dgm:pt modelId="{DAC3F785-B8A3-485E-A175-90D635EA0AB0}" type="parTrans" cxnId="{ACD2A2A5-2120-41A5-8C67-5F3ED2E737B9}">
      <dgm:prSet/>
      <dgm:spPr/>
      <dgm:t>
        <a:bodyPr/>
        <a:lstStyle/>
        <a:p>
          <a:endParaRPr lang="ru-RU"/>
        </a:p>
      </dgm:t>
    </dgm:pt>
    <dgm:pt modelId="{CD474122-A542-43D4-81BB-BD7F6B56082D}">
      <dgm:prSet phldrT="[Текст]" custT="1"/>
      <dgm:spPr/>
      <dgm:t>
        <a:bodyPr/>
        <a:lstStyle/>
        <a:p>
          <a:r>
            <a:rPr lang="ru-RU" sz="2000"/>
            <a:t>0,5 % </a:t>
          </a:r>
        </a:p>
      </dgm:t>
    </dgm:pt>
    <dgm:pt modelId="{DF5D1937-2E0A-4E00-BEE6-610815C870FF}" type="sibTrans" cxnId="{2642425C-9BC0-4177-A711-C336C59AB899}">
      <dgm:prSet/>
      <dgm:spPr/>
      <dgm:t>
        <a:bodyPr/>
        <a:lstStyle/>
        <a:p>
          <a:endParaRPr lang="ru-RU"/>
        </a:p>
      </dgm:t>
    </dgm:pt>
    <dgm:pt modelId="{56DC54B7-1664-4BAA-80FA-F42B8A40F7AE}" type="parTrans" cxnId="{2642425C-9BC0-4177-A711-C336C59AB899}">
      <dgm:prSet/>
      <dgm:spPr/>
      <dgm:t>
        <a:bodyPr/>
        <a:lstStyle/>
        <a:p>
          <a:endParaRPr lang="ru-RU"/>
        </a:p>
      </dgm:t>
    </dgm:pt>
    <dgm:pt modelId="{3EC7595E-0AE5-4D13-8F77-880D63CA6686}" type="pres">
      <dgm:prSet presAssocID="{5028C767-EE0E-4F1F-878E-618B23EF26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BBCF24-EE94-4707-B0A5-7587EEFFD17E}" type="pres">
      <dgm:prSet presAssocID="{958F3874-3671-491C-B848-FAB95C0F2784}" presName="parentText" presStyleLbl="node1" presStyleIdx="0" presStyleCnt="3" custLinFactNeighborY="-8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878DC-4F6D-4E13-9997-75791C37D33B}" type="pres">
      <dgm:prSet presAssocID="{958F3874-3671-491C-B848-FAB95C0F278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631E6-4E95-4748-9320-6C14446AA233}" type="pres">
      <dgm:prSet presAssocID="{7F794083-D417-4979-A03E-FB65C056C6B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541C5-FF6A-444C-84D7-0BDA02FFC1FF}" type="pres">
      <dgm:prSet presAssocID="{7F794083-D417-4979-A03E-FB65C056C6BD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A4973-B0DD-451B-9E07-7DB6DCD2A153}" type="pres">
      <dgm:prSet presAssocID="{BE578A0E-8657-4142-BCEB-33311893761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5061B-0D76-4F06-A94C-89C8A6C30DDF}" type="pres">
      <dgm:prSet presAssocID="{BE578A0E-8657-4142-BCEB-33311893761F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42425C-9BC0-4177-A711-C336C59AB899}" srcId="{7F794083-D417-4979-A03E-FB65C056C6BD}" destId="{CD474122-A542-43D4-81BB-BD7F6B56082D}" srcOrd="0" destOrd="0" parTransId="{56DC54B7-1664-4BAA-80FA-F42B8A40F7AE}" sibTransId="{DF5D1937-2E0A-4E00-BEE6-610815C870FF}"/>
    <dgm:cxn modelId="{42802897-5BEE-445B-A25F-E1619D4A41E1}" type="presOf" srcId="{E6E5A41C-ABDA-4731-A15C-AE0A6EFC357E}" destId="{BEC5061B-0D76-4F06-A94C-89C8A6C30DDF}" srcOrd="0" destOrd="0" presId="urn:microsoft.com/office/officeart/2005/8/layout/vList2"/>
    <dgm:cxn modelId="{FF0F4445-D62B-4E07-A0D6-842183177A08}" type="presOf" srcId="{BE578A0E-8657-4142-BCEB-33311893761F}" destId="{21FA4973-B0DD-451B-9E07-7DB6DCD2A153}" srcOrd="0" destOrd="0" presId="urn:microsoft.com/office/officeart/2005/8/layout/vList2"/>
    <dgm:cxn modelId="{6801DAD3-DBD6-45C8-97AB-6977479477F9}" type="presOf" srcId="{089C9E9D-FAE0-4D40-9E57-31A13EEBF8C5}" destId="{FF9878DC-4F6D-4E13-9997-75791C37D33B}" srcOrd="0" destOrd="0" presId="urn:microsoft.com/office/officeart/2005/8/layout/vList2"/>
    <dgm:cxn modelId="{F1CA18A0-F028-407F-A4C7-6461F0249903}" type="presOf" srcId="{958F3874-3671-491C-B848-FAB95C0F2784}" destId="{AABBCF24-EE94-4707-B0A5-7587EEFFD17E}" srcOrd="0" destOrd="0" presId="urn:microsoft.com/office/officeart/2005/8/layout/vList2"/>
    <dgm:cxn modelId="{48B5DB40-ADC6-4521-AD4D-4368A5196BDF}" type="presOf" srcId="{CD474122-A542-43D4-81BB-BD7F6B56082D}" destId="{E79541C5-FF6A-444C-84D7-0BDA02FFC1FF}" srcOrd="0" destOrd="0" presId="urn:microsoft.com/office/officeart/2005/8/layout/vList2"/>
    <dgm:cxn modelId="{C156648E-2015-4CC3-8E6A-D1D882B7097F}" srcId="{958F3874-3671-491C-B848-FAB95C0F2784}" destId="{089C9E9D-FAE0-4D40-9E57-31A13EEBF8C5}" srcOrd="0" destOrd="0" parTransId="{533067C0-C855-4CE7-B0E4-78641BA13411}" sibTransId="{DC417D6F-5CC2-4BC7-BB19-35177EBA8882}"/>
    <dgm:cxn modelId="{6CD716FD-98FB-4E31-8EC4-BA3839F0831F}" type="presOf" srcId="{5028C767-EE0E-4F1F-878E-618B23EF2658}" destId="{3EC7595E-0AE5-4D13-8F77-880D63CA6686}" srcOrd="0" destOrd="0" presId="urn:microsoft.com/office/officeart/2005/8/layout/vList2"/>
    <dgm:cxn modelId="{52530BFB-C120-4603-AB27-0F3D776DDD3F}" srcId="{5028C767-EE0E-4F1F-878E-618B23EF2658}" destId="{7F794083-D417-4979-A03E-FB65C056C6BD}" srcOrd="1" destOrd="0" parTransId="{AA71472F-6D5C-4895-B5FF-D013921153C6}" sibTransId="{32EFD5FF-1A55-4CD4-89B7-4B0BA34545A9}"/>
    <dgm:cxn modelId="{ACD2A2A5-2120-41A5-8C67-5F3ED2E737B9}" srcId="{5028C767-EE0E-4F1F-878E-618B23EF2658}" destId="{BE578A0E-8657-4142-BCEB-33311893761F}" srcOrd="2" destOrd="0" parTransId="{DAC3F785-B8A3-485E-A175-90D635EA0AB0}" sibTransId="{5695C53F-FDFE-44DC-B170-72F19E60C6F2}"/>
    <dgm:cxn modelId="{BD7F491B-2CC2-42D6-951E-5536119333F7}" type="presOf" srcId="{7F794083-D417-4979-A03E-FB65C056C6BD}" destId="{B35631E6-4E95-4748-9320-6C14446AA233}" srcOrd="0" destOrd="0" presId="urn:microsoft.com/office/officeart/2005/8/layout/vList2"/>
    <dgm:cxn modelId="{CF22A4A7-B481-486B-A073-7E09BDF01BEF}" srcId="{5028C767-EE0E-4F1F-878E-618B23EF2658}" destId="{958F3874-3671-491C-B848-FAB95C0F2784}" srcOrd="0" destOrd="0" parTransId="{6C05D818-A41E-4326-9912-E3CA1D115C34}" sibTransId="{E74953C3-64B0-4F25-84EC-96E39DBF5F68}"/>
    <dgm:cxn modelId="{0D41F8FB-46D1-44BA-8DB9-E2C4C61368EE}" srcId="{BE578A0E-8657-4142-BCEB-33311893761F}" destId="{E6E5A41C-ABDA-4731-A15C-AE0A6EFC357E}" srcOrd="0" destOrd="0" parTransId="{B1F80157-866B-44C9-8B1A-7B923DEDA5B8}" sibTransId="{3A12F301-6C41-4F6C-8E4E-0ABF1EDB773D}"/>
    <dgm:cxn modelId="{D89602A6-062B-4647-B50F-3FB2675F5B10}" type="presParOf" srcId="{3EC7595E-0AE5-4D13-8F77-880D63CA6686}" destId="{AABBCF24-EE94-4707-B0A5-7587EEFFD17E}" srcOrd="0" destOrd="0" presId="urn:microsoft.com/office/officeart/2005/8/layout/vList2"/>
    <dgm:cxn modelId="{4E2E0ADC-78BD-4FA8-A77D-9E9FE225696B}" type="presParOf" srcId="{3EC7595E-0AE5-4D13-8F77-880D63CA6686}" destId="{FF9878DC-4F6D-4E13-9997-75791C37D33B}" srcOrd="1" destOrd="0" presId="urn:microsoft.com/office/officeart/2005/8/layout/vList2"/>
    <dgm:cxn modelId="{4BFDE9B8-628C-4C9D-8F6B-F00679EE40EE}" type="presParOf" srcId="{3EC7595E-0AE5-4D13-8F77-880D63CA6686}" destId="{B35631E6-4E95-4748-9320-6C14446AA233}" srcOrd="2" destOrd="0" presId="urn:microsoft.com/office/officeart/2005/8/layout/vList2"/>
    <dgm:cxn modelId="{5FBA3C7C-AC32-43B3-81DA-779DB46EAFC7}" type="presParOf" srcId="{3EC7595E-0AE5-4D13-8F77-880D63CA6686}" destId="{E79541C5-FF6A-444C-84D7-0BDA02FFC1FF}" srcOrd="3" destOrd="0" presId="urn:microsoft.com/office/officeart/2005/8/layout/vList2"/>
    <dgm:cxn modelId="{FD0B747F-C7E3-4464-BCF3-64CF0C7AE7F8}" type="presParOf" srcId="{3EC7595E-0AE5-4D13-8F77-880D63CA6686}" destId="{21FA4973-B0DD-451B-9E07-7DB6DCD2A153}" srcOrd="4" destOrd="0" presId="urn:microsoft.com/office/officeart/2005/8/layout/vList2"/>
    <dgm:cxn modelId="{E2604C33-C39D-40C4-8E54-76F024DEAE2C}" type="presParOf" srcId="{3EC7595E-0AE5-4D13-8F77-880D63CA6686}" destId="{BEC5061B-0D76-4F06-A94C-89C8A6C30DD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3D28D-B447-461B-9DAF-6A0184B379BC}">
      <dsp:nvSpPr>
        <dsp:cNvPr id="0" name=""/>
        <dsp:cNvSpPr/>
      </dsp:nvSpPr>
      <dsp:spPr>
        <a:xfrm>
          <a:off x="0" y="1042778"/>
          <a:ext cx="5706994" cy="32549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bg1"/>
              </a:solidFill>
            </a:rPr>
            <a:t>Тут знаходиться одна із найвіодміших та  найбільших алмазна шахта Кімберлі,в  якій з 1866 по 1914 роки було видобуто  2722 кг алмазів.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bg1"/>
              </a:solidFill>
            </a:rPr>
            <a:t>    Видобування відбувається і зараз, але в невеликих кількостях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95333" y="1138111"/>
        <a:ext cx="5516328" cy="3064234"/>
      </dsp:txXfrm>
    </dsp:sp>
    <dsp:sp modelId="{8660EEB3-0B90-43B7-8612-86C269656B09}">
      <dsp:nvSpPr>
        <dsp:cNvPr id="0" name=""/>
        <dsp:cNvSpPr/>
      </dsp:nvSpPr>
      <dsp:spPr>
        <a:xfrm rot="116147">
          <a:off x="5706892" y="2660905"/>
          <a:ext cx="356488" cy="30687"/>
        </a:xfrm>
        <a:custGeom>
          <a:avLst/>
          <a:gdLst/>
          <a:ahLst/>
          <a:cxnLst/>
          <a:rect l="0" t="0" r="0" b="0"/>
          <a:pathLst>
            <a:path>
              <a:moveTo>
                <a:pt x="0" y="15343"/>
              </a:moveTo>
              <a:lnTo>
                <a:pt x="356488" y="15343"/>
              </a:lnTo>
            </a:path>
          </a:pathLst>
        </a:custGeom>
        <a:noFill/>
        <a:ln w="12700" cap="flat" cmpd="sng" algn="ctr">
          <a:solidFill>
            <a:schemeClr val="bg2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76224" y="2667337"/>
        <a:ext cx="17824" cy="17824"/>
      </dsp:txXfrm>
    </dsp:sp>
    <dsp:sp modelId="{4E1FD24C-AFC2-4F34-B542-CD827DC3BA86}">
      <dsp:nvSpPr>
        <dsp:cNvPr id="0" name=""/>
        <dsp:cNvSpPr/>
      </dsp:nvSpPr>
      <dsp:spPr>
        <a:xfrm>
          <a:off x="6063279" y="1066862"/>
          <a:ext cx="4288617" cy="32308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bg1"/>
              </a:solidFill>
            </a:rPr>
            <a:t>Тут на окремих заводах відбувається особливе складання автомобілів "BMW" в Преторії</a:t>
          </a:r>
          <a:endParaRPr lang="ru-RU" sz="3600" kern="1200" dirty="0">
            <a:solidFill>
              <a:schemeClr val="bg1"/>
            </a:solidFill>
          </a:endParaRPr>
        </a:p>
      </dsp:txBody>
      <dsp:txXfrm>
        <a:off x="6157906" y="1161489"/>
        <a:ext cx="4099363" cy="3041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BCF24-EE94-4707-B0A5-7587EEFFD17E}">
      <dsp:nvSpPr>
        <dsp:cNvPr id="0" name=""/>
        <dsp:cNvSpPr/>
      </dsp:nvSpPr>
      <dsp:spPr>
        <a:xfrm>
          <a:off x="0" y="119996"/>
          <a:ext cx="10020821" cy="12232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/>
            <a:t>Валовий внутрішній продукт ПАР</a:t>
          </a:r>
        </a:p>
      </dsp:txBody>
      <dsp:txXfrm>
        <a:off x="59713" y="179709"/>
        <a:ext cx="9901395" cy="1103809"/>
      </dsp:txXfrm>
    </dsp:sp>
    <dsp:sp modelId="{FF9878DC-4F6D-4E13-9997-75791C37D33B}">
      <dsp:nvSpPr>
        <dsp:cNvPr id="0" name=""/>
        <dsp:cNvSpPr/>
      </dsp:nvSpPr>
      <dsp:spPr>
        <a:xfrm>
          <a:off x="0" y="1412756"/>
          <a:ext cx="10020821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16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$ 162,2 </a:t>
          </a:r>
          <a:r>
            <a:rPr lang="ru-RU" sz="2400" kern="1200" dirty="0"/>
            <a:t>млрд</a:t>
          </a:r>
          <a:r>
            <a:rPr lang="en-US" sz="2400" kern="1200" dirty="0"/>
            <a:t>.</a:t>
          </a:r>
          <a:r>
            <a:rPr lang="uk-UA" sz="2400" kern="1200" dirty="0"/>
            <a:t> (</a:t>
          </a:r>
          <a:r>
            <a:rPr lang="uk-UA" sz="2000" b="0" kern="1200" dirty="0"/>
            <a:t> </a:t>
          </a:r>
          <a:r>
            <a:rPr lang="ru-RU" sz="1800" b="0" kern="1200" dirty="0"/>
            <a:t>За даними</a:t>
          </a:r>
          <a:r>
            <a:rPr lang="en-US" sz="1800" b="0" kern="1200" dirty="0"/>
            <a:t> 2001 Index of Economic Freedom, The Heritage Foundation</a:t>
          </a:r>
          <a:r>
            <a:rPr lang="uk-UA" sz="2400" b="0" kern="1200" dirty="0"/>
            <a:t>)</a:t>
          </a:r>
          <a:endParaRPr lang="ru-RU" sz="2000" b="0" kern="1200" dirty="0"/>
        </a:p>
      </dsp:txBody>
      <dsp:txXfrm>
        <a:off x="0" y="1412756"/>
        <a:ext cx="10020821" cy="844560"/>
      </dsp:txXfrm>
    </dsp:sp>
    <dsp:sp modelId="{B35631E6-4E95-4748-9320-6C14446AA233}">
      <dsp:nvSpPr>
        <dsp:cNvPr id="0" name=""/>
        <dsp:cNvSpPr/>
      </dsp:nvSpPr>
      <dsp:spPr>
        <a:xfrm>
          <a:off x="0" y="2257316"/>
          <a:ext cx="10020821" cy="1223235"/>
        </a:xfrm>
        <a:prstGeom prst="roundRect">
          <a:avLst/>
        </a:prstGeom>
        <a:solidFill>
          <a:schemeClr val="accent4">
            <a:hueOff val="471660"/>
            <a:satOff val="3503"/>
            <a:lumOff val="784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/>
            <a:t>Темп зростання ВВП </a:t>
          </a:r>
        </a:p>
      </dsp:txBody>
      <dsp:txXfrm>
        <a:off x="59713" y="2317029"/>
        <a:ext cx="9901395" cy="1103809"/>
      </dsp:txXfrm>
    </dsp:sp>
    <dsp:sp modelId="{E79541C5-FF6A-444C-84D7-0BDA02FFC1FF}">
      <dsp:nvSpPr>
        <dsp:cNvPr id="0" name=""/>
        <dsp:cNvSpPr/>
      </dsp:nvSpPr>
      <dsp:spPr>
        <a:xfrm>
          <a:off x="0" y="3480551"/>
          <a:ext cx="10020821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16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/>
            <a:t>0,5 % </a:t>
          </a:r>
        </a:p>
      </dsp:txBody>
      <dsp:txXfrm>
        <a:off x="0" y="3480551"/>
        <a:ext cx="10020821" cy="844560"/>
      </dsp:txXfrm>
    </dsp:sp>
    <dsp:sp modelId="{21FA4973-B0DD-451B-9E07-7DB6DCD2A153}">
      <dsp:nvSpPr>
        <dsp:cNvPr id="0" name=""/>
        <dsp:cNvSpPr/>
      </dsp:nvSpPr>
      <dsp:spPr>
        <a:xfrm>
          <a:off x="0" y="4325111"/>
          <a:ext cx="10020821" cy="1223235"/>
        </a:xfrm>
        <a:prstGeom prst="roundRect">
          <a:avLst/>
        </a:prstGeom>
        <a:solidFill>
          <a:schemeClr val="accent4">
            <a:hueOff val="943321"/>
            <a:satOff val="7007"/>
            <a:lumOff val="1568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/>
            <a:t>ВВП на душу населення  </a:t>
          </a:r>
        </a:p>
      </dsp:txBody>
      <dsp:txXfrm>
        <a:off x="59713" y="4384824"/>
        <a:ext cx="9901395" cy="1103809"/>
      </dsp:txXfrm>
    </dsp:sp>
    <dsp:sp modelId="{BEC5061B-0D76-4F06-A94C-89C8A6C30DDF}">
      <dsp:nvSpPr>
        <dsp:cNvPr id="0" name=""/>
        <dsp:cNvSpPr/>
      </dsp:nvSpPr>
      <dsp:spPr>
        <a:xfrm>
          <a:off x="0" y="5548346"/>
          <a:ext cx="10020821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161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kern="1200"/>
            <a:t>$ 3 918</a:t>
          </a:r>
        </a:p>
      </dsp:txBody>
      <dsp:txXfrm>
        <a:off x="0" y="5548346"/>
        <a:ext cx="10020821" cy="84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D7DA1-E522-463B-931D-87105773D4F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CE6AD-22B7-43BF-A061-C0A6F0B91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8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CE6AD-22B7-43BF-A061-C0A6F0B91E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1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2D97-05D8-4B82-BD25-93B62B6DAEEC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0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2951-DB79-4B83-9F28-444A3768E0CF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1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D98FFD3-1698-482F-BFC3-F29CFFDC4E0D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5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34E2-58B6-4EF4-A5C6-1C5468F22A17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7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3C4AF4-9DF9-45B1-A21A-9EA6824A7048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7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8051-D0BC-4D81-8D75-1F8A12714180}" type="datetime1">
              <a:rPr lang="ru-RU" smtClean="0"/>
              <a:t>16.05.2013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5DE0-F53F-4BF2-BF3B-CA0C3A4AE8FC}" type="datetime1">
              <a:rPr lang="ru-RU" smtClean="0"/>
              <a:t>16.05.2013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2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892C-907C-43E8-B7F9-94DBB659CCF2}" type="datetime1">
              <a:rPr lang="ru-RU" smtClean="0"/>
              <a:t>16.05.2013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0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F8CF-3635-44DE-9572-834905E0F000}" type="datetime1">
              <a:rPr lang="ru-RU" smtClean="0"/>
              <a:t>16.05.2013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70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F1BFC-53CF-488D-9076-56C7180A1E43}" type="datetime1">
              <a:rPr lang="ru-RU" smtClean="0"/>
              <a:t>16.05.2013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04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ACB0E-056C-4865-A48B-978400B8C5AA}" type="datetime1">
              <a:rPr lang="ru-RU" smtClean="0"/>
              <a:t>16.05.2013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2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DA5D5F-EC0B-485C-9069-FD7A9D446082}" type="datetime1">
              <a:rPr lang="ru-RU" smtClean="0"/>
              <a:t>16.05.2013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57C45F0-CBE5-477E-8AB2-37A22BB05F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00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1477107"/>
            <a:ext cx="5324910" cy="33527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03565" y="169924"/>
            <a:ext cx="11471565" cy="173934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7200" b="1" cap="none" spc="0" dirty="0" smtClean="0">
                <a:ln/>
                <a:solidFill>
                  <a:schemeClr val="accent3"/>
                </a:solidFill>
              </a:rPr>
              <a:t>Південно</a:t>
            </a:r>
            <a:r>
              <a:rPr lang="uk-UA" sz="7200" b="1" cap="none" spc="0" dirty="0" smtClean="0">
                <a:ln/>
                <a:solidFill>
                  <a:schemeClr val="accent3"/>
                </a:solidFill>
              </a:rPr>
              <a:t>-Африканська республіка</a:t>
            </a:r>
            <a:endParaRPr lang="ru-RU" sz="7200" b="1" cap="none" spc="0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82" y="1665699"/>
            <a:ext cx="4947242" cy="31641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9" y="2058497"/>
            <a:ext cx="3617997" cy="1997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4694" y="4829860"/>
            <a:ext cx="539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Виконав учень 10-В класу Мартинов Павло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179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10</a:t>
            </a:fld>
            <a:endParaRPr lang="ru-RU"/>
          </a:p>
        </p:txBody>
      </p:sp>
      <p:pic>
        <p:nvPicPr>
          <p:cNvPr id="2054" name="Picture 6" descr="http://heritage.eskom.co.za/heritage/arnot/ariel_Arnot_Training3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0" y="1822174"/>
            <a:ext cx="4996070" cy="33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95930" y="5162404"/>
            <a:ext cx="6878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Найбільша в ПАР електростанція Arnot</a:t>
            </a:r>
            <a:endParaRPr 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38539" y="2019156"/>
            <a:ext cx="6718852" cy="3543357"/>
            <a:chOff x="318053" y="2178183"/>
            <a:chExt cx="6096000" cy="189252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18053" y="2178183"/>
              <a:ext cx="6096000" cy="8383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uk-UA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Енергетика - це основа економіки ПАР, що приносить близько 15% ВВП. </a:t>
              </a:r>
              <a:endParaRPr lang="ru-RU" sz="32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18053" y="3133129"/>
              <a:ext cx="6096000" cy="9375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uk-UA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частку ПАР припадає понад 52 % електроенергії, що виробляється в Африці.</a:t>
              </a:r>
              <a:endPara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38539" y="556591"/>
            <a:ext cx="43069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schemeClr val="bg2"/>
                </a:solidFill>
                <a:ea typeface="Calibri" panose="020F0502020204030204" pitchFamily="34" charset="0"/>
              </a:rPr>
              <a:t>Енергетика</a:t>
            </a:r>
            <a:endParaRPr lang="ru-RU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7986"/>
            <a:ext cx="9784080" cy="1508760"/>
          </a:xfrm>
        </p:spPr>
        <p:txBody>
          <a:bodyPr/>
          <a:lstStyle/>
          <a:p>
            <a:r>
              <a:rPr lang="uk-UA" dirty="0"/>
              <a:t>Чемпіонат світу з футболу 2010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06746"/>
            <a:ext cx="978408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19-й чемпіонат світу з футболу ФІФА, фінальний етап якого пройшов з 11 червня по 11 липня 2010 року в Південно-Африканській Республіці.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27" y="0"/>
            <a:ext cx="1533073" cy="1824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857" y="3236686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Кейптаун</a:t>
            </a:r>
          </a:p>
          <a:p>
            <a:r>
              <a:rPr lang="uk-UA" dirty="0" smtClean="0"/>
              <a:t>Ст. Грін-Поінт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3716" y="3327669"/>
            <a:ext cx="125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Дурбан</a:t>
            </a:r>
          </a:p>
          <a:p>
            <a:r>
              <a:rPr lang="uk-UA" dirty="0" smtClean="0"/>
              <a:t>Ст. Дурбан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52755" y="331550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Йоганнесбург</a:t>
            </a:r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/>
              <a:t>Ст. Соккер-Сіті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3236687"/>
            <a:ext cx="3583852" cy="2093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09" y="3236686"/>
            <a:ext cx="3491225" cy="2093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35" y="3236686"/>
            <a:ext cx="3583849" cy="2093972"/>
          </a:xfrm>
          <a:prstGeom prst="rect">
            <a:avLst/>
          </a:prstGeom>
        </p:spPr>
      </p:pic>
      <p:pic>
        <p:nvPicPr>
          <p:cNvPr id="5" name="Klirens - K'Naan Ft. Will.I.Am &amp; David Guetta - Wavin' Flag (Coca-Co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0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11232"/>
              </p:ext>
            </p:extLst>
          </p:nvPr>
        </p:nvGraphicFramePr>
        <p:xfrm>
          <a:off x="-14514" y="1209302"/>
          <a:ext cx="12206514" cy="564869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068838"/>
                <a:gridCol w="4068838"/>
                <a:gridCol w="4068838"/>
              </a:tblGrid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bg2"/>
                          </a:solidFill>
                        </a:rPr>
                        <a:t>Місто</a:t>
                      </a: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bg2"/>
                          </a:solidFill>
                        </a:rPr>
                        <a:t>Стадіон</a:t>
                      </a: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bg2"/>
                          </a:solidFill>
                        </a:rPr>
                        <a:t>Місткість</a:t>
                      </a: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Блумфонтейн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Фрі Стейт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48 000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Кейптаун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Грін-Пойнт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70 000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Дурбан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Дурбан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70 000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Йоганнесбург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Соккер-Сіті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94 700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Йоганнесбург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Елліс Парк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61 000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Мбомбела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Мбомбела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46 000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Полокване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Пітер Мокаба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46 000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Порт-Елізабет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Нельсон Мандела Бей Стедіум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50 000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Преторія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Лофтус Версфельд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50 000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351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Пхокенг/Рустенбург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Роял Бафокенг</a:t>
                      </a:r>
                      <a:endParaRPr lang="ru-RU" sz="1500" dirty="0">
                        <a:solidFill>
                          <a:schemeClr val="bg2"/>
                        </a:solidFill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MS PGothic" panose="020B0600070205080204" pitchFamily="34" charset="-128"/>
                          <a:ea typeface="MS PGothic" panose="020B0600070205080204" pitchFamily="34" charset="-128"/>
                        </a:rPr>
                        <a:t>42 000</a:t>
                      </a:r>
                      <a:endParaRPr lang="ru-RU" sz="1500" b="0" dirty="0">
                        <a:solidFill>
                          <a:schemeClr val="bg2"/>
                        </a:solidFill>
                        <a:effectLst/>
                        <a:latin typeface="MS PGothic" panose="020B0600070205080204" pitchFamily="34" charset="-128"/>
                        <a:ea typeface="MS PGothic" panose="020B0600070205080204" pitchFamily="34" charset="-128"/>
                      </a:endParaRPr>
                    </a:p>
                  </a:txBody>
                  <a:tcPr marL="75123" marR="75123" marT="37561" marB="3756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907555" y="6492875"/>
            <a:ext cx="946264" cy="365125"/>
          </a:xfrm>
        </p:spPr>
        <p:txBody>
          <a:bodyPr/>
          <a:lstStyle/>
          <a:p>
            <a:fld id="{357C45F0-CBE5-477E-8AB2-37A22BB05F57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AutoShape 3" descr="South Africa-Bloemfontein-Free State Stadium01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Грін-Пойнт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5" descr="Moses Mabhida Stadium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First game of the 2010 FIFA World Cup, South Africa vs Mexico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7" descr="View of Ellis Park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Seats and field of Mbombela Stadium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9" descr="Peter Mokaba Stadium (Polokwane)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Nelsonmandelabaystadium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1" descr="Loftus Versfeld Stadium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2" descr="Royal Bafokeng Stadium.jpg"/>
          <p:cNvSpPr>
            <a:spLocks noChangeAspect="1" noChangeArrowheads="1"/>
          </p:cNvSpPr>
          <p:nvPr/>
        </p:nvSpPr>
        <p:spPr bwMode="auto">
          <a:xfrm>
            <a:off x="3281363" y="1987550"/>
            <a:ext cx="14287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281363" y="1987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804" y="0"/>
            <a:ext cx="3766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2"/>
                </a:solidFill>
              </a:rPr>
              <a:t>Стад</a:t>
            </a:r>
            <a:r>
              <a:rPr lang="uk-UA" sz="7200" dirty="0" smtClean="0">
                <a:solidFill>
                  <a:schemeClr val="bg2"/>
                </a:solidFill>
              </a:rPr>
              <a:t>іо</a:t>
            </a:r>
            <a:r>
              <a:rPr lang="ru-RU" sz="7200" dirty="0" smtClean="0">
                <a:solidFill>
                  <a:schemeClr val="bg2"/>
                </a:solidFill>
              </a:rPr>
              <a:t>ни</a:t>
            </a:r>
            <a:endParaRPr lang="ru-RU" sz="7200" dirty="0">
              <a:solidFill>
                <a:schemeClr val="bg2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8126499" y="168536"/>
            <a:ext cx="4065501" cy="1037965"/>
            <a:chOff x="2449398" y="173716"/>
            <a:chExt cx="3506559" cy="103796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398" y="173717"/>
              <a:ext cx="1611543" cy="103796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941" y="173716"/>
              <a:ext cx="1895016" cy="1037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rugosvet.ru/images/1002240_2240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75" y="1819019"/>
            <a:ext cx="4263025" cy="503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519" y="106376"/>
            <a:ext cx="9784080" cy="1508760"/>
          </a:xfrm>
        </p:spPr>
        <p:txBody>
          <a:bodyPr/>
          <a:lstStyle/>
          <a:p>
            <a:r>
              <a:rPr lang="uk-UA" sz="4800" dirty="0" smtClean="0"/>
              <a:t>Відомі особистості :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85853" y="6422854"/>
            <a:ext cx="946264" cy="365125"/>
          </a:xfrm>
        </p:spPr>
        <p:txBody>
          <a:bodyPr/>
          <a:lstStyle/>
          <a:p>
            <a:fld id="{357C45F0-CBE5-477E-8AB2-37A22BB05F57}" type="slidenum">
              <a:rPr lang="ru-RU" sz="1600" smtClean="0"/>
              <a:t>13</a:t>
            </a:fld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25468" y="1969331"/>
            <a:ext cx="7452986" cy="4206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dirty="0" smtClean="0"/>
              <a:t>    Нельсон Мандела</a:t>
            </a:r>
            <a:endParaRPr lang="ru-RU" sz="4800" dirty="0" smtClean="0"/>
          </a:p>
          <a:p>
            <a:pPr marL="0" indent="0">
              <a:buNone/>
            </a:pPr>
            <a:r>
              <a:rPr lang="ru-RU" sz="2800" dirty="0" smtClean="0"/>
              <a:t> Ця </a:t>
            </a:r>
            <a:r>
              <a:rPr lang="ru-RU" sz="2800" dirty="0"/>
              <a:t>видатна людина в один час був найвідомішим політичним </a:t>
            </a:r>
            <a:r>
              <a:rPr lang="ru-RU" sz="2800" dirty="0" smtClean="0"/>
              <a:t>в'язнем </a:t>
            </a:r>
            <a:r>
              <a:rPr lang="ru-RU" sz="2800" dirty="0"/>
              <a:t>у світі. Після 27 років в'язниці був звільнений і в 1994 році став першим демократично обраним президентом ПАР. У 1993 році був удостоєний Нобелівської премії за внесок у процес расового примирення. У 1999 році, за закінченню свого президентського терміну, пішов із займаної ним посади, але до цих пір бере активну участь у процесах врегулювання світових конфліктів і різних благодійних фондах.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406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42519" y="1866537"/>
            <a:ext cx="7051889" cy="4206240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/>
              <a:t>Шерліз Терон </a:t>
            </a:r>
          </a:p>
          <a:p>
            <a:pPr marL="0" indent="0">
              <a:buNone/>
            </a:pPr>
            <a:r>
              <a:rPr lang="ru-RU" sz="3200" dirty="0"/>
              <a:t>П</a:t>
            </a:r>
            <a:r>
              <a:rPr lang="ru-RU" sz="3200" dirty="0" smtClean="0"/>
              <a:t>ерша </a:t>
            </a:r>
            <a:r>
              <a:rPr lang="ru-RU" sz="3200" dirty="0"/>
              <a:t>африканська </a:t>
            </a:r>
            <a:r>
              <a:rPr lang="ru-RU" sz="3200" dirty="0" smtClean="0"/>
              <a:t>акторка, </a:t>
            </a:r>
            <a:r>
              <a:rPr lang="ru-RU" sz="3200" dirty="0"/>
              <a:t>якій дістався Оскар. </a:t>
            </a:r>
          </a:p>
        </p:txBody>
      </p:sp>
      <p:pic>
        <p:nvPicPr>
          <p:cNvPr id="3076" name="Picture 4" descr="http://demiart.ru/forum/uploads6/post-1199275-128224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83" y="1825262"/>
            <a:ext cx="4738518" cy="50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18868" y="6410528"/>
            <a:ext cx="946264" cy="365125"/>
          </a:xfrm>
        </p:spPr>
        <p:txBody>
          <a:bodyPr/>
          <a:lstStyle/>
          <a:p>
            <a:fld id="{357C45F0-CBE5-477E-8AB2-37A22BB05F57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2519" y="1063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smtClean="0"/>
              <a:t>Відомі особистості :</a:t>
            </a:r>
            <a:endParaRPr lang="ru-RU" sz="4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26993" y="3683000"/>
            <a:ext cx="6894285" cy="3175000"/>
            <a:chOff x="1" y="3683000"/>
            <a:chExt cx="6894285" cy="3175000"/>
          </a:xfrm>
        </p:grpSpPr>
        <p:pic>
          <p:nvPicPr>
            <p:cNvPr id="3074" name="Picture 2" descr="http://krasotullka.ru/uploads/posts/2012-04/s0jlaq9itg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95"/>
            <a:stretch/>
          </p:blipFill>
          <p:spPr bwMode="auto">
            <a:xfrm>
              <a:off x="1" y="3683000"/>
              <a:ext cx="2628900" cy="317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актриса,Шарлиз Терон,под катом еще,песочница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7"/>
            <a:stretch/>
          </p:blipFill>
          <p:spPr bwMode="auto">
            <a:xfrm>
              <a:off x="2628901" y="3683000"/>
              <a:ext cx="4265385" cy="3173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9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848" y="2004775"/>
            <a:ext cx="7790182" cy="4206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/>
              <a:t>Гарі Плеєр </a:t>
            </a:r>
          </a:p>
          <a:p>
            <a:pPr marL="0" indent="0">
              <a:buNone/>
            </a:pPr>
            <a:r>
              <a:rPr lang="ru-RU" sz="3600" dirty="0" smtClean="0"/>
              <a:t>Переможець </a:t>
            </a:r>
            <a:r>
              <a:rPr lang="ru-RU" sz="3600" dirty="0"/>
              <a:t>всіх великих світових турнірів з гольфу включаючи 3 британських Відкриває і США відкриває 3. До 2001 року один з 4 гольфістів світу, які виграли «Великий шолом» (найвища нагорода в гольфі).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15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2519" y="106376"/>
            <a:ext cx="9784080" cy="1508760"/>
          </a:xfrm>
        </p:spPr>
        <p:txBody>
          <a:bodyPr/>
          <a:lstStyle/>
          <a:p>
            <a:r>
              <a:rPr lang="uk-UA" sz="4800" dirty="0" smtClean="0"/>
              <a:t>Відомі особистості :</a:t>
            </a:r>
            <a:endParaRPr lang="ru-RU" sz="4800" dirty="0"/>
          </a:p>
        </p:txBody>
      </p:sp>
      <p:pic>
        <p:nvPicPr>
          <p:cNvPr id="2050" name="Picture 2" descr="http://persons-info.com/userfiles/image/persons/30000-40000/32000-33000/32236/PLEIER_Gari_Dzhi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35" y="2004775"/>
            <a:ext cx="3484928" cy="42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219" y="0"/>
            <a:ext cx="9784080" cy="1508760"/>
          </a:xfrm>
        </p:spPr>
        <p:txBody>
          <a:bodyPr>
            <a:normAutofit/>
          </a:bodyPr>
          <a:lstStyle/>
          <a:p>
            <a:r>
              <a:rPr lang="uk-UA" sz="8000" dirty="0" smtClean="0"/>
              <a:t>Цікаво :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19" y="1762760"/>
            <a:ext cx="6269727" cy="2369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 Першу </a:t>
            </a:r>
            <a:r>
              <a:rPr lang="ru-RU" sz="2800" b="1" dirty="0"/>
              <a:t>у світі пересадку серця від людини до людини здійснив кардіохірург з ПАР,</a:t>
            </a:r>
            <a:r>
              <a:rPr lang="ru-RU" sz="2800" dirty="0"/>
              <a:t> Крістіан Бернард, у 1967 році: “безнадійно хворому 54-річному комерсанту Луїсу Вашканскі було пересаджено серце молодої жінки, яка отримала смертельні травми в автомобільній катастрофі. Вашканскій помер від пневмонії через 18 днів після операції, але наступний пацієнт, Філіп Блайберг, прожив з пересадженим серцем більше 19 місяців.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13793" y="6492875"/>
            <a:ext cx="946264" cy="365125"/>
          </a:xfrm>
        </p:spPr>
        <p:txBody>
          <a:bodyPr/>
          <a:lstStyle/>
          <a:p>
            <a:fld id="{357C45F0-CBE5-477E-8AB2-37A22BB05F57}" type="slidenum">
              <a:rPr lang="ru-RU" smtClean="0"/>
              <a:t>16</a:t>
            </a:fld>
            <a:endParaRPr lang="ru-RU" dirty="0"/>
          </a:p>
        </p:txBody>
      </p:sp>
      <p:pic>
        <p:nvPicPr>
          <p:cNvPr id="1026" name="Picture 2" descr="http://s019.radikal.ru/i640/1212/fb/3e0318a5b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57" y="1"/>
            <a:ext cx="4531943" cy="53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ekretmira.ru/wp-content/uploads/2012/11/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57" y="5336089"/>
            <a:ext cx="2185401" cy="152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78.63.130.142/previews/c/228x162/5f896c25a7dccb3fd1354774461366c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/>
          <a:stretch/>
        </p:blipFill>
        <p:spPr bwMode="auto">
          <a:xfrm>
            <a:off x="9845458" y="5336088"/>
            <a:ext cx="2346542" cy="152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4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" b="3674"/>
          <a:stretch/>
        </p:blipFill>
        <p:spPr>
          <a:xfrm>
            <a:off x="-301697" y="1928594"/>
            <a:ext cx="4196219" cy="406419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4522" y="1928594"/>
            <a:ext cx="8615936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Також тут найвищий рівень згвалтувань у світі.</a:t>
            </a:r>
            <a:r>
              <a:rPr lang="ru-RU" sz="4000" dirty="0"/>
              <a:t> Підраховано, що для жінки є більша ймовірність, що її згвалтують, аніж що вона отримає освіту.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z="1600" smtClean="0"/>
              <a:t>17</a:t>
            </a:fld>
            <a:endParaRPr lang="ru-RU" sz="160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2219" y="0"/>
            <a:ext cx="9784080" cy="1508760"/>
          </a:xfrm>
        </p:spPr>
        <p:txBody>
          <a:bodyPr>
            <a:normAutofit/>
          </a:bodyPr>
          <a:lstStyle/>
          <a:p>
            <a:r>
              <a:rPr lang="uk-UA" sz="8000" dirty="0" smtClean="0"/>
              <a:t>Цікаво :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0454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18</a:t>
            </a:fld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039" y="1961576"/>
            <a:ext cx="978408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ru-RU" sz="3600" b="1" dirty="0">
                <a:latin typeface="Helvetica Neue"/>
              </a:rPr>
              <a:t>На рахунку країни – 6 Нобелівських премій:</a:t>
            </a:r>
            <a:r>
              <a:rPr lang="ru-RU" sz="3600" dirty="0">
                <a:latin typeface="Helvetica Neue"/>
              </a:rPr>
              <a:t> 3 премії </a:t>
            </a:r>
            <a:r>
              <a:rPr lang="ru-RU" sz="3600" dirty="0" smtClean="0">
                <a:latin typeface="Helvetica Neue"/>
              </a:rPr>
              <a:t>Миру, </a:t>
            </a:r>
            <a:r>
              <a:rPr lang="ru-RU" sz="3600" dirty="0">
                <a:latin typeface="Helvetica Neue"/>
              </a:rPr>
              <a:t>2 – з літератури, одна – з хімії. До речі, Нельсон Мандела окрім Нобеля має ще й Орден князя Ярослава Мудрого.</a:t>
            </a:r>
            <a:endParaRPr lang="ru-RU" sz="36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71647" y="0"/>
            <a:ext cx="9784080" cy="1508760"/>
          </a:xfrm>
        </p:spPr>
        <p:txBody>
          <a:bodyPr>
            <a:normAutofit/>
          </a:bodyPr>
          <a:lstStyle/>
          <a:p>
            <a:r>
              <a:rPr lang="uk-UA" sz="8000" dirty="0" smtClean="0"/>
              <a:t>Цікаво :</a:t>
            </a:r>
            <a:endParaRPr lang="ru-RU" sz="8000" dirty="0"/>
          </a:p>
        </p:txBody>
      </p:sp>
      <p:pic>
        <p:nvPicPr>
          <p:cNvPr id="1026" name="Picture 2" descr="http://www.vmdaily.ru/photo/vecherka/2011/10/file61o28sm7ex0ey3rs2hr_800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8" y="1821538"/>
            <a:ext cx="9899675" cy="50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69" y="2388548"/>
            <a:ext cx="10865735" cy="1508760"/>
          </a:xfrm>
        </p:spPr>
        <p:txBody>
          <a:bodyPr>
            <a:noAutofit/>
          </a:bodyPr>
          <a:lstStyle/>
          <a:p>
            <a:r>
              <a:rPr lang="uk-UA" sz="19900" dirty="0" smtClean="0">
                <a:solidFill>
                  <a:schemeClr val="tx1"/>
                </a:solidFill>
              </a:rPr>
              <a:t>Кінець !</a:t>
            </a:r>
            <a:endParaRPr lang="ru-RU" sz="19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7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4" y="1824038"/>
            <a:ext cx="6284685" cy="50339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60184"/>
            <a:ext cx="6125029" cy="2344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 smtClean="0"/>
              <a:t>Південно-Африканська республіка </a:t>
            </a:r>
            <a:r>
              <a:rPr lang="uk-UA" sz="2800" dirty="0" smtClean="0"/>
              <a:t>— </a:t>
            </a:r>
            <a:r>
              <a:rPr lang="uk-UA" sz="2800" dirty="0"/>
              <a:t>країна, яка знаходиться в південній частині </a:t>
            </a:r>
            <a:r>
              <a:rPr lang="uk-UA" sz="2800" dirty="0" smtClean="0"/>
              <a:t>Африки</a:t>
            </a:r>
            <a:r>
              <a:rPr lang="uk-UA" sz="2800" dirty="0"/>
              <a:t> </a:t>
            </a:r>
            <a:r>
              <a:rPr lang="uk-UA" sz="2800" dirty="0" smtClean="0"/>
              <a:t>та найрозвиненіша із усіх країн континенту 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8742" y="170429"/>
            <a:ext cx="31437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>
                <a:solidFill>
                  <a:schemeClr val="bg2"/>
                </a:solidFill>
              </a:rPr>
              <a:t>Головне</a:t>
            </a:r>
            <a:endParaRPr lang="ru-RU" sz="6600" dirty="0">
              <a:solidFill>
                <a:schemeClr val="bg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2</a:t>
            </a:fld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40857" y="32152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490413" y="3868804"/>
            <a:ext cx="6099073" cy="2328796"/>
            <a:chOff x="640857" y="3563610"/>
            <a:chExt cx="5144200" cy="1368749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640857" y="3904494"/>
              <a:ext cx="459901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Форма правління:   </a:t>
              </a: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Унітарна Республіка</a:t>
              </a:r>
              <a:r>
                <a:rPr kumimoji="0" lang="ru-RU" sz="1400" i="0" u="none" strike="noStrike" cap="none" normalizeH="0" baseline="0" dirty="0" smtClean="0">
                  <a:ln>
                    <a:noFill/>
                  </a:ln>
                  <a:effectLst/>
                </a:rPr>
                <a:t> </a:t>
              </a:r>
              <a:endPara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640857" y="4240937"/>
              <a:ext cx="51442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Голова держави:  </a:t>
              </a: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Президент – Джейкоб Зума</a:t>
              </a:r>
              <a:r>
                <a:rPr kumimoji="0" lang="ru-RU" sz="1400" i="0" u="none" strike="noStrike" cap="none" normalizeH="0" baseline="0" dirty="0" smtClean="0">
                  <a:ln>
                    <a:noFill/>
                  </a:ln>
                  <a:effectLst/>
                </a:rPr>
                <a:t> </a:t>
              </a:r>
              <a:endParaRPr kumimoji="0" lang="ru-RU" sz="2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640857" y="3563610"/>
              <a:ext cx="25346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Площа: 1 221 037 км</a:t>
              </a:r>
              <a:r>
                <a:rPr kumimoji="0" lang="uk-UA" sz="200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uk-UA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640857" y="4532249"/>
              <a:ext cx="305359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2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Населення</a:t>
              </a:r>
              <a:r>
                <a:rPr lang="uk-UA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uk-UA" sz="2000" b="1" dirty="0" smtClean="0"/>
                <a:t>50,1  </a:t>
              </a:r>
              <a:r>
                <a:rPr kumimoji="0" lang="uk-UA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млн чол. </a:t>
              </a:r>
              <a:endPara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4" name="Акция Гимн. - Гимн ЮАР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531.75"/>
                </p14:media>
              </p:ext>
            </p:extLst>
          </p:nvPr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150055" y="6178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847" y="297986"/>
            <a:ext cx="9784080" cy="150876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Столиц</a:t>
            </a:r>
            <a:r>
              <a:rPr lang="uk-UA" sz="6000" b="1" dirty="0" smtClean="0"/>
              <a:t>І</a:t>
            </a:r>
            <a:r>
              <a:rPr lang="uk-UA" sz="5400" dirty="0" smtClean="0"/>
              <a:t>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06746"/>
            <a:ext cx="9753600" cy="3275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У ПАР три столиці </a:t>
            </a:r>
            <a:r>
              <a:rPr lang="ru-RU" sz="3600" dirty="0"/>
              <a:t>:</a:t>
            </a:r>
          </a:p>
          <a:p>
            <a:pPr marL="0" indent="0">
              <a:buNone/>
            </a:pPr>
            <a:r>
              <a:rPr lang="ru-RU" sz="3600" dirty="0" smtClean="0"/>
              <a:t>	                     Кейптаун </a:t>
            </a:r>
            <a:r>
              <a:rPr lang="ru-RU" sz="3600" dirty="0"/>
              <a:t>(легіслативна);	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/>
              <a:t>	</a:t>
            </a:r>
          </a:p>
          <a:p>
            <a:pPr marL="0" indent="0">
              <a:buNone/>
            </a:pPr>
            <a:r>
              <a:rPr lang="ru-RU" sz="3600" dirty="0" smtClean="0"/>
              <a:t>                   </a:t>
            </a:r>
            <a:r>
              <a:rPr lang="ru-RU" sz="3600" dirty="0"/>
              <a:t>	       </a:t>
            </a:r>
            <a:r>
              <a:rPr lang="ru-RU" sz="3600" dirty="0" smtClean="0"/>
              <a:t>           Преторія </a:t>
            </a:r>
            <a:r>
              <a:rPr lang="ru-RU" sz="3600" dirty="0"/>
              <a:t>(адміністративна</a:t>
            </a:r>
            <a:r>
              <a:rPr lang="ru-RU" sz="3600" dirty="0" smtClean="0"/>
              <a:t>);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         	                  Блюмфонтейн </a:t>
            </a:r>
            <a:r>
              <a:rPr lang="ru-RU" sz="3600" dirty="0"/>
              <a:t>(юридична).</a:t>
            </a:r>
          </a:p>
          <a:p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endParaRPr lang="ru-RU" sz="3600" dirty="0"/>
          </a:p>
          <a:p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6945" y="6431226"/>
            <a:ext cx="946264" cy="365125"/>
          </a:xfrm>
        </p:spPr>
        <p:txBody>
          <a:bodyPr/>
          <a:lstStyle/>
          <a:p>
            <a:fld id="{357C45F0-CBE5-477E-8AB2-37A22BB05F57}" type="slidenum">
              <a:rPr lang="ru-RU" smtClean="0"/>
              <a:t>3</a:t>
            </a:fld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1" y="4651512"/>
            <a:ext cx="4200939" cy="2206487"/>
          </a:xfrm>
          <a:prstGeom prst="rect">
            <a:avLst/>
          </a:prstGeom>
          <a:effectLst/>
        </p:spPr>
      </p:pic>
      <p:pic>
        <p:nvPicPr>
          <p:cNvPr id="12" name="Рисунок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2844" r="1461" b="1137"/>
          <a:stretch/>
        </p:blipFill>
        <p:spPr bwMode="auto">
          <a:xfrm>
            <a:off x="0" y="2962948"/>
            <a:ext cx="3538330" cy="228491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1" y="1820993"/>
            <a:ext cx="4200939" cy="20761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39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Г</a:t>
            </a:r>
            <a:r>
              <a:rPr lang="uk-UA" sz="5400" b="1" dirty="0" smtClean="0"/>
              <a:t>імн пар</a:t>
            </a:r>
            <a:endParaRPr lang="ru-RU" sz="5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b="24443"/>
          <a:stretch/>
        </p:blipFill>
        <p:spPr>
          <a:xfrm>
            <a:off x="8257735" y="175152"/>
            <a:ext cx="3934265" cy="1664064"/>
          </a:xfrm>
          <a:prstGeom prst="rect">
            <a:avLst/>
          </a:prstGeom>
          <a:effectLst/>
        </p:spPr>
      </p:pic>
      <p:sp>
        <p:nvSpPr>
          <p:cNvPr id="6" name="Прямоугольник 5"/>
          <p:cNvSpPr/>
          <p:nvPr/>
        </p:nvSpPr>
        <p:spPr>
          <a:xfrm>
            <a:off x="1202919" y="2252823"/>
            <a:ext cx="80397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Гімном ПАР є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Nkosi  Sikelel' </a:t>
            </a:r>
            <a:r>
              <a:rPr lang="uk-UA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iAfrika ,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прийнятий в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1997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році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Цікаво те , що перші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два куплети узяті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із попередньої версії гімну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Nkosi Sikelel' iAfrika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(перший куплет — на 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коса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и 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зулу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другий — на 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сесото ),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третій — перший куплет «</a:t>
            </a:r>
            <a:r>
              <a:rPr lang="uk-UA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Die Stem»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на 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африкаанс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четвертий —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англійською мовою.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7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064" y="284176"/>
            <a:ext cx="9784080" cy="1508760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Населення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310306" y="-1227342"/>
            <a:ext cx="12005082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 smtClean="0"/>
              <a:t>Основна </a:t>
            </a:r>
            <a:r>
              <a:rPr lang="uk-UA" sz="4000" dirty="0"/>
              <a:t>частина мешканців  цього міста – європейці. </a:t>
            </a:r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 descr="https://encrypted-tbn1.gstatic.com/images?q=tbn:ANd9GcQ7ZGzXHWTUIhZS19gOCPnnvk-CdqIU32LRURNfoa-b5ZRKuG4-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3799"/>
            <a:ext cx="3384471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rjYQT2VCApPuz_FsMxWGx91QRGxCi6udkycP_FroTx4HUCa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70" y="5003800"/>
            <a:ext cx="2937551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Q6ZXZehud-23CMabcnYtp8BukxMZrf0QR_8yimhsVsK4ZCfnN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19" y="5596759"/>
            <a:ext cx="1895305" cy="12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2.gstatic.com/images?q=tbn:ANd9GcTL_qth8gfZ4xURs6WLYb-m949Fb36HGI26UUZY-p2sfsB2MAq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901"/>
            <a:ext cx="3451743" cy="230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TdgeB9QIqbkQuwKEXA9fqgmSEzXfofVfSypSEt29_S-f5z0vpF0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70" y="2700498"/>
            <a:ext cx="2995941" cy="230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0.gstatic.com/images?q=tbn:ANd9GcSISHz7sOlL1bJqaTepau0kZ1xi5xcfCtvHsD_p2p_p3vRgxVs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19" y="2695903"/>
            <a:ext cx="5013388" cy="2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2.gstatic.com/images?q=tbn:ANd9GcTd8BhbjasCYGzL_Fh3Pm3NksWo0roX6byJLm4sD-exjbOyw8o_K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24" y="5596758"/>
            <a:ext cx="1932848" cy="12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1793051"/>
            <a:ext cx="11769487" cy="5005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FF0000"/>
                </a:solidFill>
              </a:rPr>
              <a:t>Середня  густота населення становить 36 чоловік на 1 км кв. Найгустіше заселені краще зволожені східні та північні райони, а також гірничопромислові округи (провінція Квазулу-Наталь, Високий Ведц і Бушвелд, Вітватерсранд). Рівень урбанізації досить високий – 60%. Багато невеликих міст з населенням від 2 до 10 тис. жителів. </a:t>
            </a:r>
            <a:endParaRPr lang="ru-RU" sz="3600" dirty="0">
              <a:solidFill>
                <a:srgbClr val="FF0000"/>
              </a:solidFill>
            </a:endParaRPr>
          </a:p>
          <a:p>
            <a:pPr algn="ctr"/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www.sovsport.ru/s/a/f/166598.jpg?t=12614276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49" y="1792936"/>
            <a:ext cx="9626976" cy="509707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Метропол</a:t>
            </a:r>
            <a:r>
              <a:rPr lang="uk-UA" dirty="0" smtClean="0"/>
              <a:t>ітени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5" y="2216614"/>
            <a:ext cx="8851855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/>
              <a:t>Йоганнесбург, Кейптаун,  Дурбан  і Преторія мають більше мільйона жителів кожний. 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6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3983277"/>
            <a:ext cx="10159697" cy="2874723"/>
            <a:chOff x="0" y="3960111"/>
            <a:chExt cx="9621078" cy="288642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60111"/>
              <a:ext cx="4787900" cy="2886420"/>
            </a:xfrm>
            <a:prstGeom prst="rect">
              <a:avLst/>
            </a:prstGeom>
          </p:spPr>
        </p:pic>
        <p:pic>
          <p:nvPicPr>
            <p:cNvPr id="3074" name="Picture 2" descr="http://review-planet.ru/wp-content/uploads/2011/11/1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960112"/>
              <a:ext cx="4833178" cy="288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61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23422578"/>
              </p:ext>
            </p:extLst>
          </p:nvPr>
        </p:nvGraphicFramePr>
        <p:xfrm>
          <a:off x="517963" y="1807054"/>
          <a:ext cx="10592971" cy="429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963" y="618978"/>
            <a:ext cx="6496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2"/>
                </a:solidFill>
              </a:rPr>
              <a:t>Щодо</a:t>
            </a:r>
            <a:r>
              <a:rPr lang="ru-RU" sz="4800" b="1" dirty="0" smtClean="0">
                <a:solidFill>
                  <a:schemeClr val="bg2"/>
                </a:solidFill>
              </a:rPr>
              <a:t> </a:t>
            </a:r>
            <a:r>
              <a:rPr lang="ru-RU" sz="4800" dirty="0" smtClean="0">
                <a:solidFill>
                  <a:schemeClr val="bg2"/>
                </a:solidFill>
              </a:rPr>
              <a:t>промисловост</a:t>
            </a:r>
            <a:r>
              <a:rPr lang="uk-UA" sz="4800" dirty="0" smtClean="0">
                <a:solidFill>
                  <a:schemeClr val="bg2"/>
                </a:solidFill>
              </a:rPr>
              <a:t>і…</a:t>
            </a:r>
            <a:endParaRPr lang="ru-RU" sz="48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64" y="178386"/>
            <a:ext cx="2916436" cy="1656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78386"/>
            <a:ext cx="2483111" cy="165676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6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8200" y="-106914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14" y="1691014"/>
            <a:ext cx="6526059" cy="5810687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1618889"/>
              </p:ext>
            </p:extLst>
          </p:nvPr>
        </p:nvGraphicFramePr>
        <p:xfrm>
          <a:off x="2171179" y="269310"/>
          <a:ext cx="10020821" cy="658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-6119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0" y="261564"/>
            <a:ext cx="9784080" cy="1508760"/>
          </a:xfrm>
        </p:spPr>
        <p:txBody>
          <a:bodyPr/>
          <a:lstStyle/>
          <a:p>
            <a:r>
              <a:rPr lang="ru-RU" dirty="0" smtClean="0"/>
              <a:t>Проблеми ПАР</a:t>
            </a:r>
            <a:endParaRPr lang="ru-RU" dirty="0"/>
          </a:p>
        </p:txBody>
      </p:sp>
      <p:pic>
        <p:nvPicPr>
          <p:cNvPr id="1036" name="Picture 12" descr="http://img.ntv.ru/home/news/20080513/mus1_st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73000" y="4640283"/>
            <a:ext cx="3158159" cy="2476501"/>
          </a:xfrm>
          <a:prstGeom prst="parallelogram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4160" y="1960764"/>
            <a:ext cx="10400189" cy="446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- </a:t>
            </a:r>
            <a:r>
              <a:rPr lang="uk-UA" dirty="0" smtClean="0"/>
              <a:t>Демографічне </a:t>
            </a:r>
            <a:r>
              <a:rPr lang="uk-UA" dirty="0"/>
              <a:t>зростання, що перевищує можливості зростання виробництва продовольства;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- Надмірна експлуатація природних ресурсів;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- </a:t>
            </a:r>
            <a:r>
              <a:rPr lang="uk-UA" dirty="0"/>
              <a:t>Слабкий контроль промислової діяльності (незначна частка держсектора);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- Бідність населення (традиційне осуд накопичення та індивідуалізму);</a:t>
            </a:r>
            <a:endParaRPr lang="ru-RU" dirty="0"/>
          </a:p>
          <a:p>
            <a:pPr marL="0" indent="0">
              <a:buNone/>
            </a:pPr>
            <a:r>
              <a:rPr lang="uk-UA" dirty="0" smtClean="0"/>
              <a:t>- Низький рівень підготовки фахівців і складність впровадження екологічних технологій;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- </a:t>
            </a:r>
            <a:r>
              <a:rPr lang="uk-UA" dirty="0"/>
              <a:t>Відсутність розуміння проблеми та процедури Оцінки Впливу на Навколишнє Середовище (ОВНС) при плануванні соціально-економічної діяльності і слабке участь у цьому процесі населення.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C45F0-CBE5-477E-8AB2-37A22BB05F57}" type="slidenum">
              <a:rPr lang="ru-RU" smtClean="0"/>
              <a:t>9</a:t>
            </a:fld>
            <a:endParaRPr lang="ru-RU"/>
          </a:p>
        </p:txBody>
      </p:sp>
      <p:pic>
        <p:nvPicPr>
          <p:cNvPr id="1040" name="Picture 16" descr="http://www.zoovestnik.ru/wp-content/uploads/2011/04/pic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/>
          <a:stretch/>
        </p:blipFill>
        <p:spPr bwMode="auto">
          <a:xfrm>
            <a:off x="9197008" y="0"/>
            <a:ext cx="2994991" cy="184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Полосы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Полосы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TC103090430[[fn=Объединенный]]</Template>
  <TotalTime>679</TotalTime>
  <Words>612</Words>
  <Application>Microsoft Office PowerPoint</Application>
  <PresentationFormat>Широкоэкранный</PresentationFormat>
  <Paragraphs>123</Paragraphs>
  <Slides>19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MS PGothic</vt:lpstr>
      <vt:lpstr>Arial</vt:lpstr>
      <vt:lpstr>Calibri</vt:lpstr>
      <vt:lpstr>Corbel</vt:lpstr>
      <vt:lpstr>Helvetica Neue</vt:lpstr>
      <vt:lpstr>Times New Roman</vt:lpstr>
      <vt:lpstr>Wingdings</vt:lpstr>
      <vt:lpstr>Полосы</vt:lpstr>
      <vt:lpstr>Південно-Африканська республіка</vt:lpstr>
      <vt:lpstr>Презентация PowerPoint</vt:lpstr>
      <vt:lpstr>СтолицІ:</vt:lpstr>
      <vt:lpstr>Гімн пар</vt:lpstr>
      <vt:lpstr>Населення</vt:lpstr>
      <vt:lpstr>Метрополітени</vt:lpstr>
      <vt:lpstr>Презентация PowerPoint</vt:lpstr>
      <vt:lpstr>Презентация PowerPoint</vt:lpstr>
      <vt:lpstr>Проблеми ПАР</vt:lpstr>
      <vt:lpstr>Презентация PowerPoint</vt:lpstr>
      <vt:lpstr>Чемпіонат світу з футболу 2010 </vt:lpstr>
      <vt:lpstr>Презентация PowerPoint</vt:lpstr>
      <vt:lpstr>Відомі особистості :</vt:lpstr>
      <vt:lpstr>Презентация PowerPoint</vt:lpstr>
      <vt:lpstr>Відомі особистості :</vt:lpstr>
      <vt:lpstr>Цікаво :</vt:lpstr>
      <vt:lpstr>Цікаво :</vt:lpstr>
      <vt:lpstr>Цікаво :</vt:lpstr>
      <vt:lpstr>Кінець !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Мартынов</dc:creator>
  <cp:lastModifiedBy>Павел Мартынов</cp:lastModifiedBy>
  <cp:revision>41</cp:revision>
  <dcterms:created xsi:type="dcterms:W3CDTF">2013-04-25T04:49:24Z</dcterms:created>
  <dcterms:modified xsi:type="dcterms:W3CDTF">2013-05-16T13:27:35Z</dcterms:modified>
</cp:coreProperties>
</file>