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65CAB2-3070-4998-A9E1-157A0807FC17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81EE2B-4D51-4C1D-B348-19799C117C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Поява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44396" y="143368"/>
            <a:ext cx="3064827" cy="116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456383" cy="30243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978" y="1200455"/>
            <a:ext cx="3048891" cy="4523878"/>
          </a:xfrm>
        </p:spPr>
        <p:txBody>
          <a:bodyPr>
            <a:normAutofit/>
          </a:bodyPr>
          <a:lstStyle/>
          <a:p>
            <a:r>
              <a:rPr lang="ru-RU" sz="2800" dirty="0"/>
              <a:t>В 1950 </a:t>
            </a:r>
            <a:r>
              <a:rPr lang="ru-RU" sz="2800" dirty="0" err="1"/>
              <a:t>році</a:t>
            </a:r>
            <a:r>
              <a:rPr lang="ru-RU" sz="2800" dirty="0"/>
              <a:t> в </a:t>
            </a:r>
            <a:r>
              <a:rPr lang="ru-RU" sz="2800" dirty="0" err="1"/>
              <a:t>Києві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керівництвом</a:t>
            </a:r>
            <a:r>
              <a:rPr lang="ru-RU" sz="2800" dirty="0"/>
              <a:t> </a:t>
            </a:r>
            <a:r>
              <a:rPr lang="ru-RU" sz="2800" dirty="0" err="1"/>
              <a:t>академіка</a:t>
            </a:r>
            <a:r>
              <a:rPr lang="ru-RU" sz="2800" dirty="0"/>
              <a:t> </a:t>
            </a:r>
            <a:r>
              <a:rPr lang="ru-RU" sz="2800" dirty="0" err="1"/>
              <a:t>Лебедєва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створена перша в </a:t>
            </a:r>
            <a:r>
              <a:rPr lang="ru-RU" sz="2800" dirty="0" err="1"/>
              <a:t>континентальній</a:t>
            </a:r>
            <a:r>
              <a:rPr lang="ru-RU" sz="2800" dirty="0"/>
              <a:t> </a:t>
            </a:r>
            <a:r>
              <a:rPr lang="ru-RU" sz="2800" dirty="0" err="1"/>
              <a:t>Європі</a:t>
            </a:r>
            <a:r>
              <a:rPr lang="ru-RU" sz="2800" dirty="0"/>
              <a:t> ЕОМ </a:t>
            </a:r>
            <a:r>
              <a:rPr lang="ru-RU" sz="2800" dirty="0" smtClean="0"/>
              <a:t>МЕСМ.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369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Будова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машин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блочно-модульну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: </a:t>
            </a:r>
            <a:r>
              <a:rPr lang="ru-RU" dirty="0" err="1"/>
              <a:t>апаратну</a:t>
            </a:r>
            <a:r>
              <a:rPr lang="ru-RU" dirty="0"/>
              <a:t> </a:t>
            </a:r>
            <a:r>
              <a:rPr lang="ru-RU" dirty="0" err="1"/>
              <a:t>конфігурацію</a:t>
            </a:r>
            <a:r>
              <a:rPr lang="ru-RU" dirty="0"/>
              <a:t>, </a:t>
            </a:r>
            <a:r>
              <a:rPr lang="ru-RU" dirty="0" err="1"/>
              <a:t>необхідну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з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та </a:t>
            </a:r>
            <a:r>
              <a:rPr lang="ru-RU" dirty="0" err="1"/>
              <a:t>блоків</a:t>
            </a:r>
            <a:r>
              <a:rPr lang="ru-RU" dirty="0"/>
              <a:t>.</a:t>
            </a:r>
          </a:p>
          <a:p>
            <a:r>
              <a:rPr lang="ru-RU" dirty="0" err="1"/>
              <a:t>Системний</a:t>
            </a:r>
            <a:r>
              <a:rPr lang="ru-RU" dirty="0"/>
              <a:t> блок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вузол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персонального </a:t>
            </a:r>
            <a:r>
              <a:rPr lang="ru-RU" dirty="0" err="1"/>
              <a:t>комп’ютера</a:t>
            </a:r>
            <a:r>
              <a:rPr lang="ru-RU" dirty="0"/>
              <a:t>. Основною компонентою є </a:t>
            </a:r>
            <a:r>
              <a:rPr lang="ru-RU" dirty="0" err="1"/>
              <a:t>материнська</a:t>
            </a:r>
            <a:r>
              <a:rPr lang="ru-RU" dirty="0"/>
              <a:t> плата.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3960440" cy="2880320"/>
          </a:xfrm>
        </p:spPr>
      </p:pic>
    </p:spTree>
    <p:extLst>
      <p:ext uri="{BB962C8B-B14F-4D97-AF65-F5344CB8AC3E}">
        <p14:creationId xmlns:p14="http://schemas.microsoft.com/office/powerpoint/2010/main" val="312036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Центральний процесор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Це функціональна частина ЕОМ, яка відповідає за відтворення команд.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744416" cy="3071024"/>
          </a:xfrm>
        </p:spPr>
      </p:pic>
    </p:spTree>
    <p:extLst>
      <p:ext uri="{BB962C8B-B14F-4D97-AF65-F5344CB8AC3E}">
        <p14:creationId xmlns:p14="http://schemas.microsoft.com/office/powerpoint/2010/main" val="40101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Це набір кабелів для передачі даних та сигналів управління.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240360" cy="3456384"/>
          </a:xfrm>
        </p:spPr>
      </p:pic>
    </p:spTree>
    <p:extLst>
      <p:ext uri="{BB962C8B-B14F-4D97-AF65-F5344CB8AC3E}">
        <p14:creationId xmlns:p14="http://schemas.microsoft.com/office/powerpoint/2010/main" val="287541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Оперативна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</a:rPr>
              <a:t>Набір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мікросхем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призначених</a:t>
            </a:r>
            <a:r>
              <a:rPr lang="ru-RU" dirty="0">
                <a:solidFill>
                  <a:srgbClr val="000000"/>
                </a:solidFill>
              </a:rPr>
              <a:t> для </a:t>
            </a:r>
            <a:r>
              <a:rPr lang="ru-RU" dirty="0" err="1">
                <a:solidFill>
                  <a:srgbClr val="000000"/>
                </a:solidFill>
              </a:rPr>
              <a:t>зберігання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даних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під</a:t>
            </a:r>
            <a:r>
              <a:rPr lang="ru-RU" dirty="0">
                <a:solidFill>
                  <a:srgbClr val="000000"/>
                </a:solidFill>
              </a:rPr>
              <a:t> час </a:t>
            </a:r>
            <a:r>
              <a:rPr lang="ru-RU" dirty="0" err="1">
                <a:solidFill>
                  <a:srgbClr val="000000"/>
                </a:solidFill>
              </a:rPr>
              <a:t>їх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безпосереднього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опрацювання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2160240" cy="3703453"/>
          </a:xfrm>
        </p:spPr>
      </p:pic>
    </p:spTree>
    <p:extLst>
      <p:ext uri="{BB962C8B-B14F-4D97-AF65-F5344CB8AC3E}">
        <p14:creationId xmlns:p14="http://schemas.microsoft.com/office/powerpoint/2010/main" val="243587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Постійна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Мікросхеми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за </a:t>
            </a:r>
            <a:r>
              <a:rPr lang="ru-RU" dirty="0" err="1"/>
              <a:t>вимкненого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665453" cy="2972445"/>
          </a:xfrm>
        </p:spPr>
      </p:pic>
    </p:spTree>
    <p:extLst>
      <p:ext uri="{BB962C8B-B14F-4D97-AF65-F5344CB8AC3E}">
        <p14:creationId xmlns:p14="http://schemas.microsoft.com/office/powerpoint/2010/main" val="287568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Системна плата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Системна плата є </a:t>
            </a:r>
            <a:r>
              <a:rPr lang="ru-RU" dirty="0" err="1"/>
              <a:t>своєрідним</a:t>
            </a:r>
            <a:r>
              <a:rPr lang="ru-RU" dirty="0"/>
              <a:t> «фундаментом»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комплектуючих</a:t>
            </a:r>
            <a:r>
              <a:rPr lang="ru-RU" dirty="0"/>
              <a:t> персонального </a:t>
            </a:r>
            <a:r>
              <a:rPr lang="ru-RU" dirty="0" err="1"/>
              <a:t>комп’ютера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вставляються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: </a:t>
            </a:r>
            <a:r>
              <a:rPr lang="ru-RU" dirty="0" err="1"/>
              <a:t>відеокарта</a:t>
            </a:r>
            <a:r>
              <a:rPr lang="ru-RU" dirty="0"/>
              <a:t>, оперативна </a:t>
            </a:r>
            <a:r>
              <a:rPr lang="ru-RU" dirty="0" err="1"/>
              <a:t>пам'ять</a:t>
            </a:r>
            <a:r>
              <a:rPr lang="ru-RU" dirty="0"/>
              <a:t>, </a:t>
            </a:r>
            <a:r>
              <a:rPr lang="ru-RU" dirty="0" err="1"/>
              <a:t>процесор</a:t>
            </a:r>
            <a:r>
              <a:rPr lang="ru-RU" dirty="0"/>
              <a:t>, </a:t>
            </a:r>
            <a:r>
              <a:rPr lang="ru-RU" dirty="0" err="1"/>
              <a:t>жорсткі</a:t>
            </a:r>
            <a:r>
              <a:rPr lang="ru-RU" dirty="0"/>
              <a:t> диски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платформа,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вся </a:t>
            </a:r>
            <a:r>
              <a:rPr lang="ru-RU" dirty="0" err="1"/>
              <a:t>конфігурація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системних</a:t>
            </a:r>
            <a:r>
              <a:rPr lang="ru-RU" dirty="0"/>
              <a:t> платах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вмонтовані</a:t>
            </a:r>
            <a:r>
              <a:rPr lang="ru-RU" dirty="0"/>
              <a:t>. Прикладом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системні</a:t>
            </a:r>
            <a:r>
              <a:rPr lang="ru-RU" dirty="0"/>
              <a:t> плати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вмонтованими</a:t>
            </a:r>
            <a:r>
              <a:rPr lang="ru-RU" dirty="0"/>
              <a:t> звуковою і </a:t>
            </a:r>
            <a:r>
              <a:rPr lang="ru-RU" dirty="0" err="1"/>
              <a:t>відеокартами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244995" cy="2520280"/>
          </a:xfrm>
        </p:spPr>
      </p:pic>
    </p:spTree>
    <p:extLst>
      <p:ext uri="{BB962C8B-B14F-4D97-AF65-F5344CB8AC3E}">
        <p14:creationId xmlns:p14="http://schemas.microsoft.com/office/powerpoint/2010/main" val="299075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Центральний процесор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Центральний</a:t>
            </a:r>
            <a:r>
              <a:rPr lang="ru-RU" dirty="0"/>
              <a:t>— </a:t>
            </a:r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ЕОМ,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інтерпретації</a:t>
            </a:r>
            <a:r>
              <a:rPr lang="ru-RU" dirty="0"/>
              <a:t> команд. </a:t>
            </a:r>
            <a:r>
              <a:rPr lang="ru-RU" dirty="0" err="1"/>
              <a:t>Усіма</a:t>
            </a:r>
            <a:r>
              <a:rPr lang="ru-RU" dirty="0"/>
              <a:t> блоками </a:t>
            </a:r>
            <a:r>
              <a:rPr lang="ru-RU" dirty="0" err="1"/>
              <a:t>комп'ютера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процесор</a:t>
            </a:r>
            <a:r>
              <a:rPr lang="ru-RU" dirty="0"/>
              <a:t> (ЦП).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компактний</a:t>
            </a:r>
            <a:r>
              <a:rPr lang="ru-RU" dirty="0"/>
              <a:t> модуль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вставляється</a:t>
            </a:r>
            <a:r>
              <a:rPr lang="ru-RU" dirty="0"/>
              <a:t> в </a:t>
            </a:r>
            <a:r>
              <a:rPr lang="ru-RU" dirty="0" err="1"/>
              <a:t>гніздо</a:t>
            </a:r>
            <a:r>
              <a:rPr lang="ru-RU" dirty="0"/>
              <a:t> на </a:t>
            </a:r>
            <a:r>
              <a:rPr lang="ru-RU" dirty="0" err="1"/>
              <a:t>материнській</a:t>
            </a:r>
            <a:r>
              <a:rPr lang="ru-RU" dirty="0"/>
              <a:t> </a:t>
            </a:r>
            <a:r>
              <a:rPr lang="ru-RU" dirty="0" err="1"/>
              <a:t>платі</a:t>
            </a:r>
            <a:r>
              <a:rPr lang="ru-RU" dirty="0"/>
              <a:t>. </a:t>
            </a:r>
            <a:r>
              <a:rPr lang="ru-RU" dirty="0" err="1"/>
              <a:t>Напівпровідниковий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процесора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транзисторів</a:t>
            </a:r>
            <a:r>
              <a:rPr lang="ru-RU" dirty="0"/>
              <a:t>.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процесор</a:t>
            </a:r>
            <a:r>
              <a:rPr lang="ru-RU" dirty="0"/>
              <a:t> — </a:t>
            </a:r>
            <a:r>
              <a:rPr lang="ru-RU" dirty="0" err="1"/>
              <a:t>основний</a:t>
            </a:r>
            <a:r>
              <a:rPr lang="ru-RU" dirty="0"/>
              <a:t> компонент </a:t>
            </a:r>
            <a:r>
              <a:rPr lang="ru-RU" dirty="0" err="1"/>
              <a:t>комп'ютера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пристроями</a:t>
            </a:r>
            <a:r>
              <a:rPr lang="ru-RU" dirty="0"/>
              <a:t> та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арифметичних</a:t>
            </a:r>
            <a:r>
              <a:rPr lang="ru-RU" dirty="0"/>
              <a:t> і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над </a:t>
            </a:r>
            <a:r>
              <a:rPr lang="ru-RU" dirty="0" err="1"/>
              <a:t>даними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Процесор</a:t>
            </a:r>
            <a:r>
              <a:rPr lang="ru-RU" dirty="0"/>
              <a:t> одного </a:t>
            </a:r>
            <a:r>
              <a:rPr lang="ru-RU" dirty="0" err="1"/>
              <a:t>виробника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материнських</a:t>
            </a:r>
            <a:r>
              <a:rPr lang="ru-RU" dirty="0"/>
              <a:t> платах, </a:t>
            </a:r>
            <a:r>
              <a:rPr lang="ru-RU" dirty="0" err="1"/>
              <a:t>розрахованих</a:t>
            </a:r>
            <a:r>
              <a:rPr lang="ru-RU" dirty="0"/>
              <a:t> для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  <a:p>
            <a:r>
              <a:rPr lang="ru-RU" dirty="0"/>
              <a:t>За числом </a:t>
            </a:r>
            <a:r>
              <a:rPr lang="ru-RU" dirty="0" err="1"/>
              <a:t>процесорів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процесор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однопроцесорні</a:t>
            </a:r>
            <a:r>
              <a:rPr lang="ru-RU" dirty="0"/>
              <a:t> й </a:t>
            </a:r>
            <a:r>
              <a:rPr lang="ru-RU" dirty="0" err="1"/>
              <a:t>багатопроцесорні</a:t>
            </a:r>
            <a:r>
              <a:rPr lang="ru-RU" dirty="0"/>
              <a:t> (</a:t>
            </a:r>
            <a:r>
              <a:rPr lang="ru-RU" dirty="0" err="1"/>
              <a:t>мультипроцесорні</a:t>
            </a:r>
            <a:r>
              <a:rPr lang="ru-RU" dirty="0"/>
              <a:t>) </a:t>
            </a:r>
            <a:r>
              <a:rPr lang="ru-RU" dirty="0" err="1"/>
              <a:t>материнські</a:t>
            </a:r>
            <a:r>
              <a:rPr lang="ru-RU" dirty="0"/>
              <a:t> плати.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8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ЕОМ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i="1" dirty="0"/>
              <a:t>За </a:t>
            </a:r>
            <a:r>
              <a:rPr lang="ru-RU" b="1" i="1" dirty="0" err="1" smtClean="0"/>
              <a:t>призначенням</a:t>
            </a:r>
            <a:r>
              <a:rPr lang="ru-RU" b="1" i="1" dirty="0" smtClean="0"/>
              <a:t>:</a:t>
            </a:r>
            <a:endParaRPr lang="ru-RU" b="1" i="1" dirty="0"/>
          </a:p>
          <a:p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Калькулятор</a:t>
            </a:r>
          </a:p>
          <a:p>
            <a:r>
              <a:rPr lang="ru-RU" dirty="0" err="1"/>
              <a:t>Консольний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 err="1"/>
              <a:t>Мінікомп'ютери</a:t>
            </a:r>
            <a:endParaRPr lang="ru-RU" dirty="0"/>
          </a:p>
          <a:p>
            <a:r>
              <a:rPr lang="ru-RU" dirty="0" err="1"/>
              <a:t>Мейнфрейм</a:t>
            </a:r>
            <a:endParaRPr lang="ru-RU" dirty="0"/>
          </a:p>
          <a:p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 err="1"/>
              <a:t>Настільний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/>
              <a:t>Ноутбук </a:t>
            </a:r>
          </a:p>
          <a:p>
            <a:r>
              <a:rPr lang="ru-RU" dirty="0"/>
              <a:t>Субноутбук</a:t>
            </a:r>
          </a:p>
          <a:p>
            <a:r>
              <a:rPr lang="ru-RU" dirty="0" err="1"/>
              <a:t>Нетбук</a:t>
            </a:r>
            <a:endParaRPr lang="ru-RU" dirty="0"/>
          </a:p>
          <a:p>
            <a:r>
              <a:rPr lang="ru-RU" dirty="0" err="1"/>
              <a:t>Смартбук</a:t>
            </a:r>
            <a:endParaRPr lang="ru-RU" dirty="0"/>
          </a:p>
          <a:p>
            <a:r>
              <a:rPr lang="ru-RU" dirty="0" err="1"/>
              <a:t>Планшетний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 err="1"/>
              <a:t>Планшетний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/>
              <a:t>Тонкий </a:t>
            </a:r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/>
              <a:t>Ультрамобільний</a:t>
            </a:r>
            <a:r>
              <a:rPr lang="ru-RU" dirty="0"/>
              <a:t> ПК</a:t>
            </a:r>
          </a:p>
          <a:p>
            <a:r>
              <a:rPr lang="ru-RU" dirty="0" err="1"/>
              <a:t>Інтернет</a:t>
            </a:r>
            <a:r>
              <a:rPr lang="ru-RU" dirty="0"/>
              <a:t>-планшет</a:t>
            </a:r>
          </a:p>
          <a:p>
            <a:r>
              <a:rPr lang="ru-RU" dirty="0" err="1"/>
              <a:t>Електронна</a:t>
            </a:r>
            <a:r>
              <a:rPr lang="ru-RU" dirty="0"/>
              <a:t> книга </a:t>
            </a:r>
          </a:p>
          <a:p>
            <a:r>
              <a:rPr lang="ru-RU" dirty="0" err="1"/>
              <a:t>Кишеньковий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</a:p>
          <a:p>
            <a:r>
              <a:rPr lang="ru-RU" dirty="0" err="1"/>
              <a:t>Комунікатор</a:t>
            </a:r>
            <a:endParaRPr lang="ru-RU" dirty="0"/>
          </a:p>
          <a:p>
            <a:r>
              <a:rPr lang="ru-RU" dirty="0"/>
              <a:t>Смартфон</a:t>
            </a:r>
          </a:p>
          <a:p>
            <a:r>
              <a:rPr lang="ru-RU" dirty="0" err="1"/>
              <a:t>Носимий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endParaRPr lang="ru-RU" dirty="0"/>
          </a:p>
          <a:p>
            <a:r>
              <a:rPr lang="ru-RU" dirty="0" err="1"/>
              <a:t>Суперкомп'ютер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84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ЕОМ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За системою </a:t>
            </a:r>
            <a:r>
              <a:rPr lang="ru-RU" b="1" i="1" dirty="0" err="1" smtClean="0"/>
              <a:t>числення</a:t>
            </a:r>
            <a:r>
              <a:rPr lang="ru-RU" b="1" i="1" dirty="0" smtClean="0"/>
              <a:t>:</a:t>
            </a:r>
            <a:endParaRPr lang="ru-RU" b="1" i="1" dirty="0"/>
          </a:p>
          <a:p>
            <a:r>
              <a:rPr lang="ru-RU" dirty="0" err="1"/>
              <a:t>двійкові</a:t>
            </a:r>
            <a:endParaRPr lang="ru-RU" dirty="0"/>
          </a:p>
          <a:p>
            <a:r>
              <a:rPr lang="ru-RU" dirty="0" err="1"/>
              <a:t>трійкові</a:t>
            </a:r>
            <a:endParaRPr lang="ru-RU" dirty="0"/>
          </a:p>
          <a:p>
            <a:r>
              <a:rPr lang="ru-RU" dirty="0" err="1" smtClean="0"/>
              <a:t>четвіркові</a:t>
            </a:r>
            <a:endParaRPr lang="ru-RU" dirty="0"/>
          </a:p>
          <a:p>
            <a:r>
              <a:rPr lang="ru-RU" dirty="0" err="1"/>
              <a:t>десяткові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2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/>
              <a:t>Комп'ютер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/>
              <a:t>computer; </a:t>
            </a:r>
            <a:r>
              <a:rPr lang="ru-RU" dirty="0"/>
              <a:t>лат. </a:t>
            </a:r>
            <a:r>
              <a:rPr lang="en-US" dirty="0" err="1"/>
              <a:t>computator</a:t>
            </a:r>
            <a:r>
              <a:rPr lang="en-US" dirty="0"/>
              <a:t> — </a:t>
            </a:r>
            <a:r>
              <a:rPr lang="ru-RU" dirty="0" err="1"/>
              <a:t>обчислювач</a:t>
            </a:r>
            <a:r>
              <a:rPr lang="ru-RU" dirty="0"/>
              <a:t>, лат. </a:t>
            </a:r>
            <a:r>
              <a:rPr lang="en-US" dirty="0" err="1"/>
              <a:t>computatrum</a:t>
            </a:r>
            <a:r>
              <a:rPr lang="en-US" dirty="0"/>
              <a:t> — </a:t>
            </a:r>
            <a:r>
              <a:rPr lang="ru-RU" dirty="0" err="1"/>
              <a:t>рахувати</a:t>
            </a:r>
            <a:r>
              <a:rPr lang="ru-RU" dirty="0"/>
              <a:t>  — </a:t>
            </a:r>
            <a:r>
              <a:rPr lang="ru-RU" dirty="0" err="1"/>
              <a:t>обчислювач</a:t>
            </a:r>
            <a:r>
              <a:rPr lang="ru-RU" dirty="0"/>
              <a:t>, </a:t>
            </a:r>
            <a:r>
              <a:rPr lang="ru-RU" dirty="0" err="1" smtClean="0"/>
              <a:t>багатозначний</a:t>
            </a:r>
            <a:r>
              <a:rPr lang="ru-RU" dirty="0" smtClean="0"/>
              <a:t>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вживається</a:t>
            </a:r>
            <a:r>
              <a:rPr lang="ru-RU" dirty="0"/>
              <a:t> для </a:t>
            </a:r>
            <a:r>
              <a:rPr lang="ru-RU" dirty="0" err="1"/>
              <a:t>означення</a:t>
            </a:r>
            <a:r>
              <a:rPr lang="ru-RU" dirty="0"/>
              <a:t> </a:t>
            </a:r>
            <a:r>
              <a:rPr lang="ru-RU" dirty="0" err="1"/>
              <a:t>програмно</a:t>
            </a:r>
            <a:r>
              <a:rPr lang="ru-RU" dirty="0"/>
              <a:t> </a:t>
            </a:r>
            <a:r>
              <a:rPr lang="ru-RU" dirty="0" err="1"/>
              <a:t>керованого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пристрою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, </a:t>
            </a:r>
            <a:r>
              <a:rPr lang="ru-RU" dirty="0" err="1"/>
              <a:t>немеханічний</a:t>
            </a:r>
            <a:r>
              <a:rPr lang="ru-RU" dirty="0"/>
              <a:t> (</a:t>
            </a:r>
            <a:r>
              <a:rPr lang="ru-RU" dirty="0" err="1"/>
              <a:t>електронний</a:t>
            </a:r>
            <a:r>
              <a:rPr lang="ru-RU" dirty="0"/>
              <a:t>) </a:t>
            </a:r>
            <a:r>
              <a:rPr lang="ru-RU" dirty="0" err="1"/>
              <a:t>пристрій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),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.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дискретно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. 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 —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програмований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(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обчислювальна</a:t>
            </a:r>
            <a:r>
              <a:rPr lang="ru-RU" dirty="0"/>
              <a:t> машина)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, </a:t>
            </a:r>
            <a:r>
              <a:rPr lang="ru-RU" dirty="0" err="1"/>
              <a:t>оброблення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визначеним</a:t>
            </a:r>
            <a:r>
              <a:rPr lang="ru-RU" dirty="0"/>
              <a:t> алгоритмом. </a:t>
            </a:r>
            <a:r>
              <a:rPr lang="ru-RU" dirty="0" err="1"/>
              <a:t>Наразі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існуючі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комп’ютери</a:t>
            </a:r>
            <a:r>
              <a:rPr lang="ru-RU" dirty="0"/>
              <a:t> є </a:t>
            </a:r>
            <a:r>
              <a:rPr lang="ru-RU" dirty="0" err="1"/>
              <a:t>електронно-обчислювальними</a:t>
            </a:r>
            <a:r>
              <a:rPr lang="ru-RU" dirty="0"/>
              <a:t> машинами.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3672408" cy="2541994"/>
          </a:xfrm>
        </p:spPr>
      </p:pic>
    </p:spTree>
    <p:extLst>
      <p:ext uri="{BB962C8B-B14F-4D97-AF65-F5344CB8AC3E}">
        <p14:creationId xmlns:p14="http://schemas.microsoft.com/office/powerpoint/2010/main" val="99169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Роль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ютера</a:t>
            </a:r>
            <a:r>
              <a:rPr lang="uk-UA" dirty="0" smtClean="0"/>
              <a:t> у сьогоденні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Нині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 є дуже важливим у нашому житті. Він є засобом передачі інформації, комунікаційним засобом.</a:t>
            </a:r>
          </a:p>
          <a:p>
            <a:r>
              <a:rPr lang="uk-UA" dirty="0" smtClean="0"/>
              <a:t>Можна сказати, що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 облегшив нам життя, оскільки виконує за нас велику кількість роботи.</a:t>
            </a:r>
          </a:p>
          <a:p>
            <a:r>
              <a:rPr lang="uk-UA" dirty="0" smtClean="0"/>
              <a:t>Вважають, що з розвитком суспільства, через декілька сотень, а то й десятків років людське життя буде повністю заповнене машинами.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4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Поява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терів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31" y="2478088"/>
            <a:ext cx="4762500" cy="2886075"/>
          </a:xfrm>
        </p:spPr>
      </p:pic>
    </p:spTree>
    <p:extLst>
      <p:ext uri="{BB962C8B-B14F-4D97-AF65-F5344CB8AC3E}">
        <p14:creationId xmlns:p14="http://schemas.microsoft.com/office/powerpoint/2010/main" val="41337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 flipH="1" flipV="1">
            <a:off x="4135216" y="524486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44824"/>
            <a:ext cx="3384377" cy="27519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05732" y="1295064"/>
            <a:ext cx="3048891" cy="3938053"/>
          </a:xfrm>
        </p:spPr>
        <p:txBody>
          <a:bodyPr>
            <a:noAutofit/>
          </a:bodyPr>
          <a:lstStyle/>
          <a:p>
            <a:r>
              <a:rPr lang="ru-RU" sz="2800" dirty="0"/>
              <a:t>1941 </a:t>
            </a:r>
            <a:r>
              <a:rPr lang="ru-RU" sz="2800" dirty="0" err="1"/>
              <a:t>рік</a:t>
            </a:r>
            <a:r>
              <a:rPr lang="ru-RU" sz="2800" dirty="0"/>
              <a:t> — Конрад </a:t>
            </a:r>
            <a:r>
              <a:rPr lang="ru-RU" sz="2800" dirty="0" err="1"/>
              <a:t>Цузе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обчислювальну</a:t>
            </a:r>
            <a:r>
              <a:rPr lang="ru-RU" sz="2800" dirty="0"/>
              <a:t> машину Z3, </a:t>
            </a:r>
            <a:r>
              <a:rPr lang="ru-RU" sz="2800" dirty="0" err="1"/>
              <a:t>що</a:t>
            </a:r>
            <a:r>
              <a:rPr lang="ru-RU" sz="2800" dirty="0"/>
              <a:t> мала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сучасного</a:t>
            </a:r>
            <a:r>
              <a:rPr lang="ru-RU" sz="2800" dirty="0"/>
              <a:t> </a:t>
            </a:r>
            <a:r>
              <a:rPr lang="ru-RU" sz="2800" dirty="0" err="1"/>
              <a:t>комп'ютера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3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2446" y="26683"/>
            <a:ext cx="3064827" cy="8094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240360" cy="2088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946" y="1196684"/>
            <a:ext cx="3048891" cy="4527649"/>
          </a:xfrm>
        </p:spPr>
        <p:txBody>
          <a:bodyPr>
            <a:normAutofit/>
          </a:bodyPr>
          <a:lstStyle/>
          <a:p>
            <a:r>
              <a:rPr lang="ru-RU" dirty="0"/>
              <a:t>1942 </a:t>
            </a:r>
            <a:r>
              <a:rPr lang="ru-RU" dirty="0" err="1"/>
              <a:t>рік</a:t>
            </a:r>
            <a:r>
              <a:rPr lang="ru-RU" dirty="0"/>
              <a:t> — в </a:t>
            </a:r>
            <a:r>
              <a:rPr lang="ru-RU" dirty="0" err="1"/>
              <a:t>Університеті</a:t>
            </a:r>
            <a:r>
              <a:rPr lang="ru-RU" dirty="0"/>
              <a:t> штату Айова </a:t>
            </a:r>
            <a:r>
              <a:rPr lang="ru-RU" dirty="0" smtClean="0"/>
              <a:t>Джон </a:t>
            </a:r>
            <a:r>
              <a:rPr lang="ru-RU" dirty="0" err="1"/>
              <a:t>Атанасов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аспірант</a:t>
            </a:r>
            <a:r>
              <a:rPr lang="ru-RU" dirty="0"/>
              <a:t> </a:t>
            </a:r>
            <a:r>
              <a:rPr lang="ru-RU" dirty="0" err="1"/>
              <a:t>Кліффорд</a:t>
            </a:r>
            <a:r>
              <a:rPr lang="ru-RU" dirty="0"/>
              <a:t> </a:t>
            </a:r>
            <a:r>
              <a:rPr lang="ru-RU" dirty="0" err="1"/>
              <a:t>Беррі</a:t>
            </a:r>
            <a:r>
              <a:rPr lang="ru-RU" dirty="0"/>
              <a:t> </a:t>
            </a:r>
            <a:r>
              <a:rPr lang="ru-RU" dirty="0" smtClean="0"/>
              <a:t>створили </a:t>
            </a:r>
            <a:r>
              <a:rPr lang="ru-RU" dirty="0"/>
              <a:t>(а </a:t>
            </a:r>
            <a:r>
              <a:rPr lang="ru-RU" dirty="0" err="1"/>
              <a:t>точніше</a:t>
            </a:r>
            <a:r>
              <a:rPr lang="ru-RU" dirty="0"/>
              <a:t> — </a:t>
            </a:r>
            <a:r>
              <a:rPr lang="ru-RU" dirty="0" err="1"/>
              <a:t>розробили</a:t>
            </a:r>
            <a:r>
              <a:rPr lang="ru-RU" dirty="0"/>
              <a:t> та почали </a:t>
            </a:r>
            <a:r>
              <a:rPr lang="ru-RU" dirty="0" err="1"/>
              <a:t>монтувати</a:t>
            </a:r>
            <a:r>
              <a:rPr lang="ru-RU" dirty="0"/>
              <a:t>) першу в США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цифрову</a:t>
            </a:r>
            <a:r>
              <a:rPr lang="ru-RU" dirty="0"/>
              <a:t> </a:t>
            </a:r>
            <a:r>
              <a:rPr lang="ru-RU" dirty="0" err="1"/>
              <a:t>обчислювальну</a:t>
            </a:r>
            <a:r>
              <a:rPr lang="ru-RU" dirty="0"/>
              <a:t> машину (англ. </a:t>
            </a:r>
            <a:r>
              <a:rPr lang="en-US" dirty="0" err="1"/>
              <a:t>Atanasoff</a:t>
            </a:r>
            <a:r>
              <a:rPr lang="en-US" dirty="0"/>
              <a:t>-Berry </a:t>
            </a:r>
            <a:r>
              <a:rPr lang="en-US" dirty="0" smtClean="0"/>
              <a:t>Computer </a:t>
            </a:r>
            <a:r>
              <a:rPr lang="en-US" dirty="0"/>
              <a:t>— ABC (</a:t>
            </a:r>
            <a:r>
              <a:rPr lang="ru-RU" dirty="0" err="1"/>
              <a:t>обчислювальна</a:t>
            </a:r>
            <a:r>
              <a:rPr lang="ru-RU" dirty="0"/>
              <a:t> машина)).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машина так і не </a:t>
            </a:r>
            <a:r>
              <a:rPr lang="ru-RU" dirty="0" err="1"/>
              <a:t>була</a:t>
            </a:r>
            <a:r>
              <a:rPr lang="ru-RU" dirty="0"/>
              <a:t> завершена (</a:t>
            </a:r>
            <a:r>
              <a:rPr lang="ru-RU" dirty="0" err="1"/>
              <a:t>Атанасов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у </a:t>
            </a:r>
            <a:r>
              <a:rPr lang="ru-RU" dirty="0" err="1"/>
              <a:t>діючу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), вона, як </a:t>
            </a:r>
            <a:r>
              <a:rPr lang="ru-RU" dirty="0" err="1"/>
              <a:t>пишуть</a:t>
            </a:r>
            <a:r>
              <a:rPr lang="ru-RU" dirty="0"/>
              <a:t> </a:t>
            </a:r>
            <a:r>
              <a:rPr lang="ru-RU" dirty="0" err="1"/>
              <a:t>історики</a:t>
            </a:r>
            <a:r>
              <a:rPr lang="ru-RU" dirty="0"/>
              <a:t>, мала великий </a:t>
            </a:r>
            <a:r>
              <a:rPr lang="ru-RU" dirty="0" err="1"/>
              <a:t>вплив</a:t>
            </a:r>
            <a:r>
              <a:rPr lang="ru-RU" dirty="0"/>
              <a:t> на Джона </a:t>
            </a:r>
            <a:r>
              <a:rPr lang="ru-RU" dirty="0" err="1"/>
              <a:t>Моклі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створив через два роки першу ЕОМ </a:t>
            </a:r>
            <a:r>
              <a:rPr lang="en-US" dirty="0"/>
              <a:t>ENIAC.</a:t>
            </a:r>
            <a:endParaRPr lang="ru-RU" dirty="0"/>
          </a:p>
        </p:txBody>
      </p:sp>
      <p:pic>
        <p:nvPicPr>
          <p:cNvPr id="1026" name="Picture 2" descr="E:\НАСТЯ\Ліцей\І філ\Інформатика\785px-Eni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57" y="3503139"/>
            <a:ext cx="3231118" cy="24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8300" y="503392"/>
            <a:ext cx="3064827" cy="334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528391" cy="2664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393" y="1133490"/>
            <a:ext cx="3048891" cy="4590848"/>
          </a:xfrm>
        </p:spPr>
        <p:txBody>
          <a:bodyPr>
            <a:noAutofit/>
          </a:bodyPr>
          <a:lstStyle/>
          <a:p>
            <a:r>
              <a:rPr lang="ru-RU" sz="2400" dirty="0"/>
              <a:t>На початку 1943 року </a:t>
            </a:r>
            <a:r>
              <a:rPr lang="ru-RU" sz="2400" dirty="0" err="1"/>
              <a:t>успішні</a:t>
            </a:r>
            <a:r>
              <a:rPr lang="ru-RU" sz="2400" dirty="0"/>
              <a:t> </a:t>
            </a:r>
            <a:r>
              <a:rPr lang="ru-RU" sz="2400" dirty="0" err="1"/>
              <a:t>випробування</a:t>
            </a:r>
            <a:r>
              <a:rPr lang="ru-RU" sz="2400" dirty="0"/>
              <a:t> </a:t>
            </a:r>
            <a:r>
              <a:rPr lang="ru-RU" sz="2400" dirty="0" err="1"/>
              <a:t>пройшла</a:t>
            </a:r>
            <a:r>
              <a:rPr lang="ru-RU" sz="2400" dirty="0"/>
              <a:t> перша </a:t>
            </a:r>
            <a:r>
              <a:rPr lang="ru-RU" sz="2400" dirty="0" err="1"/>
              <a:t>американська</a:t>
            </a:r>
            <a:r>
              <a:rPr lang="ru-RU" sz="2400" dirty="0"/>
              <a:t> </a:t>
            </a:r>
            <a:r>
              <a:rPr lang="ru-RU" sz="2400" dirty="0" err="1"/>
              <a:t>обчислювальна</a:t>
            </a:r>
            <a:r>
              <a:rPr lang="ru-RU" sz="2400" dirty="0"/>
              <a:t> машина Марк I, </a:t>
            </a:r>
            <a:r>
              <a:rPr lang="ru-RU" sz="2400" dirty="0" err="1"/>
              <a:t>призначена</a:t>
            </a:r>
            <a:r>
              <a:rPr lang="ru-RU" sz="2400" dirty="0"/>
              <a:t> для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балістичних</a:t>
            </a:r>
            <a:r>
              <a:rPr lang="ru-RU" sz="2400" dirty="0"/>
              <a:t> </a:t>
            </a:r>
            <a:r>
              <a:rPr lang="ru-RU" sz="2400" dirty="0" err="1"/>
              <a:t>розрахунків</a:t>
            </a:r>
            <a:r>
              <a:rPr lang="ru-RU" sz="2400" dirty="0"/>
              <a:t> ВМФ США.</a:t>
            </a:r>
          </a:p>
        </p:txBody>
      </p:sp>
    </p:spTree>
    <p:extLst>
      <p:ext uri="{BB962C8B-B14F-4D97-AF65-F5344CB8AC3E}">
        <p14:creationId xmlns:p14="http://schemas.microsoft.com/office/powerpoint/2010/main" val="43938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264829" y="215336"/>
            <a:ext cx="3064827" cy="6221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456383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327" y="1125950"/>
            <a:ext cx="3048891" cy="4598388"/>
          </a:xfrm>
        </p:spPr>
        <p:txBody>
          <a:bodyPr>
            <a:no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кінці</a:t>
            </a:r>
            <a:r>
              <a:rPr lang="ru-RU" sz="2400" dirty="0"/>
              <a:t> 1943 року </a:t>
            </a:r>
            <a:r>
              <a:rPr lang="ru-RU" sz="2400" dirty="0" err="1"/>
              <a:t>запрацювала</a:t>
            </a:r>
            <a:r>
              <a:rPr lang="ru-RU" sz="2400" dirty="0"/>
              <a:t> </a:t>
            </a:r>
            <a:r>
              <a:rPr lang="ru-RU" sz="2400" dirty="0" err="1"/>
              <a:t>англійська</a:t>
            </a:r>
            <a:r>
              <a:rPr lang="ru-RU" sz="2400" dirty="0"/>
              <a:t> </a:t>
            </a:r>
            <a:r>
              <a:rPr lang="ru-RU" sz="2400" dirty="0" err="1"/>
              <a:t>обчислювальна</a:t>
            </a:r>
            <a:r>
              <a:rPr lang="ru-RU" sz="2400" dirty="0"/>
              <a:t> машина </a:t>
            </a:r>
            <a:r>
              <a:rPr lang="ru-RU" sz="2400" dirty="0" err="1"/>
              <a:t>спеціального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 «Колосс». Машина </a:t>
            </a:r>
            <a:r>
              <a:rPr lang="ru-RU" sz="2400" dirty="0" err="1"/>
              <a:t>працювала</a:t>
            </a:r>
            <a:r>
              <a:rPr lang="ru-RU" sz="2400" dirty="0"/>
              <a:t> над </a:t>
            </a:r>
            <a:r>
              <a:rPr lang="ru-RU" sz="2400" dirty="0" err="1"/>
              <a:t>розшифровкою</a:t>
            </a:r>
            <a:r>
              <a:rPr lang="ru-RU" sz="2400" dirty="0"/>
              <a:t> </a:t>
            </a:r>
            <a:r>
              <a:rPr lang="ru-RU" sz="2400" dirty="0" err="1"/>
              <a:t>секретних</a:t>
            </a:r>
            <a:r>
              <a:rPr lang="ru-RU" sz="2400" dirty="0"/>
              <a:t> </a:t>
            </a:r>
            <a:r>
              <a:rPr lang="ru-RU" sz="2400" dirty="0" err="1"/>
              <a:t>кодів</a:t>
            </a:r>
            <a:r>
              <a:rPr lang="ru-RU" sz="2400" dirty="0"/>
              <a:t> </a:t>
            </a:r>
            <a:r>
              <a:rPr lang="ru-RU" sz="2400" dirty="0" err="1"/>
              <a:t>фашистської</a:t>
            </a:r>
            <a:r>
              <a:rPr lang="ru-RU" sz="2400" dirty="0"/>
              <a:t> </a:t>
            </a:r>
            <a:r>
              <a:rPr lang="ru-RU" sz="2400" dirty="0" err="1"/>
              <a:t>Німеччини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45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90308" y="359376"/>
            <a:ext cx="3064827" cy="334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528391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56096" y="1367018"/>
            <a:ext cx="3048891" cy="4665359"/>
          </a:xfrm>
        </p:spPr>
        <p:txBody>
          <a:bodyPr>
            <a:normAutofit/>
          </a:bodyPr>
          <a:lstStyle/>
          <a:p>
            <a:r>
              <a:rPr lang="ru-RU" sz="2800" dirty="0"/>
              <a:t>В 1944 </a:t>
            </a:r>
            <a:r>
              <a:rPr lang="ru-RU" sz="2800" dirty="0" err="1"/>
              <a:t>році</a:t>
            </a:r>
            <a:r>
              <a:rPr lang="ru-RU" sz="2800" dirty="0"/>
              <a:t> Конрад </a:t>
            </a:r>
            <a:r>
              <a:rPr lang="ru-RU" sz="2800" dirty="0" err="1"/>
              <a:t>Цузе</a:t>
            </a:r>
            <a:r>
              <a:rPr lang="ru-RU" sz="2800" dirty="0"/>
              <a:t> </a:t>
            </a:r>
            <a:r>
              <a:rPr lang="ru-RU" sz="2800" dirty="0" err="1"/>
              <a:t>розробив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швидку</a:t>
            </a:r>
            <a:r>
              <a:rPr lang="ru-RU" sz="2800" dirty="0"/>
              <a:t> </a:t>
            </a:r>
            <a:r>
              <a:rPr lang="ru-RU" sz="2800" dirty="0" err="1"/>
              <a:t>обчислювальну</a:t>
            </a:r>
            <a:r>
              <a:rPr lang="ru-RU" sz="2800" dirty="0"/>
              <a:t> машину Z4.</a:t>
            </a:r>
          </a:p>
        </p:txBody>
      </p:sp>
    </p:spTree>
    <p:extLst>
      <p:ext uri="{BB962C8B-B14F-4D97-AF65-F5344CB8AC3E}">
        <p14:creationId xmlns:p14="http://schemas.microsoft.com/office/powerpoint/2010/main" val="4301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 flipV="1">
            <a:off x="1331008" y="385692"/>
            <a:ext cx="306482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456383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7595" y="1271189"/>
            <a:ext cx="3048891" cy="4453138"/>
          </a:xfrm>
        </p:spPr>
        <p:txBody>
          <a:bodyPr>
            <a:normAutofit/>
          </a:bodyPr>
          <a:lstStyle/>
          <a:p>
            <a:r>
              <a:rPr lang="ru-RU" sz="2800" dirty="0"/>
              <a:t>1946 став роком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універсальної</a:t>
            </a:r>
            <a:r>
              <a:rPr lang="ru-RU" sz="2800" dirty="0"/>
              <a:t> </a:t>
            </a:r>
            <a:r>
              <a:rPr lang="ru-RU" sz="2800" dirty="0" err="1"/>
              <a:t>електронної</a:t>
            </a:r>
            <a:r>
              <a:rPr lang="ru-RU" sz="2800" dirty="0"/>
              <a:t> </a:t>
            </a:r>
            <a:r>
              <a:rPr lang="ru-RU" sz="2800" dirty="0" err="1"/>
              <a:t>цифрової</a:t>
            </a:r>
            <a:r>
              <a:rPr lang="ru-RU" sz="2800" dirty="0"/>
              <a:t> </a:t>
            </a:r>
            <a:r>
              <a:rPr lang="ru-RU" sz="2800" dirty="0" err="1"/>
              <a:t>обчислювальної</a:t>
            </a:r>
            <a:r>
              <a:rPr lang="ru-RU" sz="2800" dirty="0"/>
              <a:t> </a:t>
            </a:r>
            <a:r>
              <a:rPr lang="ru-RU" sz="2800" dirty="0" err="1"/>
              <a:t>машини</a:t>
            </a:r>
            <a:r>
              <a:rPr lang="ru-RU" sz="2800" dirty="0"/>
              <a:t> ENIAC.</a:t>
            </a:r>
          </a:p>
        </p:txBody>
      </p:sp>
    </p:spTree>
    <p:extLst>
      <p:ext uri="{BB962C8B-B14F-4D97-AF65-F5344CB8AC3E}">
        <p14:creationId xmlns:p14="http://schemas.microsoft.com/office/powerpoint/2010/main" val="16662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717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Brush Script MT</vt:lpstr>
      <vt:lpstr>Constantia</vt:lpstr>
      <vt:lpstr>Franklin Gothic Book</vt:lpstr>
      <vt:lpstr>Rage Italic</vt:lpstr>
      <vt:lpstr>Кнопка</vt:lpstr>
      <vt:lpstr>Поява комп’ютерів</vt:lpstr>
      <vt:lpstr>Що таке комп’ютер?</vt:lpstr>
      <vt:lpstr>Поява комп’терів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сучасного електронного комп'ютера</vt:lpstr>
      <vt:lpstr>Центральний процесор</vt:lpstr>
      <vt:lpstr>Шини</vt:lpstr>
      <vt:lpstr>Оперативна пам’ять</vt:lpstr>
      <vt:lpstr>Постійна пам’ять</vt:lpstr>
      <vt:lpstr>Системна плата</vt:lpstr>
      <vt:lpstr>Центральний процесор</vt:lpstr>
      <vt:lpstr>Види ЕОМ</vt:lpstr>
      <vt:lpstr>Види ЕОМ</vt:lpstr>
      <vt:lpstr>Роль комп’ютера у сьогоденні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Поява комп’ютерів</dc:title>
  <dc:creator>Дмитрий Каленюк</dc:creator>
  <cp:lastModifiedBy>Анастасия Темченко</cp:lastModifiedBy>
  <cp:revision>7</cp:revision>
  <dcterms:created xsi:type="dcterms:W3CDTF">2012-09-25T15:17:47Z</dcterms:created>
  <dcterms:modified xsi:type="dcterms:W3CDTF">2015-02-03T19:10:20Z</dcterms:modified>
</cp:coreProperties>
</file>