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7" r:id="rId3"/>
    <p:sldId id="267" r:id="rId4"/>
    <p:sldId id="268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20.10.2013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20.10.2013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000" i="1" dirty="0" err="1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Мова</a:t>
            </a:r>
            <a:r>
              <a:rPr lang="ru-RU" sz="6000" i="1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 </a:t>
            </a:r>
            <a:r>
              <a:rPr lang="ru-RU" sz="6000" i="1" dirty="0" err="1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програмування</a:t>
            </a:r>
            <a:endParaRPr lang="ru-RU" sz="6000" b="1" i="1" baseline="0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>
                <a:solidFill>
                  <a:srgbClr val="A85229"/>
                </a:solidFill>
              </a:rPr>
              <a:t>Левчук Катерина  11.3                                                                                 </a:t>
            </a:r>
            <a:endParaRPr lang="ru-RU" sz="2000" b="1" i="0" baseline="0" dirty="0">
              <a:solidFill>
                <a:srgbClr val="A852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b="1" i="0" baseline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Визначення</a:t>
            </a:r>
            <a:endParaRPr lang="ru-RU" sz="44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Clr>
                <a:srgbClr val="A85229"/>
              </a:buClr>
              <a:buNone/>
            </a:pPr>
            <a:r>
              <a:rPr lang="uk-UA" sz="2800" b="1" dirty="0" smtClean="0">
                <a:solidFill>
                  <a:schemeClr val="tx2"/>
                </a:solidFill>
              </a:rPr>
              <a:t>Мова </a:t>
            </a:r>
            <a:r>
              <a:rPr lang="uk-UA" sz="2800" b="1" dirty="0">
                <a:solidFill>
                  <a:schemeClr val="tx2"/>
                </a:solidFill>
              </a:rPr>
              <a:t>програмування</a:t>
            </a:r>
            <a:r>
              <a:rPr lang="uk-UA" sz="2800" dirty="0">
                <a:solidFill>
                  <a:schemeClr val="tx2"/>
                </a:solidFill>
              </a:rPr>
              <a:t> — це система позначень для опису </a:t>
            </a:r>
            <a:r>
              <a:rPr lang="uk-UA" sz="2800" dirty="0" smtClean="0">
                <a:solidFill>
                  <a:schemeClr val="tx2"/>
                </a:solidFill>
              </a:rPr>
              <a:t>алгоритмів </a:t>
            </a:r>
            <a:r>
              <a:rPr lang="uk-UA" sz="2800" dirty="0">
                <a:solidFill>
                  <a:schemeClr val="tx2"/>
                </a:solidFill>
              </a:rPr>
              <a:t>та структур </a:t>
            </a:r>
            <a:r>
              <a:rPr lang="uk-UA" sz="2800" dirty="0" smtClean="0">
                <a:solidFill>
                  <a:schemeClr val="tx2"/>
                </a:solidFill>
              </a:rPr>
              <a:t>даних, </a:t>
            </a:r>
            <a:r>
              <a:rPr lang="uk-UA" sz="2800" dirty="0">
                <a:solidFill>
                  <a:schemeClr val="tx2"/>
                </a:solidFill>
              </a:rPr>
              <a:t>певна штучна формальна система, засобами якої можна виражати </a:t>
            </a:r>
            <a:r>
              <a:rPr lang="uk-UA" sz="2800" dirty="0" smtClean="0">
                <a:solidFill>
                  <a:schemeClr val="tx2"/>
                </a:solidFill>
              </a:rPr>
              <a:t>алгоритми. Мову </a:t>
            </a:r>
            <a:r>
              <a:rPr lang="uk-UA" sz="2800" dirty="0">
                <a:solidFill>
                  <a:schemeClr val="tx2"/>
                </a:solidFill>
              </a:rPr>
              <a:t>програмування визначає набір лексичних, </a:t>
            </a:r>
            <a:r>
              <a:rPr lang="uk-UA" sz="2800" dirty="0" smtClean="0">
                <a:solidFill>
                  <a:schemeClr val="tx2"/>
                </a:solidFill>
              </a:rPr>
              <a:t>синтаксичних і </a:t>
            </a:r>
            <a:r>
              <a:rPr lang="uk-UA" sz="2800" dirty="0">
                <a:solidFill>
                  <a:schemeClr val="tx2"/>
                </a:solidFill>
              </a:rPr>
              <a:t>семантичних правил, що задають зовнішній вигляд програми і дії, які виконує виконавець </a:t>
            </a:r>
            <a:r>
              <a:rPr lang="uk-UA" sz="2800" dirty="0" smtClean="0">
                <a:solidFill>
                  <a:schemeClr val="tx2"/>
                </a:solidFill>
              </a:rPr>
              <a:t>(комп’ютер) </a:t>
            </a:r>
            <a:r>
              <a:rPr lang="uk-UA" sz="2800" dirty="0">
                <a:solidFill>
                  <a:schemeClr val="tx2"/>
                </a:solidFill>
              </a:rPr>
              <a:t>під її управлінням.</a:t>
            </a:r>
            <a:endParaRPr lang="ru-RU" sz="2800" b="0" i="0" dirty="0">
              <a:solidFill>
                <a:schemeClr val="tx2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856" y="1867437"/>
            <a:ext cx="9601200" cy="4114800"/>
          </a:xfrm>
        </p:spPr>
        <p:txBody>
          <a:bodyPr/>
          <a:lstStyle/>
          <a:p>
            <a:pPr marL="45720" indent="0">
              <a:buNone/>
            </a:pPr>
            <a:r>
              <a:rPr lang="uk-UA" sz="2800" dirty="0"/>
              <a:t>З часу створення перших програмованих машин було створено понад дві з половиною тисячі мов програмування</a:t>
            </a:r>
            <a:r>
              <a:rPr lang="uk-UA" sz="2800" dirty="0" smtClean="0"/>
              <a:t>. </a:t>
            </a:r>
            <a:r>
              <a:rPr lang="uk-UA" sz="2800" dirty="0"/>
              <a:t>Щороку їх кількість поповнюється новими. Деякими мовами вміє користуватись тільки невелике число їх власних розробників, інші стають відомі мільйонам людей. Професійні програмісти зазвичай застосовують в своїй роботі декілька мов програмування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None/>
            </a:pPr>
            <a:endParaRPr lang="ru-RU" sz="2000" b="0" i="0" dirty="0" smtClean="0">
              <a:solidFill>
                <a:srgbClr val="514A40"/>
              </a:solidFill>
              <a:latin typeface="Cambria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Макет "Два объекта" со </a:t>
            </a:r>
            <a:r>
              <a:rPr lang="ru-RU" sz="3200" b="1" i="0" baseline="0" dirty="0" err="1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SmartArt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Первый маркер здесь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Второй маркер здесь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000" b="0" i="0" dirty="0" smtClean="0">
                <a:solidFill>
                  <a:srgbClr val="514A40"/>
                </a:solidFill>
                <a:latin typeface="Cambria"/>
                <a:ea typeface="+mn-ea"/>
                <a:cs typeface="+mn-cs"/>
              </a:rPr>
              <a:t>Третий маркер здесь</a:t>
            </a:r>
            <a:endParaRPr lang="ru-RU" sz="2000" b="0" i="0" dirty="0">
              <a:solidFill>
                <a:srgbClr val="514A40"/>
              </a:solidFill>
              <a:latin typeface="Cambria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красными линиями (широкоэкранный формат)</Template>
  <TotalTime>0</TotalTime>
  <Words>125</Words>
  <Application>Microsoft Office PowerPoint</Application>
  <PresentationFormat>Широкоэкранный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Cambria</vt:lpstr>
      <vt:lpstr>Red Line Business 16x9</vt:lpstr>
      <vt:lpstr>Мова програмування</vt:lpstr>
      <vt:lpstr>Визначення</vt:lpstr>
      <vt:lpstr>Презентация PowerPoint</vt:lpstr>
      <vt:lpstr>Презентация PowerPoint</vt:lpstr>
      <vt:lpstr>Макет "Два объекта" со SmartArt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2013-10-19T18:52:44Z</dcterms:created>
  <dcterms:modified xsi:type="dcterms:W3CDTF">2013-10-20T15:55:31Z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