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24" r:id="rId2"/>
    <p:sldMasterId id="2147483936" r:id="rId3"/>
    <p:sldMasterId id="21474839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66"/>
    <a:srgbClr val="283348"/>
    <a:srgbClr val="006600"/>
    <a:srgbClr val="99FF99"/>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50" d="100"/>
          <a:sy n="50" d="100"/>
        </p:scale>
        <p:origin x="-71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12.05.2014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12.05.2014</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12.05.2014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12.05.2014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12.05.2014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12.05.2014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12.05.2014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4.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35.xml"/><Relationship Id="rId1" Type="http://schemas.openxmlformats.org/officeDocument/2006/relationships/tags" Target="../tags/tag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D:\Герселия\Pictures\школа\презентции\лорпма.jpg"/>
          <p:cNvPicPr>
            <a:picLocks noChangeAspect="1" noChangeArrowheads="1"/>
          </p:cNvPicPr>
          <p:nvPr/>
        </p:nvPicPr>
        <p:blipFill>
          <a:blip r:embed="rId3"/>
          <a:srcRect/>
          <a:stretch>
            <a:fillRect/>
          </a:stretch>
        </p:blipFill>
        <p:spPr bwMode="auto">
          <a:xfrm>
            <a:off x="0" y="-1"/>
            <a:ext cx="9127730" cy="6858001"/>
          </a:xfrm>
          <a:prstGeom prst="rect">
            <a:avLst/>
          </a:prstGeom>
          <a:noFill/>
        </p:spPr>
      </p:pic>
      <p:sp>
        <p:nvSpPr>
          <p:cNvPr id="2" name="Заголовок 1"/>
          <p:cNvSpPr>
            <a:spLocks noGrp="1"/>
          </p:cNvSpPr>
          <p:nvPr>
            <p:ph type="ctrTitle"/>
          </p:nvPr>
        </p:nvSpPr>
        <p:spPr>
          <a:xfrm>
            <a:off x="3929058" y="0"/>
            <a:ext cx="5214942" cy="2500306"/>
          </a:xfrm>
          <a:effectLst/>
        </p:spPr>
        <p:txBody>
          <a:bodyPr>
            <a:noAutofit/>
          </a:bodyPr>
          <a:lstStyle/>
          <a:p>
            <a:pPr algn="ctr"/>
            <a:r>
              <a:rPr lang="uk-UA" sz="5400" dirty="0" smtClean="0">
                <a:solidFill>
                  <a:srgbClr val="7030A0"/>
                </a:solidFill>
              </a:rPr>
              <a:t>У здоровому тілі здоровий дух</a:t>
            </a:r>
            <a:endParaRPr lang="ru-RU" sz="5400" dirty="0">
              <a:solidFill>
                <a:srgbClr val="7030A0"/>
              </a:solidFill>
            </a:endParaRPr>
          </a:p>
        </p:txBody>
      </p:sp>
    </p:spTree>
    <p:custDataLst>
      <p:tags r:id="rId1"/>
    </p:custDataLst>
  </p:cSld>
  <p:clrMapOvr>
    <a:masterClrMapping/>
  </p:clrMapOvr>
  <p:transition advTm="8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Герселия\Pictures\школа\презентции\зож\70882.jpg"/>
          <p:cNvPicPr>
            <a:picLocks noChangeAspect="1" noChangeArrowheads="1"/>
          </p:cNvPicPr>
          <p:nvPr/>
        </p:nvPicPr>
        <p:blipFill>
          <a:blip r:embed="rId3"/>
          <a:srcRect/>
          <a:stretch>
            <a:fillRect/>
          </a:stretch>
        </p:blipFill>
        <p:spPr bwMode="auto">
          <a:xfrm>
            <a:off x="0" y="0"/>
            <a:ext cx="9148518" cy="6858000"/>
          </a:xfrm>
          <a:prstGeom prst="rect">
            <a:avLst/>
          </a:prstGeom>
          <a:noFill/>
        </p:spPr>
      </p:pic>
      <p:sp>
        <p:nvSpPr>
          <p:cNvPr id="2" name="Заголовок 1"/>
          <p:cNvSpPr>
            <a:spLocks noGrp="1"/>
          </p:cNvSpPr>
          <p:nvPr>
            <p:ph type="title"/>
          </p:nvPr>
        </p:nvSpPr>
        <p:spPr/>
        <p:txBody>
          <a:bodyPr>
            <a:noAutofit/>
          </a:bodyPr>
          <a:lstStyle/>
          <a:p>
            <a:r>
              <a:rPr lang="uk-UA" sz="4400" dirty="0" smtClean="0">
                <a:solidFill>
                  <a:srgbClr val="FF0000"/>
                </a:solidFill>
              </a:rPr>
              <a:t>10 правил життєвого успіху:</a:t>
            </a:r>
            <a:endParaRPr lang="ru-RU" sz="4400" dirty="0">
              <a:solidFill>
                <a:srgbClr val="FF0000"/>
              </a:solidFill>
            </a:endParaRPr>
          </a:p>
        </p:txBody>
      </p:sp>
      <p:sp>
        <p:nvSpPr>
          <p:cNvPr id="3" name="Содержимое 2"/>
          <p:cNvSpPr>
            <a:spLocks noGrp="1"/>
          </p:cNvSpPr>
          <p:nvPr>
            <p:ph sz="quarter" idx="1"/>
          </p:nvPr>
        </p:nvSpPr>
        <p:spPr>
          <a:xfrm>
            <a:off x="0" y="1357298"/>
            <a:ext cx="9144000" cy="5500702"/>
          </a:xfrm>
        </p:spPr>
        <p:txBody>
          <a:bodyPr>
            <a:normAutofit fontScale="92500" lnSpcReduction="10000"/>
          </a:bodyPr>
          <a:lstStyle/>
          <a:p>
            <a:pPr>
              <a:buNone/>
            </a:pPr>
            <a:r>
              <a:rPr lang="uk-UA" dirty="0" smtClean="0">
                <a:solidFill>
                  <a:srgbClr val="002060"/>
                </a:solidFill>
              </a:rPr>
              <a:t>1. Займатися у житті тим, що ми любимо і до чого є талант</a:t>
            </a:r>
          </a:p>
          <a:p>
            <a:pPr>
              <a:buNone/>
            </a:pPr>
            <a:r>
              <a:rPr lang="uk-UA" dirty="0" smtClean="0">
                <a:solidFill>
                  <a:srgbClr val="C00000"/>
                </a:solidFill>
              </a:rPr>
              <a:t>2. Бути наполегливими у своїх починаннях</a:t>
            </a:r>
          </a:p>
          <a:p>
            <a:pPr>
              <a:buNone/>
            </a:pPr>
            <a:r>
              <a:rPr lang="uk-UA" dirty="0" smtClean="0">
                <a:solidFill>
                  <a:srgbClr val="00B050"/>
                </a:solidFill>
              </a:rPr>
              <a:t>3. Вести здоровий спосіб життя</a:t>
            </a:r>
          </a:p>
          <a:p>
            <a:pPr>
              <a:buNone/>
            </a:pPr>
            <a:r>
              <a:rPr lang="uk-UA" dirty="0" smtClean="0">
                <a:solidFill>
                  <a:srgbClr val="7030A0"/>
                </a:solidFill>
              </a:rPr>
              <a:t>4. Правильно харчуватися</a:t>
            </a:r>
          </a:p>
          <a:p>
            <a:pPr>
              <a:buNone/>
            </a:pPr>
            <a:r>
              <a:rPr lang="uk-UA" dirty="0" smtClean="0">
                <a:solidFill>
                  <a:schemeClr val="accent2">
                    <a:lumMod val="50000"/>
                  </a:schemeClr>
                </a:solidFill>
              </a:rPr>
              <a:t>5. Займатися спортом: бігати, робити зарядку.</a:t>
            </a:r>
          </a:p>
          <a:p>
            <a:pPr>
              <a:buNone/>
            </a:pPr>
            <a:r>
              <a:rPr lang="uk-UA" dirty="0" smtClean="0">
                <a:solidFill>
                  <a:schemeClr val="accent5">
                    <a:lumMod val="50000"/>
                  </a:schemeClr>
                </a:solidFill>
              </a:rPr>
              <a:t>6. Слідкувати за своєю зовнішністю</a:t>
            </a:r>
          </a:p>
          <a:p>
            <a:pPr>
              <a:buNone/>
            </a:pPr>
            <a:r>
              <a:rPr lang="uk-UA" dirty="0" smtClean="0">
                <a:solidFill>
                  <a:srgbClr val="283348"/>
                </a:solidFill>
              </a:rPr>
              <a:t>7. Працювати не заради грошей</a:t>
            </a:r>
          </a:p>
          <a:p>
            <a:pPr>
              <a:buNone/>
            </a:pPr>
            <a:r>
              <a:rPr lang="uk-UA" dirty="0" smtClean="0">
                <a:solidFill>
                  <a:schemeClr val="tx1">
                    <a:lumMod val="95000"/>
                    <a:lumOff val="5000"/>
                  </a:schemeClr>
                </a:solidFill>
              </a:rPr>
              <a:t>8. Не витрачати часу на речі, які не дають нічого корисного або шкодять</a:t>
            </a:r>
          </a:p>
          <a:p>
            <a:pPr>
              <a:buNone/>
            </a:pPr>
            <a:r>
              <a:rPr lang="uk-UA" dirty="0" smtClean="0">
                <a:solidFill>
                  <a:schemeClr val="accent3">
                    <a:lumMod val="50000"/>
                  </a:schemeClr>
                </a:solidFill>
              </a:rPr>
              <a:t>9. Планувати свій день, тиждень, місяць і виконувати все, що заплановане</a:t>
            </a:r>
          </a:p>
          <a:p>
            <a:pPr>
              <a:buNone/>
            </a:pPr>
            <a:r>
              <a:rPr lang="uk-UA" dirty="0" smtClean="0">
                <a:solidFill>
                  <a:schemeClr val="tx1">
                    <a:lumMod val="95000"/>
                    <a:lumOff val="5000"/>
                  </a:schemeClr>
                </a:solidFill>
              </a:rPr>
              <a:t>10. Звертати увагу не лише на роботу, але і на особисте життя: родину, друзів.</a:t>
            </a:r>
            <a:endParaRPr lang="ru-RU" dirty="0">
              <a:solidFill>
                <a:schemeClr val="tx1">
                  <a:lumMod val="95000"/>
                  <a:lumOff val="5000"/>
                </a:schemeClr>
              </a:solidFill>
            </a:endParaRPr>
          </a:p>
        </p:txBody>
      </p:sp>
    </p:spTree>
    <p:custDataLst>
      <p:tags r:id="rId1"/>
    </p:custDataLst>
  </p:cSld>
  <p:clrMapOvr>
    <a:masterClrMapping/>
  </p:clrMapOvr>
  <p:transition advTm="5223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400" decel="100000"/>
                                        <p:tgtEl>
                                          <p:spTgt spid="3">
                                            <p:txEl>
                                              <p:pRg st="0" end="0"/>
                                            </p:txEl>
                                          </p:spTgt>
                                        </p:tgtEl>
                                      </p:cBhvr>
                                    </p:animEffect>
                                    <p:anim calcmode="lin" valueType="num">
                                      <p:cBhvr>
                                        <p:cTn id="17" dur="24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8" dur="24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9" dur="24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0" dur="600" accel="100000" fill="hold">
                                          <p:stCondLst>
                                            <p:cond delay="24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1" dur="600" accel="100000" fill="hold">
                                          <p:stCondLst>
                                            <p:cond delay="24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400" decel="100000"/>
                                        <p:tgtEl>
                                          <p:spTgt spid="3">
                                            <p:txEl>
                                              <p:pRg st="1" end="1"/>
                                            </p:txEl>
                                          </p:spTgt>
                                        </p:tgtEl>
                                      </p:cBhvr>
                                    </p:animEffect>
                                    <p:anim calcmode="lin" valueType="num">
                                      <p:cBhvr>
                                        <p:cTn id="27" dur="24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8" dur="24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9" dur="24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0" dur="600" accel="100000" fill="hold">
                                          <p:stCondLst>
                                            <p:cond delay="24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1" dur="600" accel="100000" fill="hold">
                                          <p:stCondLst>
                                            <p:cond delay="24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2400" decel="100000"/>
                                        <p:tgtEl>
                                          <p:spTgt spid="3">
                                            <p:txEl>
                                              <p:pRg st="2" end="2"/>
                                            </p:txEl>
                                          </p:spTgt>
                                        </p:tgtEl>
                                      </p:cBhvr>
                                    </p:animEffect>
                                    <p:anim calcmode="lin" valueType="num">
                                      <p:cBhvr>
                                        <p:cTn id="37" dur="24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8" dur="24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9" dur="24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40" dur="600" accel="100000" fill="hold">
                                          <p:stCondLst>
                                            <p:cond delay="24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41" dur="600" accel="100000" fill="hold">
                                          <p:stCondLst>
                                            <p:cond delay="24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2400" decel="100000"/>
                                        <p:tgtEl>
                                          <p:spTgt spid="3">
                                            <p:txEl>
                                              <p:pRg st="3" end="3"/>
                                            </p:txEl>
                                          </p:spTgt>
                                        </p:tgtEl>
                                      </p:cBhvr>
                                    </p:animEffect>
                                    <p:anim calcmode="lin" valueType="num">
                                      <p:cBhvr>
                                        <p:cTn id="47" dur="24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8" dur="24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9" dur="24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0" dur="600" accel="100000" fill="hold">
                                          <p:stCondLst>
                                            <p:cond delay="24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51" dur="600" accel="100000" fill="hold">
                                          <p:stCondLst>
                                            <p:cond delay="24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0" presetClass="entr" presetSubtype="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2400" decel="100000"/>
                                        <p:tgtEl>
                                          <p:spTgt spid="3">
                                            <p:txEl>
                                              <p:pRg st="4" end="4"/>
                                            </p:txEl>
                                          </p:spTgt>
                                        </p:tgtEl>
                                      </p:cBhvr>
                                    </p:animEffect>
                                    <p:anim calcmode="lin" valueType="num">
                                      <p:cBhvr>
                                        <p:cTn id="57" dur="24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58" dur="24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9" dur="24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60" dur="600" accel="100000" fill="hold">
                                          <p:stCondLst>
                                            <p:cond delay="24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61" dur="600" accel="100000" fill="hold">
                                          <p:stCondLst>
                                            <p:cond delay="24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2400" decel="100000"/>
                                        <p:tgtEl>
                                          <p:spTgt spid="3">
                                            <p:txEl>
                                              <p:pRg st="5" end="5"/>
                                            </p:txEl>
                                          </p:spTgt>
                                        </p:tgtEl>
                                      </p:cBhvr>
                                    </p:animEffect>
                                    <p:anim calcmode="lin" valueType="num">
                                      <p:cBhvr>
                                        <p:cTn id="67" dur="24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68" dur="24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9" dur="24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70" dur="600" accel="100000" fill="hold">
                                          <p:stCondLst>
                                            <p:cond delay="24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71" dur="600" accel="100000" fill="hold">
                                          <p:stCondLst>
                                            <p:cond delay="24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grpId="0" nodeType="clickEffect">
                                  <p:stCondLst>
                                    <p:cond delay="0"/>
                                  </p:stCondLst>
                                  <p:childTnLst>
                                    <p:set>
                                      <p:cBhvr>
                                        <p:cTn id="75" dur="1" fill="hold">
                                          <p:stCondLst>
                                            <p:cond delay="0"/>
                                          </p:stCondLst>
                                        </p:cTn>
                                        <p:tgtEl>
                                          <p:spTgt spid="3">
                                            <p:txEl>
                                              <p:pRg st="6" end="6"/>
                                            </p:txEl>
                                          </p:spTgt>
                                        </p:tgtEl>
                                        <p:attrNameLst>
                                          <p:attrName>style.visibility</p:attrName>
                                        </p:attrNameLst>
                                      </p:cBhvr>
                                      <p:to>
                                        <p:strVal val="visible"/>
                                      </p:to>
                                    </p:set>
                                    <p:animEffect transition="in" filter="fade">
                                      <p:cBhvr>
                                        <p:cTn id="76" dur="2400" decel="100000"/>
                                        <p:tgtEl>
                                          <p:spTgt spid="3">
                                            <p:txEl>
                                              <p:pRg st="6" end="6"/>
                                            </p:txEl>
                                          </p:spTgt>
                                        </p:tgtEl>
                                      </p:cBhvr>
                                    </p:animEffect>
                                    <p:anim calcmode="lin" valueType="num">
                                      <p:cBhvr>
                                        <p:cTn id="77" dur="24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78" dur="24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79" dur="24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80" dur="600" accel="100000" fill="hold">
                                          <p:stCondLst>
                                            <p:cond delay="24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81" dur="600" accel="100000" fill="hold">
                                          <p:stCondLst>
                                            <p:cond delay="24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grpId="0" nodeType="clickEffect">
                                  <p:stCondLst>
                                    <p:cond delay="0"/>
                                  </p:stCondLst>
                                  <p:childTnLst>
                                    <p:set>
                                      <p:cBhvr>
                                        <p:cTn id="85" dur="1" fill="hold">
                                          <p:stCondLst>
                                            <p:cond delay="0"/>
                                          </p:stCondLst>
                                        </p:cTn>
                                        <p:tgtEl>
                                          <p:spTgt spid="3">
                                            <p:txEl>
                                              <p:pRg st="7" end="7"/>
                                            </p:txEl>
                                          </p:spTgt>
                                        </p:tgtEl>
                                        <p:attrNameLst>
                                          <p:attrName>style.visibility</p:attrName>
                                        </p:attrNameLst>
                                      </p:cBhvr>
                                      <p:to>
                                        <p:strVal val="visible"/>
                                      </p:to>
                                    </p:set>
                                    <p:animEffect transition="in" filter="fade">
                                      <p:cBhvr>
                                        <p:cTn id="86" dur="2400" decel="100000"/>
                                        <p:tgtEl>
                                          <p:spTgt spid="3">
                                            <p:txEl>
                                              <p:pRg st="7" end="7"/>
                                            </p:txEl>
                                          </p:spTgt>
                                        </p:tgtEl>
                                      </p:cBhvr>
                                    </p:animEffect>
                                    <p:anim calcmode="lin" valueType="num">
                                      <p:cBhvr>
                                        <p:cTn id="87" dur="24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88" dur="24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89" dur="24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90" dur="600" accel="100000" fill="hold">
                                          <p:stCondLst>
                                            <p:cond delay="24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91" dur="600" accel="100000" fill="hold">
                                          <p:stCondLst>
                                            <p:cond delay="24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grpId="0" nodeType="clickEffect">
                                  <p:stCondLst>
                                    <p:cond delay="0"/>
                                  </p:stCondLst>
                                  <p:childTnLst>
                                    <p:set>
                                      <p:cBhvr>
                                        <p:cTn id="95" dur="1" fill="hold">
                                          <p:stCondLst>
                                            <p:cond delay="0"/>
                                          </p:stCondLst>
                                        </p:cTn>
                                        <p:tgtEl>
                                          <p:spTgt spid="3">
                                            <p:txEl>
                                              <p:pRg st="8" end="8"/>
                                            </p:txEl>
                                          </p:spTgt>
                                        </p:tgtEl>
                                        <p:attrNameLst>
                                          <p:attrName>style.visibility</p:attrName>
                                        </p:attrNameLst>
                                      </p:cBhvr>
                                      <p:to>
                                        <p:strVal val="visible"/>
                                      </p:to>
                                    </p:set>
                                    <p:animEffect transition="in" filter="fade">
                                      <p:cBhvr>
                                        <p:cTn id="96" dur="2400" decel="100000"/>
                                        <p:tgtEl>
                                          <p:spTgt spid="3">
                                            <p:txEl>
                                              <p:pRg st="8" end="8"/>
                                            </p:txEl>
                                          </p:spTgt>
                                        </p:tgtEl>
                                      </p:cBhvr>
                                    </p:animEffect>
                                    <p:anim calcmode="lin" valueType="num">
                                      <p:cBhvr>
                                        <p:cTn id="97" dur="24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98" dur="24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99" dur="24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100" dur="600" accel="100000" fill="hold">
                                          <p:stCondLst>
                                            <p:cond delay="24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101" dur="600" accel="100000" fill="hold">
                                          <p:stCondLst>
                                            <p:cond delay="24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30" presetClass="entr" presetSubtype="0" fill="hold" grpId="0" nodeType="clickEffect">
                                  <p:stCondLst>
                                    <p:cond delay="0"/>
                                  </p:stCondLst>
                                  <p:childTnLst>
                                    <p:set>
                                      <p:cBhvr>
                                        <p:cTn id="105" dur="1" fill="hold">
                                          <p:stCondLst>
                                            <p:cond delay="0"/>
                                          </p:stCondLst>
                                        </p:cTn>
                                        <p:tgtEl>
                                          <p:spTgt spid="3">
                                            <p:txEl>
                                              <p:pRg st="9" end="9"/>
                                            </p:txEl>
                                          </p:spTgt>
                                        </p:tgtEl>
                                        <p:attrNameLst>
                                          <p:attrName>style.visibility</p:attrName>
                                        </p:attrNameLst>
                                      </p:cBhvr>
                                      <p:to>
                                        <p:strVal val="visible"/>
                                      </p:to>
                                    </p:set>
                                    <p:animEffect transition="in" filter="fade">
                                      <p:cBhvr>
                                        <p:cTn id="106" dur="2400" decel="100000"/>
                                        <p:tgtEl>
                                          <p:spTgt spid="3">
                                            <p:txEl>
                                              <p:pRg st="9" end="9"/>
                                            </p:txEl>
                                          </p:spTgt>
                                        </p:tgtEl>
                                      </p:cBhvr>
                                    </p:animEffect>
                                    <p:anim calcmode="lin" valueType="num">
                                      <p:cBhvr>
                                        <p:cTn id="107" dur="24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108" dur="24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109" dur="24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110" dur="600" accel="100000" fill="hold">
                                          <p:stCondLst>
                                            <p:cond delay="24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111" dur="600" accel="100000" fill="hold">
                                          <p:stCondLst>
                                            <p:cond delay="24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800" dirty="0" smtClean="0"/>
              <a:t>Висновок</a:t>
            </a:r>
            <a:endParaRPr lang="ru-RU" sz="4800" dirty="0"/>
          </a:p>
        </p:txBody>
      </p:sp>
      <p:sp>
        <p:nvSpPr>
          <p:cNvPr id="3" name="Содержимое 2"/>
          <p:cNvSpPr>
            <a:spLocks noGrp="1"/>
          </p:cNvSpPr>
          <p:nvPr>
            <p:ph sz="quarter" idx="1"/>
          </p:nvPr>
        </p:nvSpPr>
        <p:spPr>
          <a:xfrm>
            <a:off x="214282" y="1527048"/>
            <a:ext cx="8591390" cy="4572000"/>
          </a:xfrm>
        </p:spPr>
        <p:txBody>
          <a:bodyPr/>
          <a:lstStyle/>
          <a:p>
            <a:pPr algn="just">
              <a:buNone/>
            </a:pPr>
            <a:r>
              <a:rPr lang="uk-UA" dirty="0" smtClean="0"/>
              <a:t>       </a:t>
            </a:r>
            <a:r>
              <a:rPr lang="uk-UA" sz="3000" dirty="0" smtClean="0"/>
              <a:t>Здоровий спосіб життя важливий для усіх без виключення людей. Успішні люди ведуть здоровий спосіб життя, і він є складовою їхнього успіху в житті. Було досліджено співачку, політика, актора і письменника, і всі вони дотримуються певних правил, завдяки яким вони залишаються успішними і щасливими. </a:t>
            </a:r>
            <a:endParaRPr lang="ru-RU" sz="3000" dirty="0"/>
          </a:p>
        </p:txBody>
      </p:sp>
    </p:spTree>
    <p:custDataLst>
      <p:tags r:id="rId1"/>
    </p:custDataLst>
  </p:cSld>
  <p:clrMapOvr>
    <a:masterClrMapping/>
  </p:clrMapOvr>
  <p:transition advTm="30702">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Герселия\Pictures\школа\презентции\длорп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285728"/>
            <a:ext cx="7143768" cy="4560592"/>
          </a:xfrm>
        </p:spPr>
        <p:txBody>
          <a:bodyPr>
            <a:normAutofit/>
          </a:bodyPr>
          <a:lstStyle/>
          <a:p>
            <a:r>
              <a:rPr lang="uk-UA" sz="4000" b="1" dirty="0" smtClean="0">
                <a:solidFill>
                  <a:srgbClr val="002060"/>
                </a:solidFill>
              </a:rPr>
              <a:t>Мета:</a:t>
            </a:r>
            <a:r>
              <a:rPr lang="uk-UA" sz="4000" dirty="0" smtClean="0">
                <a:solidFill>
                  <a:srgbClr val="002060"/>
                </a:solidFill>
              </a:rPr>
              <a:t> </a:t>
            </a:r>
            <a:r>
              <a:rPr lang="uk-UA" sz="3200" dirty="0" smtClean="0">
                <a:solidFill>
                  <a:srgbClr val="002060"/>
                </a:solidFill>
              </a:rPr>
              <a:t>дослідити історії успішних людей різних професій та оцінити роль здорового способу життя як фактора успіху людини в житті. Сформулювати рекомендації “10 правил життєвого успіху ”.</a:t>
            </a:r>
            <a:endParaRPr lang="ru-RU" sz="3200" dirty="0">
              <a:solidFill>
                <a:srgbClr val="002060"/>
              </a:solidFill>
            </a:endParaRPr>
          </a:p>
        </p:txBody>
      </p:sp>
    </p:spTree>
  </p:cSld>
  <p:clrMapOvr>
    <a:masterClrMapping/>
  </p:clrMapOvr>
  <p:transition advTm="1374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 роботи</a:t>
            </a:r>
            <a:endParaRPr lang="ru-RU" dirty="0"/>
          </a:p>
        </p:txBody>
      </p:sp>
      <p:sp>
        <p:nvSpPr>
          <p:cNvPr id="3" name="Содержимое 2"/>
          <p:cNvSpPr>
            <a:spLocks noGrp="1"/>
          </p:cNvSpPr>
          <p:nvPr>
            <p:ph idx="1"/>
          </p:nvPr>
        </p:nvSpPr>
        <p:spPr/>
        <p:txBody>
          <a:bodyPr/>
          <a:lstStyle/>
          <a:p>
            <a:r>
              <a:rPr lang="uk-UA" dirty="0" smtClean="0"/>
              <a:t>1. Відібрати декількох успішних людей, дослідити їх спосіб життя.</a:t>
            </a:r>
          </a:p>
          <a:p>
            <a:r>
              <a:rPr lang="uk-UA" dirty="0" smtClean="0"/>
              <a:t>2. Визначити значення здорового способу життя для їх успішності.</a:t>
            </a:r>
          </a:p>
          <a:p>
            <a:r>
              <a:rPr lang="uk-UA" dirty="0" smtClean="0"/>
              <a:t>3. На основі досліджень, їхніх порад та власних поглядів сформулювати 10 правил життєвого успіху</a:t>
            </a:r>
          </a:p>
          <a:p>
            <a:r>
              <a:rPr lang="uk-UA" dirty="0" smtClean="0"/>
              <a:t>4. Зробити висновки</a:t>
            </a:r>
            <a:endParaRPr lang="ru-RU" dirty="0"/>
          </a:p>
        </p:txBody>
      </p:sp>
    </p:spTree>
    <p:custDataLst>
      <p:tags r:id="rId1"/>
    </p:custDataLst>
  </p:cSld>
  <p:clrMapOvr>
    <a:masterClrMapping/>
  </p:clrMapOvr>
  <p:transition advTm="17097">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Герселия\Pictures\школа\презентции\зож\2-96672.jpg"/>
          <p:cNvPicPr>
            <a:picLocks noChangeAspect="1" noChangeArrowheads="1"/>
          </p:cNvPicPr>
          <p:nvPr/>
        </p:nvPicPr>
        <p:blipFill>
          <a:blip r:embed="rId3"/>
          <a:srcRect/>
          <a:stretch>
            <a:fillRect/>
          </a:stretch>
        </p:blipFill>
        <p:spPr bwMode="auto">
          <a:xfrm>
            <a:off x="4429110" y="0"/>
            <a:ext cx="4714890" cy="6286520"/>
          </a:xfrm>
          <a:prstGeom prst="rect">
            <a:avLst/>
          </a:prstGeom>
          <a:noFill/>
        </p:spPr>
      </p:pic>
      <p:sp>
        <p:nvSpPr>
          <p:cNvPr id="3" name="Содержимое 2"/>
          <p:cNvSpPr>
            <a:spLocks noGrp="1"/>
          </p:cNvSpPr>
          <p:nvPr>
            <p:ph idx="1"/>
          </p:nvPr>
        </p:nvSpPr>
        <p:spPr>
          <a:xfrm>
            <a:off x="357158" y="1428736"/>
            <a:ext cx="5043494" cy="3903646"/>
          </a:xfrm>
        </p:spPr>
        <p:txBody>
          <a:bodyPr>
            <a:normAutofit/>
          </a:bodyPr>
          <a:lstStyle/>
          <a:p>
            <a:pPr algn="just"/>
            <a:r>
              <a:rPr lang="uk-UA" dirty="0" smtClean="0">
                <a:solidFill>
                  <a:srgbClr val="FFC000"/>
                </a:solidFill>
              </a:rPr>
              <a:t>Ані Лорак – успішна жінка, співачка України, яка досягла успіху завдяки своєму таланту, наполегливості, роботі над собою і впевненості у своїх силах. У неї немає чітко визначеного розпорядку дня, але вона веде здоровий спосіб життя.</a:t>
            </a:r>
            <a:endParaRPr lang="ru-RU" dirty="0">
              <a:solidFill>
                <a:srgbClr val="FFC000"/>
              </a:solidFill>
            </a:endParaRPr>
          </a:p>
        </p:txBody>
      </p:sp>
      <p:sp>
        <p:nvSpPr>
          <p:cNvPr id="2" name="Заголовок 1"/>
          <p:cNvSpPr>
            <a:spLocks noGrp="1"/>
          </p:cNvSpPr>
          <p:nvPr>
            <p:ph type="title"/>
          </p:nvPr>
        </p:nvSpPr>
        <p:spPr/>
        <p:txBody>
          <a:bodyPr>
            <a:normAutofit/>
          </a:bodyPr>
          <a:lstStyle/>
          <a:p>
            <a:r>
              <a:rPr lang="ru-RU" sz="6000" dirty="0" smtClean="0">
                <a:solidFill>
                  <a:srgbClr val="CC0000"/>
                </a:solidFill>
              </a:rPr>
              <a:t>Ані Лорак</a:t>
            </a:r>
            <a:endParaRPr lang="ru-RU" sz="6000" dirty="0">
              <a:solidFill>
                <a:srgbClr val="CC0000"/>
              </a:solidFill>
            </a:endParaRPr>
          </a:p>
        </p:txBody>
      </p:sp>
    </p:spTree>
    <p:custDataLst>
      <p:tags r:id="rId1"/>
    </p:custDataLst>
  </p:cSld>
  <p:clrMapOvr>
    <a:masterClrMapping/>
  </p:clrMapOvr>
  <p:transition advTm="19359">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1000"/>
                                        <p:tgtEl>
                                          <p:spTgt spid="10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trips(downLeft)">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Герселия\Pictures\школа\презентции\зож\ani_32.jpg"/>
          <p:cNvPicPr>
            <a:picLocks noChangeAspect="1" noChangeArrowheads="1"/>
          </p:cNvPicPr>
          <p:nvPr/>
        </p:nvPicPr>
        <p:blipFill>
          <a:blip r:embed="rId3"/>
          <a:srcRect/>
          <a:stretch>
            <a:fillRect/>
          </a:stretch>
        </p:blipFill>
        <p:spPr bwMode="auto">
          <a:xfrm>
            <a:off x="4857752" y="0"/>
            <a:ext cx="4286248" cy="6815134"/>
          </a:xfrm>
          <a:prstGeom prst="rect">
            <a:avLst/>
          </a:prstGeom>
          <a:noFill/>
        </p:spPr>
      </p:pic>
      <p:sp>
        <p:nvSpPr>
          <p:cNvPr id="3" name="Заголовок 2"/>
          <p:cNvSpPr>
            <a:spLocks noGrp="1"/>
          </p:cNvSpPr>
          <p:nvPr>
            <p:ph type="title"/>
          </p:nvPr>
        </p:nvSpPr>
        <p:spPr>
          <a:xfrm>
            <a:off x="301752" y="228600"/>
            <a:ext cx="7770710" cy="758952"/>
          </a:xfrm>
        </p:spPr>
        <p:txBody>
          <a:bodyPr/>
          <a:lstStyle/>
          <a:p>
            <a:r>
              <a:rPr lang="uk-UA" dirty="0" smtClean="0">
                <a:solidFill>
                  <a:srgbClr val="C00000"/>
                </a:solidFill>
              </a:rPr>
              <a:t>Поради від Ані Лорак:</a:t>
            </a:r>
            <a:endParaRPr lang="ru-RU" dirty="0">
              <a:solidFill>
                <a:srgbClr val="C00000"/>
              </a:solidFill>
            </a:endParaRPr>
          </a:p>
        </p:txBody>
      </p:sp>
      <p:sp>
        <p:nvSpPr>
          <p:cNvPr id="2" name="Содержимое 1"/>
          <p:cNvSpPr>
            <a:spLocks noGrp="1"/>
          </p:cNvSpPr>
          <p:nvPr>
            <p:ph sz="quarter" idx="1"/>
          </p:nvPr>
        </p:nvSpPr>
        <p:spPr>
          <a:xfrm>
            <a:off x="457200" y="1524000"/>
            <a:ext cx="4400552" cy="4572000"/>
          </a:xfrm>
        </p:spPr>
        <p:txBody>
          <a:bodyPr/>
          <a:lstStyle/>
          <a:p>
            <a:r>
              <a:rPr lang="uk-UA" dirty="0" smtClean="0"/>
              <a:t>Здоровий сон не менше 8-ми годин у день</a:t>
            </a:r>
          </a:p>
          <a:p>
            <a:r>
              <a:rPr lang="uk-UA" dirty="0" smtClean="0"/>
              <a:t>Збалансоване харчування, яке включає в меню овочі, фрукти, рибу і йогурти</a:t>
            </a:r>
          </a:p>
          <a:p>
            <a:r>
              <a:rPr lang="uk-UA" dirty="0" smtClean="0"/>
              <a:t>Фізичні навантаження</a:t>
            </a:r>
          </a:p>
          <a:p>
            <a:r>
              <a:rPr lang="uk-UA" dirty="0" smtClean="0"/>
              <a:t>Обов'язкова зарядка кожного ранку</a:t>
            </a:r>
            <a:endParaRPr lang="ru-RU" dirty="0"/>
          </a:p>
        </p:txBody>
      </p:sp>
    </p:spTree>
    <p:custDataLst>
      <p:tags r:id="rId1"/>
    </p:custDataLst>
  </p:cSld>
  <p:clrMapOvr>
    <a:masterClrMapping/>
  </p:clrMapOvr>
  <p:transition advTm="20108">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2000"/>
                                        <p:tgtEl>
                                          <p:spTgt spid="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0-#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2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2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2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20" dur="2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2000" fill="hold"/>
                                        <p:tgtEl>
                                          <p:spTgt spid="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2000" fill="hold"/>
                                        <p:tgtEl>
                                          <p:spTgt spid="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7"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2000" fill="hold"/>
                                        <p:tgtEl>
                                          <p:spTgt spid="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2000" fill="hold"/>
                                        <p:tgtEl>
                                          <p:spTgt spid="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5"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6" dur="20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8" presetClass="entr" presetSubtype="0" accel="50000" fill="hold" grpId="0"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p:cTn id="41" dur="2000" fill="hold"/>
                                        <p:tgtEl>
                                          <p:spTgt spid="2">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2000" fill="hold"/>
                                        <p:tgtEl>
                                          <p:spTgt spid="2">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3"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4"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Герселия\Pictures\школа\презентции\зож\1365426003_975025_53.jpg"/>
          <p:cNvPicPr>
            <a:picLocks noChangeAspect="1" noChangeArrowheads="1"/>
          </p:cNvPicPr>
          <p:nvPr/>
        </p:nvPicPr>
        <p:blipFill>
          <a:blip r:embed="rId3"/>
          <a:srcRect/>
          <a:stretch>
            <a:fillRect/>
          </a:stretch>
        </p:blipFill>
        <p:spPr bwMode="auto">
          <a:xfrm>
            <a:off x="0" y="0"/>
            <a:ext cx="9144000" cy="6848745"/>
          </a:xfrm>
          <a:prstGeom prst="rect">
            <a:avLst/>
          </a:prstGeom>
          <a:noFill/>
        </p:spPr>
      </p:pic>
      <p:sp>
        <p:nvSpPr>
          <p:cNvPr id="2" name="Заголовок 1"/>
          <p:cNvSpPr>
            <a:spLocks noGrp="1"/>
          </p:cNvSpPr>
          <p:nvPr>
            <p:ph type="title"/>
          </p:nvPr>
        </p:nvSpPr>
        <p:spPr>
          <a:xfrm>
            <a:off x="428596" y="285728"/>
            <a:ext cx="8534400" cy="758952"/>
          </a:xfrm>
        </p:spPr>
        <p:txBody>
          <a:bodyPr>
            <a:noAutofit/>
          </a:bodyPr>
          <a:lstStyle/>
          <a:p>
            <a:r>
              <a:rPr lang="uk-UA" sz="6000" dirty="0" smtClean="0">
                <a:solidFill>
                  <a:srgbClr val="FFC000"/>
                </a:solidFill>
              </a:rPr>
              <a:t>Маргарет Тетчер</a:t>
            </a:r>
            <a:endParaRPr lang="ru-RU" sz="6000" dirty="0">
              <a:solidFill>
                <a:srgbClr val="FFC000"/>
              </a:solidFill>
            </a:endParaRPr>
          </a:p>
        </p:txBody>
      </p:sp>
      <p:sp>
        <p:nvSpPr>
          <p:cNvPr id="3" name="Содержимое 2"/>
          <p:cNvSpPr>
            <a:spLocks noGrp="1"/>
          </p:cNvSpPr>
          <p:nvPr>
            <p:ph sz="quarter" idx="1"/>
          </p:nvPr>
        </p:nvSpPr>
        <p:spPr>
          <a:xfrm>
            <a:off x="0" y="3357562"/>
            <a:ext cx="9144000" cy="3500438"/>
          </a:xfrm>
        </p:spPr>
        <p:txBody>
          <a:bodyPr>
            <a:normAutofit/>
          </a:bodyPr>
          <a:lstStyle/>
          <a:p>
            <a:pPr algn="just"/>
            <a:r>
              <a:rPr lang="uk-UA" dirty="0" smtClean="0">
                <a:solidFill>
                  <a:srgbClr val="FFC000"/>
                </a:solidFill>
              </a:rPr>
              <a:t>Маргарет Тетчер – екс-прем'єр-міністр Великої Британії. Вона кожного ранку прокидалася о 4-ій годині. Це давало їй можливість приділити собі увагу зранку, тому що впродовж дня на це не вистачало часу. Вранці залізна леді робила зарядку, снідала, організовувала свій день. Тетчер завжди слідкувала за своїм здоров'ям,  і це, без сумніву, зробило істотній внесок у її успішність.</a:t>
            </a:r>
            <a:endParaRPr lang="ru-RU" dirty="0">
              <a:solidFill>
                <a:srgbClr val="FFC000"/>
              </a:solidFill>
            </a:endParaRPr>
          </a:p>
        </p:txBody>
      </p:sp>
    </p:spTree>
    <p:custDataLst>
      <p:tags r:id="rId1"/>
    </p:custDataLst>
  </p:cSld>
  <p:clrMapOvr>
    <a:masterClrMapping/>
  </p:clrMapOvr>
  <p:transition advTm="24882">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Герселия\Pictures\школа\презентции\зож\img826_28472.jpg"/>
          <p:cNvPicPr>
            <a:picLocks noChangeAspect="1" noChangeArrowheads="1"/>
          </p:cNvPicPr>
          <p:nvPr/>
        </p:nvPicPr>
        <p:blipFill>
          <a:blip r:embed="rId3"/>
          <a:srcRect/>
          <a:stretch>
            <a:fillRect/>
          </a:stretch>
        </p:blipFill>
        <p:spPr bwMode="auto">
          <a:xfrm>
            <a:off x="0" y="0"/>
            <a:ext cx="4846643" cy="6858000"/>
          </a:xfrm>
          <a:prstGeom prst="rect">
            <a:avLst/>
          </a:prstGeom>
          <a:noFill/>
        </p:spPr>
      </p:pic>
      <p:sp>
        <p:nvSpPr>
          <p:cNvPr id="2" name="Заголовок 1"/>
          <p:cNvSpPr>
            <a:spLocks noGrp="1"/>
          </p:cNvSpPr>
          <p:nvPr>
            <p:ph type="title"/>
          </p:nvPr>
        </p:nvSpPr>
        <p:spPr>
          <a:xfrm>
            <a:off x="0" y="0"/>
            <a:ext cx="4686304" cy="1143000"/>
          </a:xfrm>
        </p:spPr>
        <p:txBody>
          <a:bodyPr>
            <a:normAutofit/>
          </a:bodyPr>
          <a:lstStyle/>
          <a:p>
            <a:r>
              <a:rPr lang="uk-UA" sz="6600" dirty="0" smtClean="0">
                <a:solidFill>
                  <a:srgbClr val="FFC000"/>
                </a:solidFill>
              </a:rPr>
              <a:t>Джекі Чан</a:t>
            </a:r>
            <a:endParaRPr lang="ru-RU" sz="6600" dirty="0">
              <a:solidFill>
                <a:srgbClr val="FFC000"/>
              </a:solidFill>
            </a:endParaRPr>
          </a:p>
        </p:txBody>
      </p:sp>
      <p:sp>
        <p:nvSpPr>
          <p:cNvPr id="3" name="Содержимое 2"/>
          <p:cNvSpPr>
            <a:spLocks noGrp="1"/>
          </p:cNvSpPr>
          <p:nvPr>
            <p:ph idx="1"/>
          </p:nvPr>
        </p:nvSpPr>
        <p:spPr>
          <a:xfrm>
            <a:off x="4214810" y="0"/>
            <a:ext cx="4929190" cy="6858000"/>
          </a:xfrm>
        </p:spPr>
        <p:txBody>
          <a:bodyPr>
            <a:normAutofit/>
          </a:bodyPr>
          <a:lstStyle/>
          <a:p>
            <a:pPr algn="just"/>
            <a:r>
              <a:rPr lang="uk-UA" dirty="0" smtClean="0">
                <a:solidFill>
                  <a:schemeClr val="accent2">
                    <a:lumMod val="60000"/>
                    <a:lumOff val="40000"/>
                  </a:schemeClr>
                </a:solidFill>
              </a:rPr>
              <a:t>Джекі Чан – всесвітньо відомий актор, який навіть у віці 60 років продовжує виконувати всі свої трюки без каскадерів, незважаючи на загрозу своєму здоров'ю – численні переломи черепа, шиї, рук, ніг тощо. У актора є свої методи збереження здоров'я попри травми і вік.</a:t>
            </a:r>
            <a:endParaRPr lang="ru-RU" dirty="0">
              <a:solidFill>
                <a:schemeClr val="accent2">
                  <a:lumMod val="60000"/>
                  <a:lumOff val="40000"/>
                </a:schemeClr>
              </a:solidFill>
            </a:endParaRPr>
          </a:p>
        </p:txBody>
      </p:sp>
    </p:spTree>
    <p:custDataLst>
      <p:tags r:id="rId1"/>
    </p:custDataLst>
  </p:cSld>
  <p:clrMapOvr>
    <a:masterClrMapping/>
  </p:clrMapOvr>
  <p:transition advTm="20061">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2.5"/>
                                          </p:val>
                                        </p:tav>
                                        <p:tav tm="100000">
                                          <p:val>
                                            <p:strVal val="#ppt_w"/>
                                          </p:val>
                                        </p:tav>
                                      </p:tavLst>
                                    </p:anim>
                                    <p:anim calcmode="lin" valueType="num">
                                      <p:cBhvr>
                                        <p:cTn id="8" dur="1000" fill="hold"/>
                                        <p:tgtEl>
                                          <p:spTgt spid="4098"/>
                                        </p:tgtEl>
                                        <p:attrNameLst>
                                          <p:attrName>ppt_h</p:attrName>
                                        </p:attrNameLst>
                                      </p:cBhvr>
                                      <p:tavLst>
                                        <p:tav tm="0">
                                          <p:val>
                                            <p:strVal val="#ppt_h*0.01"/>
                                          </p:val>
                                        </p:tav>
                                        <p:tav tm="100000">
                                          <p:val>
                                            <p:strVal val="#ppt_h"/>
                                          </p:val>
                                        </p:tav>
                                      </p:tavLst>
                                    </p:anim>
                                    <p:anim calcmode="lin" valueType="num">
                                      <p:cBhvr>
                                        <p:cTn id="9" dur="1000" fill="hold"/>
                                        <p:tgtEl>
                                          <p:spTgt spid="4098"/>
                                        </p:tgtEl>
                                        <p:attrNameLst>
                                          <p:attrName>ppt_x</p:attrName>
                                        </p:attrNameLst>
                                      </p:cBhvr>
                                      <p:tavLst>
                                        <p:tav tm="0">
                                          <p:val>
                                            <p:strVal val="#ppt_x"/>
                                          </p:val>
                                        </p:tav>
                                        <p:tav tm="100000">
                                          <p:val>
                                            <p:strVal val="#ppt_x"/>
                                          </p:val>
                                        </p:tav>
                                      </p:tavLst>
                                    </p:anim>
                                    <p:anim calcmode="lin" valueType="num">
                                      <p:cBhvr>
                                        <p:cTn id="10" dur="1000" fill="hold"/>
                                        <p:tgtEl>
                                          <p:spTgt spid="4098"/>
                                        </p:tgtEl>
                                        <p:attrNameLst>
                                          <p:attrName>ppt_y</p:attrName>
                                        </p:attrNameLst>
                                      </p:cBhvr>
                                      <p:tavLst>
                                        <p:tav tm="0">
                                          <p:val>
                                            <p:strVal val="#ppt_h+1"/>
                                          </p:val>
                                        </p:tav>
                                        <p:tav tm="100000">
                                          <p:val>
                                            <p:strVal val="#ppt_y"/>
                                          </p:val>
                                        </p:tav>
                                      </p:tavLst>
                                    </p:anim>
                                    <p:animEffect transition="in" filter="fade">
                                      <p:cBhvr>
                                        <p:cTn id="11" dur="1000"/>
                                        <p:tgtEl>
                                          <p:spTgt spid="409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Герселия\Pictures\школа\презентции\зож\199.gif"/>
          <p:cNvPicPr>
            <a:picLocks noChangeAspect="1" noChangeArrowheads="1"/>
          </p:cNvPicPr>
          <p:nvPr/>
        </p:nvPicPr>
        <p:blipFill>
          <a:blip r:embed="rId3"/>
          <a:srcRect/>
          <a:stretch>
            <a:fillRect/>
          </a:stretch>
        </p:blipFill>
        <p:spPr bwMode="auto">
          <a:xfrm>
            <a:off x="0" y="0"/>
            <a:ext cx="4576970" cy="6858000"/>
          </a:xfrm>
          <a:prstGeom prst="rect">
            <a:avLst/>
          </a:prstGeom>
          <a:noFill/>
        </p:spPr>
      </p:pic>
      <p:sp>
        <p:nvSpPr>
          <p:cNvPr id="3" name="Содержимое 2"/>
          <p:cNvSpPr>
            <a:spLocks noGrp="1"/>
          </p:cNvSpPr>
          <p:nvPr>
            <p:ph idx="1"/>
          </p:nvPr>
        </p:nvSpPr>
        <p:spPr>
          <a:xfrm>
            <a:off x="4000496" y="0"/>
            <a:ext cx="5143504" cy="6858000"/>
          </a:xfrm>
        </p:spPr>
        <p:txBody>
          <a:bodyPr>
            <a:normAutofit/>
          </a:bodyPr>
          <a:lstStyle/>
          <a:p>
            <a:pPr algn="just"/>
            <a:r>
              <a:rPr lang="uk-UA" sz="2500" dirty="0" smtClean="0">
                <a:solidFill>
                  <a:schemeClr val="tx1">
                    <a:lumMod val="20000"/>
                    <a:lumOff val="80000"/>
                  </a:schemeClr>
                </a:solidFill>
              </a:rPr>
              <a:t>Дієти Джекі Чан не додержується, проте займається спортом мінімум 3 години на день. Здоровий спосіб життя, спорт – основа його кар'єри, життя, його хліб. Без спорту він навряд чи досяг би такого успіху. </a:t>
            </a:r>
            <a:endParaRPr lang="ru-RU" sz="2500" dirty="0">
              <a:solidFill>
                <a:schemeClr val="tx1">
                  <a:lumMod val="20000"/>
                  <a:lumOff val="80000"/>
                </a:schemeClr>
              </a:solidFill>
            </a:endParaRPr>
          </a:p>
        </p:txBody>
      </p:sp>
      <p:pic>
        <p:nvPicPr>
          <p:cNvPr id="5123" name="Picture 3" descr="D:\Герселия\Pictures\школа\презентции\зож\5aa6cdf4a95b7f2b6c05ccafa5e13a3d.jpg"/>
          <p:cNvPicPr>
            <a:picLocks noChangeAspect="1" noChangeArrowheads="1"/>
          </p:cNvPicPr>
          <p:nvPr/>
        </p:nvPicPr>
        <p:blipFill>
          <a:blip r:embed="rId4" cstate="print"/>
          <a:srcRect/>
          <a:stretch>
            <a:fillRect/>
          </a:stretch>
        </p:blipFill>
        <p:spPr bwMode="auto">
          <a:xfrm>
            <a:off x="3786182" y="3295051"/>
            <a:ext cx="5357818" cy="3562949"/>
          </a:xfrm>
          <a:prstGeom prst="rect">
            <a:avLst/>
          </a:prstGeom>
          <a:noFill/>
        </p:spPr>
      </p:pic>
    </p:spTree>
    <p:custDataLst>
      <p:tags r:id="rId1"/>
    </p:custDataLst>
  </p:cSld>
  <p:clrMapOvr>
    <a:masterClrMapping/>
  </p:clrMapOvr>
  <p:transition advTm="11435">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style.rotation</p:attrName>
                                        </p:attrNameLst>
                                      </p:cBhvr>
                                      <p:tavLst>
                                        <p:tav tm="0">
                                          <p:val>
                                            <p:fltVal val="360"/>
                                          </p:val>
                                        </p:tav>
                                        <p:tav tm="100000">
                                          <p:val>
                                            <p:fltVal val="0"/>
                                          </p:val>
                                        </p:tav>
                                      </p:tavLst>
                                    </p:anim>
                                    <p:animEffect transition="in" filter="fade">
                                      <p:cBhvr>
                                        <p:cTn id="10" dur="500"/>
                                        <p:tgtEl>
                                          <p:spTgt spid="5122"/>
                                        </p:tgtEl>
                                      </p:cBhvr>
                                    </p:animEffect>
                                  </p:childTnLst>
                                </p:cTn>
                              </p:par>
                              <p:par>
                                <p:cTn id="11" presetID="22" presetClass="entr" presetSubtype="4" fill="hold" nodeType="with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wipe(down)">
                                      <p:cBhvr>
                                        <p:cTn id="13" dur="500"/>
                                        <p:tgtEl>
                                          <p:spTgt spid="51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Герселия\Pictures\школа\презентции\зож\king.jpg"/>
          <p:cNvPicPr>
            <a:picLocks noChangeAspect="1" noChangeArrowheads="1"/>
          </p:cNvPicPr>
          <p:nvPr/>
        </p:nvPicPr>
        <p:blipFill>
          <a:blip r:embed="rId3"/>
          <a:srcRect/>
          <a:stretch>
            <a:fillRect/>
          </a:stretch>
        </p:blipFill>
        <p:spPr bwMode="auto">
          <a:xfrm>
            <a:off x="2098109" y="0"/>
            <a:ext cx="7045891" cy="6858000"/>
          </a:xfrm>
          <a:prstGeom prst="rect">
            <a:avLst/>
          </a:prstGeom>
          <a:noFill/>
        </p:spPr>
      </p:pic>
      <p:sp>
        <p:nvSpPr>
          <p:cNvPr id="2" name="Заголовок 1"/>
          <p:cNvSpPr>
            <a:spLocks noGrp="1"/>
          </p:cNvSpPr>
          <p:nvPr>
            <p:ph type="title"/>
          </p:nvPr>
        </p:nvSpPr>
        <p:spPr>
          <a:xfrm>
            <a:off x="4786314" y="0"/>
            <a:ext cx="4357686" cy="1357322"/>
          </a:xfrm>
        </p:spPr>
        <p:txBody>
          <a:bodyPr>
            <a:noAutofit/>
          </a:bodyPr>
          <a:lstStyle/>
          <a:p>
            <a:r>
              <a:rPr lang="uk-UA" sz="6000" dirty="0" smtClean="0">
                <a:solidFill>
                  <a:schemeClr val="tx2">
                    <a:lumMod val="20000"/>
                    <a:lumOff val="80000"/>
                  </a:schemeClr>
                </a:solidFill>
              </a:rPr>
              <a:t>Стівен Кінг</a:t>
            </a:r>
            <a:endParaRPr lang="ru-RU" sz="6000" dirty="0">
              <a:solidFill>
                <a:schemeClr val="tx2">
                  <a:lumMod val="20000"/>
                  <a:lumOff val="80000"/>
                </a:schemeClr>
              </a:solidFill>
            </a:endParaRPr>
          </a:p>
        </p:txBody>
      </p:sp>
      <p:sp>
        <p:nvSpPr>
          <p:cNvPr id="3" name="Содержимое 2"/>
          <p:cNvSpPr>
            <a:spLocks noGrp="1"/>
          </p:cNvSpPr>
          <p:nvPr>
            <p:ph idx="1"/>
          </p:nvPr>
        </p:nvSpPr>
        <p:spPr>
          <a:xfrm>
            <a:off x="0" y="0"/>
            <a:ext cx="4786314" cy="6858000"/>
          </a:xfrm>
        </p:spPr>
        <p:txBody>
          <a:bodyPr>
            <a:normAutofit/>
          </a:bodyPr>
          <a:lstStyle/>
          <a:p>
            <a:pPr algn="just">
              <a:buNone/>
            </a:pPr>
            <a:r>
              <a:rPr lang="uk-UA" dirty="0" smtClean="0">
                <a:solidFill>
                  <a:schemeClr val="bg1">
                    <a:lumMod val="95000"/>
                    <a:lumOff val="5000"/>
                  </a:schemeClr>
                </a:solidFill>
              </a:rPr>
              <a:t>Стівен Кі</a:t>
            </a:r>
            <a:r>
              <a:rPr lang="uk-UA" dirty="0" smtClean="0">
                <a:solidFill>
                  <a:schemeClr val="tx1">
                    <a:lumMod val="20000"/>
                    <a:lumOff val="80000"/>
                  </a:schemeClr>
                </a:solidFill>
              </a:rPr>
              <a:t>нг</a:t>
            </a:r>
            <a:r>
              <a:rPr lang="uk-UA" dirty="0" smtClean="0">
                <a:solidFill>
                  <a:schemeClr val="bg1">
                    <a:lumMod val="95000"/>
                    <a:lumOff val="5000"/>
                  </a:schemeClr>
                </a:solidFill>
              </a:rPr>
              <a:t> </a:t>
            </a:r>
            <a:r>
              <a:rPr lang="uk-UA" dirty="0" smtClean="0">
                <a:solidFill>
                  <a:schemeClr val="tx1">
                    <a:lumMod val="20000"/>
                    <a:lumOff val="80000"/>
                  </a:schemeClr>
                </a:solidFill>
              </a:rPr>
              <a:t>– відомий </a:t>
            </a:r>
            <a:r>
              <a:rPr lang="uk-UA" dirty="0" smtClean="0">
                <a:solidFill>
                  <a:schemeClr val="bg1">
                    <a:lumMod val="95000"/>
                    <a:lumOff val="5000"/>
                  </a:schemeClr>
                </a:solidFill>
              </a:rPr>
              <a:t>американ</a:t>
            </a:r>
            <a:r>
              <a:rPr lang="uk-UA" dirty="0" smtClean="0">
                <a:solidFill>
                  <a:schemeClr val="tx1">
                    <a:lumMod val="20000"/>
                    <a:lumOff val="80000"/>
                  </a:schemeClr>
                </a:solidFill>
              </a:rPr>
              <a:t>ський </a:t>
            </a:r>
            <a:r>
              <a:rPr lang="uk-UA" dirty="0" smtClean="0">
                <a:solidFill>
                  <a:schemeClr val="bg1">
                    <a:lumMod val="95000"/>
                    <a:lumOff val="5000"/>
                  </a:schemeClr>
                </a:solidFill>
              </a:rPr>
              <a:t>письменн</a:t>
            </a:r>
            <a:r>
              <a:rPr lang="uk-UA" dirty="0" smtClean="0">
                <a:solidFill>
                  <a:schemeClr val="tx1">
                    <a:lumMod val="20000"/>
                    <a:lumOff val="80000"/>
                  </a:schemeClr>
                </a:solidFill>
              </a:rPr>
              <a:t>ик. Він дав </a:t>
            </a:r>
            <a:r>
              <a:rPr lang="uk-UA" dirty="0" smtClean="0">
                <a:solidFill>
                  <a:schemeClr val="bg1">
                    <a:lumMod val="95000"/>
                    <a:lumOff val="5000"/>
                  </a:schemeClr>
                </a:solidFill>
              </a:rPr>
              <a:t>кілька по</a:t>
            </a:r>
            <a:r>
              <a:rPr lang="uk-UA" dirty="0" smtClean="0">
                <a:solidFill>
                  <a:schemeClr val="tx1">
                    <a:lumMod val="20000"/>
                    <a:lumOff val="80000"/>
                  </a:schemeClr>
                </a:solidFill>
              </a:rPr>
              <a:t>рад успіху:</a:t>
            </a:r>
          </a:p>
          <a:p>
            <a:pPr marL="651510" indent="-514350" algn="just">
              <a:buAutoNum type="arabicPeriod"/>
            </a:pPr>
            <a:r>
              <a:rPr lang="uk-UA" dirty="0" smtClean="0">
                <a:solidFill>
                  <a:schemeClr val="bg1">
                    <a:lumMod val="95000"/>
                    <a:lumOff val="5000"/>
                  </a:schemeClr>
                </a:solidFill>
              </a:rPr>
              <a:t>Робіть те</a:t>
            </a:r>
            <a:r>
              <a:rPr lang="uk-UA" dirty="0" smtClean="0">
                <a:solidFill>
                  <a:schemeClr val="tx1">
                    <a:lumMod val="20000"/>
                    <a:lumOff val="80000"/>
                  </a:schemeClr>
                </a:solidFill>
              </a:rPr>
              <a:t>,</a:t>
            </a:r>
            <a:r>
              <a:rPr lang="uk-UA" dirty="0" smtClean="0">
                <a:solidFill>
                  <a:schemeClr val="bg1">
                    <a:lumMod val="95000"/>
                    <a:lumOff val="5000"/>
                  </a:schemeClr>
                </a:solidFill>
              </a:rPr>
              <a:t> </a:t>
            </a:r>
            <a:r>
              <a:rPr lang="uk-UA" dirty="0" smtClean="0">
                <a:solidFill>
                  <a:schemeClr val="tx1">
                    <a:lumMod val="20000"/>
                    <a:lumOff val="80000"/>
                  </a:schemeClr>
                </a:solidFill>
              </a:rPr>
              <a:t>що ви любите</a:t>
            </a:r>
          </a:p>
          <a:p>
            <a:pPr marL="651510" indent="-514350" algn="just">
              <a:buAutoNum type="arabicPeriod"/>
            </a:pPr>
            <a:r>
              <a:rPr lang="uk-UA" dirty="0" smtClean="0">
                <a:solidFill>
                  <a:schemeClr val="bg1">
                    <a:lumMod val="95000"/>
                    <a:lumOff val="5000"/>
                  </a:schemeClr>
                </a:solidFill>
              </a:rPr>
              <a:t>Не витр</a:t>
            </a:r>
            <a:r>
              <a:rPr lang="uk-UA" dirty="0" smtClean="0">
                <a:solidFill>
                  <a:schemeClr val="tx1">
                    <a:lumMod val="20000"/>
                    <a:lumOff val="80000"/>
                  </a:schemeClr>
                </a:solidFill>
              </a:rPr>
              <a:t>ачайте часу </a:t>
            </a:r>
            <a:r>
              <a:rPr lang="uk-UA" dirty="0" smtClean="0">
                <a:solidFill>
                  <a:schemeClr val="bg1">
                    <a:lumMod val="95000"/>
                    <a:lumOff val="5000"/>
                  </a:schemeClr>
                </a:solidFill>
              </a:rPr>
              <a:t>на дурниці</a:t>
            </a:r>
          </a:p>
          <a:p>
            <a:pPr marL="651510" indent="-514350" algn="just">
              <a:buAutoNum type="arabicPeriod"/>
            </a:pPr>
            <a:r>
              <a:rPr lang="uk-UA" dirty="0" smtClean="0">
                <a:solidFill>
                  <a:schemeClr val="bg1">
                    <a:lumMod val="95000"/>
                    <a:lumOff val="5000"/>
                  </a:schemeClr>
                </a:solidFill>
              </a:rPr>
              <a:t>Будьте на</a:t>
            </a:r>
            <a:r>
              <a:rPr lang="uk-UA" dirty="0" smtClean="0">
                <a:solidFill>
                  <a:schemeClr val="tx1">
                    <a:lumMod val="20000"/>
                    <a:lumOff val="80000"/>
                  </a:schemeClr>
                </a:solidFill>
              </a:rPr>
              <a:t>полегливі</a:t>
            </a:r>
            <a:r>
              <a:rPr lang="uk-UA" dirty="0" smtClean="0">
                <a:solidFill>
                  <a:schemeClr val="bg1">
                    <a:lumMod val="95000"/>
                    <a:lumOff val="5000"/>
                  </a:schemeClr>
                </a:solidFill>
              </a:rPr>
              <a:t> </a:t>
            </a:r>
          </a:p>
          <a:p>
            <a:pPr marL="651510" indent="-514350" algn="just">
              <a:buAutoNum type="arabicPeriod"/>
            </a:pPr>
            <a:r>
              <a:rPr lang="uk-UA" dirty="0" smtClean="0">
                <a:solidFill>
                  <a:schemeClr val="bg1">
                    <a:lumMod val="95000"/>
                    <a:lumOff val="5000"/>
                  </a:schemeClr>
                </a:solidFill>
              </a:rPr>
              <a:t>Працюйт</a:t>
            </a:r>
            <a:r>
              <a:rPr lang="uk-UA" dirty="0" smtClean="0">
                <a:solidFill>
                  <a:schemeClr val="tx1">
                    <a:lumMod val="20000"/>
                    <a:lumOff val="80000"/>
                  </a:schemeClr>
                </a:solidFill>
              </a:rPr>
              <a:t>е</a:t>
            </a:r>
            <a:r>
              <a:rPr lang="uk-UA" dirty="0" smtClean="0">
                <a:solidFill>
                  <a:schemeClr val="bg1">
                    <a:lumMod val="95000"/>
                    <a:lumOff val="5000"/>
                  </a:schemeClr>
                </a:solidFill>
              </a:rPr>
              <a:t> </a:t>
            </a:r>
            <a:r>
              <a:rPr lang="uk-UA" dirty="0" smtClean="0">
                <a:solidFill>
                  <a:schemeClr val="tx1">
                    <a:lumMod val="20000"/>
                    <a:lumOff val="80000"/>
                  </a:schemeClr>
                </a:solidFill>
              </a:rPr>
              <a:t>не зара</a:t>
            </a:r>
            <a:r>
              <a:rPr lang="uk-UA" dirty="0" smtClean="0">
                <a:solidFill>
                  <a:schemeClr val="bg1">
                    <a:lumMod val="95000"/>
                    <a:lumOff val="5000"/>
                  </a:schemeClr>
                </a:solidFill>
              </a:rPr>
              <a:t>ди грошей</a:t>
            </a:r>
          </a:p>
          <a:p>
            <a:pPr marL="651510" indent="-514350" algn="just">
              <a:buNone/>
            </a:pPr>
            <a:r>
              <a:rPr lang="uk-UA" dirty="0" smtClean="0">
                <a:solidFill>
                  <a:schemeClr val="bg1">
                    <a:lumMod val="95000"/>
                    <a:lumOff val="5000"/>
                  </a:schemeClr>
                </a:solidFill>
              </a:rPr>
              <a:t>Стівен Кін</a:t>
            </a:r>
            <a:r>
              <a:rPr lang="uk-UA" dirty="0" smtClean="0">
                <a:solidFill>
                  <a:schemeClr val="tx1">
                    <a:lumMod val="20000"/>
                    <a:lumOff val="80000"/>
                  </a:schemeClr>
                </a:solidFill>
              </a:rPr>
              <a:t>г також веде </a:t>
            </a:r>
            <a:r>
              <a:rPr lang="uk-UA" dirty="0" smtClean="0">
                <a:solidFill>
                  <a:schemeClr val="bg1">
                    <a:lumMod val="95000"/>
                    <a:lumOff val="5000"/>
                  </a:schemeClr>
                </a:solidFill>
              </a:rPr>
              <a:t>здоровий </a:t>
            </a:r>
            <a:r>
              <a:rPr lang="uk-UA" dirty="0" smtClean="0">
                <a:solidFill>
                  <a:schemeClr val="tx1">
                    <a:lumMod val="20000"/>
                    <a:lumOff val="80000"/>
                  </a:schemeClr>
                </a:solidFill>
              </a:rPr>
              <a:t>спосіб життя, </a:t>
            </a:r>
            <a:r>
              <a:rPr lang="uk-UA" dirty="0" smtClean="0">
                <a:solidFill>
                  <a:schemeClr val="bg1">
                    <a:lumMod val="95000"/>
                    <a:lumOff val="5000"/>
                  </a:schemeClr>
                </a:solidFill>
              </a:rPr>
              <a:t>підтриму</a:t>
            </a:r>
            <a:r>
              <a:rPr lang="uk-UA" dirty="0" smtClean="0">
                <a:solidFill>
                  <a:schemeClr val="tx1">
                    <a:lumMod val="20000"/>
                    <a:lumOff val="80000"/>
                  </a:schemeClr>
                </a:solidFill>
              </a:rPr>
              <a:t>є</a:t>
            </a:r>
            <a:r>
              <a:rPr lang="uk-UA" dirty="0" smtClean="0">
                <a:solidFill>
                  <a:schemeClr val="bg1">
                    <a:lumMod val="95000"/>
                    <a:lumOff val="5000"/>
                  </a:schemeClr>
                </a:solidFill>
              </a:rPr>
              <a:t> </a:t>
            </a:r>
            <a:r>
              <a:rPr lang="uk-UA" dirty="0" smtClean="0">
                <a:solidFill>
                  <a:schemeClr val="tx1">
                    <a:lumMod val="20000"/>
                    <a:lumOff val="80000"/>
                  </a:schemeClr>
                </a:solidFill>
              </a:rPr>
              <a:t>себе в формі.</a:t>
            </a:r>
          </a:p>
          <a:p>
            <a:endParaRPr lang="ru-RU" dirty="0"/>
          </a:p>
        </p:txBody>
      </p:sp>
    </p:spTree>
    <p:custDataLst>
      <p:tags r:id="rId1"/>
    </p:custDataLst>
  </p:cSld>
  <p:clrMapOvr>
    <a:masterClrMapping/>
  </p:clrMapOvr>
  <p:transition advTm="25163">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70" decel="100000"/>
                                        <p:tgtEl>
                                          <p:spTgt spid="3">
                                            <p:txEl>
                                              <p:pRg st="0" end="0"/>
                                            </p:txEl>
                                          </p:spTgt>
                                        </p:tgtEl>
                                      </p:cBhvr>
                                    </p:animEffect>
                                    <p:animScale>
                                      <p:cBhvr>
                                        <p:cTn id="16" dur="770" decel="100000"/>
                                        <p:tgtEl>
                                          <p:spTgt spid="3">
                                            <p:txEl>
                                              <p:pRg st="0" end="0"/>
                                            </p:txEl>
                                          </p:spTgt>
                                        </p:tgtEl>
                                      </p:cBhvr>
                                      <p:from x="10000" y="10000"/>
                                      <p:to x="200000" y="450000"/>
                                    </p:animScale>
                                    <p:animScale>
                                      <p:cBhvr>
                                        <p:cTn id="17" dur="1230" accel="100000" fill="hold">
                                          <p:stCondLst>
                                            <p:cond delay="770"/>
                                          </p:stCondLst>
                                        </p:cTn>
                                        <p:tgtEl>
                                          <p:spTgt spid="3">
                                            <p:txEl>
                                              <p:pRg st="0" end="0"/>
                                            </p:txEl>
                                          </p:spTgt>
                                        </p:tgtEl>
                                      </p:cBhvr>
                                      <p:from x="200000" y="450000"/>
                                      <p:to x="100000" y="100000"/>
                                    </p:animScale>
                                    <p:set>
                                      <p:cBhvr>
                                        <p:cTn id="18" dur="770" fill="hold"/>
                                        <p:tgtEl>
                                          <p:spTgt spid="3">
                                            <p:txEl>
                                              <p:pRg st="0" end="0"/>
                                            </p:txEl>
                                          </p:spTgt>
                                        </p:tgtEl>
                                        <p:attrNameLst>
                                          <p:attrName>ppt_x</p:attrName>
                                        </p:attrNameLst>
                                      </p:cBhvr>
                                      <p:to>
                                        <p:strVal val="(0.5)"/>
                                      </p:to>
                                    </p:set>
                                    <p:anim from="(0.5)" to="(#ppt_x)" calcmode="lin" valueType="num">
                                      <p:cBhvr>
                                        <p:cTn id="19" dur="1230" accel="100000" fill="hold">
                                          <p:stCondLst>
                                            <p:cond delay="770"/>
                                          </p:stCondLst>
                                        </p:cTn>
                                        <p:tgtEl>
                                          <p:spTgt spid="3">
                                            <p:txEl>
                                              <p:pRg st="0" end="0"/>
                                            </p:txEl>
                                          </p:spTgt>
                                        </p:tgtEl>
                                        <p:attrNameLst>
                                          <p:attrName>ppt_x</p:attrName>
                                        </p:attrNameLst>
                                      </p:cBhvr>
                                    </p:anim>
                                    <p:set>
                                      <p:cBhvr>
                                        <p:cTn id="20" dur="770" fill="hold"/>
                                        <p:tgtEl>
                                          <p:spTgt spid="3">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0" end="0"/>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770" decel="100000"/>
                                        <p:tgtEl>
                                          <p:spTgt spid="3">
                                            <p:txEl>
                                              <p:pRg st="1" end="1"/>
                                            </p:txEl>
                                          </p:spTgt>
                                        </p:tgtEl>
                                      </p:cBhvr>
                                    </p:animEffect>
                                    <p:animScale>
                                      <p:cBhvr>
                                        <p:cTn id="27" dur="770" decel="100000"/>
                                        <p:tgtEl>
                                          <p:spTgt spid="3">
                                            <p:txEl>
                                              <p:pRg st="1" end="1"/>
                                            </p:txEl>
                                          </p:spTgt>
                                        </p:tgtEl>
                                      </p:cBhvr>
                                      <p:from x="10000" y="10000"/>
                                      <p:to x="200000" y="450000"/>
                                    </p:animScale>
                                    <p:animScale>
                                      <p:cBhvr>
                                        <p:cTn id="28" dur="1230" accel="100000" fill="hold">
                                          <p:stCondLst>
                                            <p:cond delay="770"/>
                                          </p:stCondLst>
                                        </p:cTn>
                                        <p:tgtEl>
                                          <p:spTgt spid="3">
                                            <p:txEl>
                                              <p:pRg st="1" end="1"/>
                                            </p:txEl>
                                          </p:spTgt>
                                        </p:tgtEl>
                                      </p:cBhvr>
                                      <p:from x="200000" y="450000"/>
                                      <p:to x="100000" y="100000"/>
                                    </p:animScale>
                                    <p:set>
                                      <p:cBhvr>
                                        <p:cTn id="29" dur="770" fill="hold"/>
                                        <p:tgtEl>
                                          <p:spTgt spid="3">
                                            <p:txEl>
                                              <p:pRg st="1" end="1"/>
                                            </p:txEl>
                                          </p:spTgt>
                                        </p:tgtEl>
                                        <p:attrNameLst>
                                          <p:attrName>ppt_x</p:attrName>
                                        </p:attrNameLst>
                                      </p:cBhvr>
                                      <p:to>
                                        <p:strVal val="(0.5)"/>
                                      </p:to>
                                    </p:set>
                                    <p:anim from="(0.5)" to="(#ppt_x)" calcmode="lin" valueType="num">
                                      <p:cBhvr>
                                        <p:cTn id="30" dur="1230" accel="100000" fill="hold">
                                          <p:stCondLst>
                                            <p:cond delay="770"/>
                                          </p:stCondLst>
                                        </p:cTn>
                                        <p:tgtEl>
                                          <p:spTgt spid="3">
                                            <p:txEl>
                                              <p:pRg st="1" end="1"/>
                                            </p:txEl>
                                          </p:spTgt>
                                        </p:tgtEl>
                                        <p:attrNameLst>
                                          <p:attrName>ppt_x</p:attrName>
                                        </p:attrNameLst>
                                      </p:cBhvr>
                                    </p:anim>
                                    <p:set>
                                      <p:cBhvr>
                                        <p:cTn id="31" dur="770" fill="hold"/>
                                        <p:tgtEl>
                                          <p:spTgt spid="3">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770" decel="100000"/>
                                        <p:tgtEl>
                                          <p:spTgt spid="3">
                                            <p:txEl>
                                              <p:pRg st="2" end="2"/>
                                            </p:txEl>
                                          </p:spTgt>
                                        </p:tgtEl>
                                      </p:cBhvr>
                                    </p:animEffect>
                                    <p:animScale>
                                      <p:cBhvr>
                                        <p:cTn id="38" dur="770" decel="100000"/>
                                        <p:tgtEl>
                                          <p:spTgt spid="3">
                                            <p:txEl>
                                              <p:pRg st="2" end="2"/>
                                            </p:txEl>
                                          </p:spTgt>
                                        </p:tgtEl>
                                      </p:cBhvr>
                                      <p:from x="10000" y="10000"/>
                                      <p:to x="200000" y="450000"/>
                                    </p:animScale>
                                    <p:animScale>
                                      <p:cBhvr>
                                        <p:cTn id="39" dur="1230" accel="100000" fill="hold">
                                          <p:stCondLst>
                                            <p:cond delay="770"/>
                                          </p:stCondLst>
                                        </p:cTn>
                                        <p:tgtEl>
                                          <p:spTgt spid="3">
                                            <p:txEl>
                                              <p:pRg st="2" end="2"/>
                                            </p:txEl>
                                          </p:spTgt>
                                        </p:tgtEl>
                                      </p:cBhvr>
                                      <p:from x="200000" y="450000"/>
                                      <p:to x="100000" y="100000"/>
                                    </p:animScale>
                                    <p:set>
                                      <p:cBhvr>
                                        <p:cTn id="40" dur="770" fill="hold"/>
                                        <p:tgtEl>
                                          <p:spTgt spid="3">
                                            <p:txEl>
                                              <p:pRg st="2" end="2"/>
                                            </p:txEl>
                                          </p:spTgt>
                                        </p:tgtEl>
                                        <p:attrNameLst>
                                          <p:attrName>ppt_x</p:attrName>
                                        </p:attrNameLst>
                                      </p:cBhvr>
                                      <p:to>
                                        <p:strVal val="(0.5)"/>
                                      </p:to>
                                    </p:set>
                                    <p:anim from="(0.5)" to="(#ppt_x)" calcmode="lin" valueType="num">
                                      <p:cBhvr>
                                        <p:cTn id="41" dur="1230" accel="100000" fill="hold">
                                          <p:stCondLst>
                                            <p:cond delay="770"/>
                                          </p:stCondLst>
                                        </p:cTn>
                                        <p:tgtEl>
                                          <p:spTgt spid="3">
                                            <p:txEl>
                                              <p:pRg st="2" end="2"/>
                                            </p:txEl>
                                          </p:spTgt>
                                        </p:tgtEl>
                                        <p:attrNameLst>
                                          <p:attrName>ppt_x</p:attrName>
                                        </p:attrNameLst>
                                      </p:cBhvr>
                                    </p:anim>
                                    <p:set>
                                      <p:cBhvr>
                                        <p:cTn id="42" dur="770" fill="hold"/>
                                        <p:tgtEl>
                                          <p:spTgt spid="3">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3">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770" decel="100000"/>
                                        <p:tgtEl>
                                          <p:spTgt spid="3">
                                            <p:txEl>
                                              <p:pRg st="3" end="3"/>
                                            </p:txEl>
                                          </p:spTgt>
                                        </p:tgtEl>
                                      </p:cBhvr>
                                    </p:animEffect>
                                    <p:animScale>
                                      <p:cBhvr>
                                        <p:cTn id="49" dur="770" decel="100000"/>
                                        <p:tgtEl>
                                          <p:spTgt spid="3">
                                            <p:txEl>
                                              <p:pRg st="3" end="3"/>
                                            </p:txEl>
                                          </p:spTgt>
                                        </p:tgtEl>
                                      </p:cBhvr>
                                      <p:from x="10000" y="10000"/>
                                      <p:to x="200000" y="450000"/>
                                    </p:animScale>
                                    <p:animScale>
                                      <p:cBhvr>
                                        <p:cTn id="50" dur="1230" accel="100000" fill="hold">
                                          <p:stCondLst>
                                            <p:cond delay="770"/>
                                          </p:stCondLst>
                                        </p:cTn>
                                        <p:tgtEl>
                                          <p:spTgt spid="3">
                                            <p:txEl>
                                              <p:pRg st="3" end="3"/>
                                            </p:txEl>
                                          </p:spTgt>
                                        </p:tgtEl>
                                      </p:cBhvr>
                                      <p:from x="200000" y="450000"/>
                                      <p:to x="100000" y="100000"/>
                                    </p:animScale>
                                    <p:set>
                                      <p:cBhvr>
                                        <p:cTn id="51" dur="770" fill="hold"/>
                                        <p:tgtEl>
                                          <p:spTgt spid="3">
                                            <p:txEl>
                                              <p:pRg st="3" end="3"/>
                                            </p:txEl>
                                          </p:spTgt>
                                        </p:tgtEl>
                                        <p:attrNameLst>
                                          <p:attrName>ppt_x</p:attrName>
                                        </p:attrNameLst>
                                      </p:cBhvr>
                                      <p:to>
                                        <p:strVal val="(0.5)"/>
                                      </p:to>
                                    </p:set>
                                    <p:anim from="(0.5)" to="(#ppt_x)" calcmode="lin" valueType="num">
                                      <p:cBhvr>
                                        <p:cTn id="52" dur="1230" accel="100000" fill="hold">
                                          <p:stCondLst>
                                            <p:cond delay="770"/>
                                          </p:stCondLst>
                                        </p:cTn>
                                        <p:tgtEl>
                                          <p:spTgt spid="3">
                                            <p:txEl>
                                              <p:pRg st="3" end="3"/>
                                            </p:txEl>
                                          </p:spTgt>
                                        </p:tgtEl>
                                        <p:attrNameLst>
                                          <p:attrName>ppt_x</p:attrName>
                                        </p:attrNameLst>
                                      </p:cBhvr>
                                    </p:anim>
                                    <p:set>
                                      <p:cBhvr>
                                        <p:cTn id="53" dur="770" fill="hold"/>
                                        <p:tgtEl>
                                          <p:spTgt spid="3">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3">
                                            <p:txEl>
                                              <p:pRg st="3" end="3"/>
                                            </p:txEl>
                                          </p:spTgt>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fade">
                                      <p:cBhvr>
                                        <p:cTn id="59" dur="770" decel="100000"/>
                                        <p:tgtEl>
                                          <p:spTgt spid="3">
                                            <p:txEl>
                                              <p:pRg st="4" end="4"/>
                                            </p:txEl>
                                          </p:spTgt>
                                        </p:tgtEl>
                                      </p:cBhvr>
                                    </p:animEffect>
                                    <p:animScale>
                                      <p:cBhvr>
                                        <p:cTn id="60" dur="770" decel="100000"/>
                                        <p:tgtEl>
                                          <p:spTgt spid="3">
                                            <p:txEl>
                                              <p:pRg st="4" end="4"/>
                                            </p:txEl>
                                          </p:spTgt>
                                        </p:tgtEl>
                                      </p:cBhvr>
                                      <p:from x="10000" y="10000"/>
                                      <p:to x="200000" y="450000"/>
                                    </p:animScale>
                                    <p:animScale>
                                      <p:cBhvr>
                                        <p:cTn id="61" dur="1230" accel="100000" fill="hold">
                                          <p:stCondLst>
                                            <p:cond delay="770"/>
                                          </p:stCondLst>
                                        </p:cTn>
                                        <p:tgtEl>
                                          <p:spTgt spid="3">
                                            <p:txEl>
                                              <p:pRg st="4" end="4"/>
                                            </p:txEl>
                                          </p:spTgt>
                                        </p:tgtEl>
                                      </p:cBhvr>
                                      <p:from x="200000" y="450000"/>
                                      <p:to x="100000" y="100000"/>
                                    </p:animScale>
                                    <p:set>
                                      <p:cBhvr>
                                        <p:cTn id="62" dur="770" fill="hold"/>
                                        <p:tgtEl>
                                          <p:spTgt spid="3">
                                            <p:txEl>
                                              <p:pRg st="4" end="4"/>
                                            </p:txEl>
                                          </p:spTgt>
                                        </p:tgtEl>
                                        <p:attrNameLst>
                                          <p:attrName>ppt_x</p:attrName>
                                        </p:attrNameLst>
                                      </p:cBhvr>
                                      <p:to>
                                        <p:strVal val="(0.5)"/>
                                      </p:to>
                                    </p:set>
                                    <p:anim from="(0.5)" to="(#ppt_x)" calcmode="lin" valueType="num">
                                      <p:cBhvr>
                                        <p:cTn id="63" dur="1230" accel="100000" fill="hold">
                                          <p:stCondLst>
                                            <p:cond delay="770"/>
                                          </p:stCondLst>
                                        </p:cTn>
                                        <p:tgtEl>
                                          <p:spTgt spid="3">
                                            <p:txEl>
                                              <p:pRg st="4" end="4"/>
                                            </p:txEl>
                                          </p:spTgt>
                                        </p:tgtEl>
                                        <p:attrNameLst>
                                          <p:attrName>ppt_x</p:attrName>
                                        </p:attrNameLst>
                                      </p:cBhvr>
                                    </p:anim>
                                    <p:set>
                                      <p:cBhvr>
                                        <p:cTn id="64" dur="770" fill="hold"/>
                                        <p:tgtEl>
                                          <p:spTgt spid="3">
                                            <p:txEl>
                                              <p:pRg st="4" end="4"/>
                                            </p:txEl>
                                          </p:spTgt>
                                        </p:tgtEl>
                                        <p:attrNameLst>
                                          <p:attrName>ppt_y</p:attrName>
                                        </p:attrNameLst>
                                      </p:cBhvr>
                                      <p:to>
                                        <p:strVal val="(#ppt_y+0.4)"/>
                                      </p:to>
                                    </p:set>
                                    <p:anim from="(#ppt_y+0.4)" to="(#ppt_y)" calcmode="lin" valueType="num">
                                      <p:cBhvr>
                                        <p:cTn id="65" dur="1230" accel="100000" fill="hold">
                                          <p:stCondLst>
                                            <p:cond delay="770"/>
                                          </p:stCondLst>
                                        </p:cTn>
                                        <p:tgtEl>
                                          <p:spTgt spid="3">
                                            <p:txEl>
                                              <p:pRg st="4" end="4"/>
                                            </p:txEl>
                                          </p:spTgt>
                                        </p:tgtEl>
                                        <p:attrNameLst>
                                          <p:attrName>ppt_y</p:attrName>
                                        </p:attrNameLst>
                                      </p:cBhvr>
                                    </p:anim>
                                  </p:childTnLst>
                                </p:cTn>
                              </p:par>
                            </p:childTnLst>
                          </p:cTn>
                        </p:par>
                      </p:childTnLst>
                    </p:cTn>
                  </p:par>
                  <p:par>
                    <p:cTn id="66" fill="hold">
                      <p:stCondLst>
                        <p:cond delay="indefinite"/>
                      </p:stCondLst>
                      <p:childTnLst>
                        <p:par>
                          <p:cTn id="67" fill="hold">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Effect transition="in" filter="fade">
                                      <p:cBhvr>
                                        <p:cTn id="70" dur="770" decel="100000"/>
                                        <p:tgtEl>
                                          <p:spTgt spid="3">
                                            <p:txEl>
                                              <p:pRg st="5" end="5"/>
                                            </p:txEl>
                                          </p:spTgt>
                                        </p:tgtEl>
                                      </p:cBhvr>
                                    </p:animEffect>
                                    <p:animScale>
                                      <p:cBhvr>
                                        <p:cTn id="71" dur="770" decel="100000"/>
                                        <p:tgtEl>
                                          <p:spTgt spid="3">
                                            <p:txEl>
                                              <p:pRg st="5" end="5"/>
                                            </p:txEl>
                                          </p:spTgt>
                                        </p:tgtEl>
                                      </p:cBhvr>
                                      <p:from x="10000" y="10000"/>
                                      <p:to x="200000" y="450000"/>
                                    </p:animScale>
                                    <p:animScale>
                                      <p:cBhvr>
                                        <p:cTn id="72" dur="1230" accel="100000" fill="hold">
                                          <p:stCondLst>
                                            <p:cond delay="770"/>
                                          </p:stCondLst>
                                        </p:cTn>
                                        <p:tgtEl>
                                          <p:spTgt spid="3">
                                            <p:txEl>
                                              <p:pRg st="5" end="5"/>
                                            </p:txEl>
                                          </p:spTgt>
                                        </p:tgtEl>
                                      </p:cBhvr>
                                      <p:from x="200000" y="450000"/>
                                      <p:to x="100000" y="100000"/>
                                    </p:animScale>
                                    <p:set>
                                      <p:cBhvr>
                                        <p:cTn id="73" dur="770" fill="hold"/>
                                        <p:tgtEl>
                                          <p:spTgt spid="3">
                                            <p:txEl>
                                              <p:pRg st="5" end="5"/>
                                            </p:txEl>
                                          </p:spTgt>
                                        </p:tgtEl>
                                        <p:attrNameLst>
                                          <p:attrName>ppt_x</p:attrName>
                                        </p:attrNameLst>
                                      </p:cBhvr>
                                      <p:to>
                                        <p:strVal val="(0.5)"/>
                                      </p:to>
                                    </p:set>
                                    <p:anim from="(0.5)" to="(#ppt_x)" calcmode="lin" valueType="num">
                                      <p:cBhvr>
                                        <p:cTn id="74" dur="1230" accel="100000" fill="hold">
                                          <p:stCondLst>
                                            <p:cond delay="770"/>
                                          </p:stCondLst>
                                        </p:cTn>
                                        <p:tgtEl>
                                          <p:spTgt spid="3">
                                            <p:txEl>
                                              <p:pRg st="5" end="5"/>
                                            </p:txEl>
                                          </p:spTgt>
                                        </p:tgtEl>
                                        <p:attrNameLst>
                                          <p:attrName>ppt_x</p:attrName>
                                        </p:attrNameLst>
                                      </p:cBhvr>
                                    </p:anim>
                                    <p:set>
                                      <p:cBhvr>
                                        <p:cTn id="75" dur="770" fill="hold"/>
                                        <p:tgtEl>
                                          <p:spTgt spid="3">
                                            <p:txEl>
                                              <p:pRg st="5" end="5"/>
                                            </p:txEl>
                                          </p:spTgt>
                                        </p:tgtEl>
                                        <p:attrNameLst>
                                          <p:attrName>ppt_y</p:attrName>
                                        </p:attrNameLst>
                                      </p:cBhvr>
                                      <p:to>
                                        <p:strVal val="(#ppt_y+0.4)"/>
                                      </p:to>
                                    </p:set>
                                    <p:anim from="(#ppt_y+0.4)" to="(#ppt_y)" calcmode="lin" valueType="num">
                                      <p:cBhvr>
                                        <p:cTn id="76" dur="1230" accel="100000" fill="hold">
                                          <p:stCondLst>
                                            <p:cond delay="770"/>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10.xml><?xml version="1.0" encoding="utf-8"?>
<p:tagLst xmlns:a="http://schemas.openxmlformats.org/drawingml/2006/main" xmlns:r="http://schemas.openxmlformats.org/officeDocument/2006/relationships" xmlns:p="http://schemas.openxmlformats.org/presentationml/2006/main">
  <p:tag name="TIMING" val="|0.5|2.3"/>
</p:tagLst>
</file>

<file path=ppt/tags/tag2.xml><?xml version="1.0" encoding="utf-8"?>
<p:tagLst xmlns:a="http://schemas.openxmlformats.org/drawingml/2006/main" xmlns:r="http://schemas.openxmlformats.org/officeDocument/2006/relationships" xmlns:p="http://schemas.openxmlformats.org/presentationml/2006/main">
  <p:tag name="TIMING" val="|0.6|1.6|3.7|3.4|3.9"/>
</p:tagLst>
</file>

<file path=ppt/tags/tag3.xml><?xml version="1.0" encoding="utf-8"?>
<p:tagLst xmlns:a="http://schemas.openxmlformats.org/drawingml/2006/main" xmlns:r="http://schemas.openxmlformats.org/officeDocument/2006/relationships" xmlns:p="http://schemas.openxmlformats.org/presentationml/2006/main">
  <p:tag name="TIMING" val="|0.7|3.9"/>
</p:tagLst>
</file>

<file path=ppt/tags/tag4.xml><?xml version="1.0" encoding="utf-8"?>
<p:tagLst xmlns:a="http://schemas.openxmlformats.org/drawingml/2006/main" xmlns:r="http://schemas.openxmlformats.org/officeDocument/2006/relationships" xmlns:p="http://schemas.openxmlformats.org/presentationml/2006/main">
  <p:tag name="TIMING" val="|0.4|2.2|3.2|5.6|4.5"/>
</p:tagLst>
</file>

<file path=ppt/tags/tag5.xml><?xml version="1.0" encoding="utf-8"?>
<p:tagLst xmlns:a="http://schemas.openxmlformats.org/drawingml/2006/main" xmlns:r="http://schemas.openxmlformats.org/officeDocument/2006/relationships" xmlns:p="http://schemas.openxmlformats.org/presentationml/2006/main">
  <p:tag name="TIMING" val="|1.8|2.7"/>
</p:tagLst>
</file>

<file path=ppt/tags/tag6.xml><?xml version="1.0" encoding="utf-8"?>
<p:tagLst xmlns:a="http://schemas.openxmlformats.org/drawingml/2006/main" xmlns:r="http://schemas.openxmlformats.org/officeDocument/2006/relationships" xmlns:p="http://schemas.openxmlformats.org/presentationml/2006/main">
  <p:tag name="TIMING" val="|1|3.8"/>
</p:tagLst>
</file>

<file path=ppt/tags/tag7.xml><?xml version="1.0" encoding="utf-8"?>
<p:tagLst xmlns:a="http://schemas.openxmlformats.org/drawingml/2006/main" xmlns:r="http://schemas.openxmlformats.org/officeDocument/2006/relationships" xmlns:p="http://schemas.openxmlformats.org/presentationml/2006/main">
  <p:tag name="TIMING" val="|0.2|1.8"/>
</p:tagLst>
</file>

<file path=ppt/tags/tag8.xml><?xml version="1.0" encoding="utf-8"?>
<p:tagLst xmlns:a="http://schemas.openxmlformats.org/drawingml/2006/main" xmlns:r="http://schemas.openxmlformats.org/officeDocument/2006/relationships" xmlns:p="http://schemas.openxmlformats.org/presentationml/2006/main">
  <p:tag name="TIMING" val="|1.8|3.1|3.1|2.8|3.2|2.6|3"/>
</p:tagLst>
</file>

<file path=ppt/tags/tag9.xml><?xml version="1.0" encoding="utf-8"?>
<p:tagLst xmlns:a="http://schemas.openxmlformats.org/drawingml/2006/main" xmlns:r="http://schemas.openxmlformats.org/officeDocument/2006/relationships" xmlns:p="http://schemas.openxmlformats.org/presentationml/2006/main">
  <p:tag name="TIMING" val="|1.4|6.5|3.7|3.7|3.4|3.3|3.4|3.9|3.8|5|5.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Официальная">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Апекс">
  <a:themeElements>
    <a:clrScheme name="Другая 1">
      <a:dk1>
        <a:sysClr val="windowText" lastClr="000000"/>
      </a:dk1>
      <a:lt1>
        <a:srgbClr val="3F3F3F"/>
      </a:lt1>
      <a:dk2>
        <a:srgbClr val="262626"/>
      </a:dk2>
      <a:lt2>
        <a:srgbClr val="3F3F3F"/>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175</TotalTime>
  <Words>522</Words>
  <PresentationFormat>Экран (4:3)</PresentationFormat>
  <Paragraphs>39</Paragraphs>
  <Slides>11</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11</vt:i4>
      </vt:variant>
    </vt:vector>
  </HeadingPairs>
  <TitlesOfParts>
    <vt:vector size="15" baseType="lpstr">
      <vt:lpstr>Бумажная</vt:lpstr>
      <vt:lpstr>Городская</vt:lpstr>
      <vt:lpstr>Официальная</vt:lpstr>
      <vt:lpstr>Апекс</vt:lpstr>
      <vt:lpstr>У здоровому тілі здоровий дух</vt:lpstr>
      <vt:lpstr>Слайд 2</vt:lpstr>
      <vt:lpstr>План роботи</vt:lpstr>
      <vt:lpstr>Ані Лорак</vt:lpstr>
      <vt:lpstr>Поради від Ані Лорак:</vt:lpstr>
      <vt:lpstr>Маргарет Тетчер</vt:lpstr>
      <vt:lpstr>Джекі Чан</vt:lpstr>
      <vt:lpstr>Слайд 8</vt:lpstr>
      <vt:lpstr>Стівен Кінг</vt:lpstr>
      <vt:lpstr>10 правил життєвого успіху:</vt:lpstr>
      <vt:lpstr>Висновок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 здоровому тілі здоровий дух</dc:title>
  <dc:creator>герселия</dc:creator>
  <cp:lastModifiedBy>герселия</cp:lastModifiedBy>
  <cp:revision>19</cp:revision>
  <dcterms:created xsi:type="dcterms:W3CDTF">2014-05-05T17:39:08Z</dcterms:created>
  <dcterms:modified xsi:type="dcterms:W3CDTF">2014-05-12T18:07:31Z</dcterms:modified>
</cp:coreProperties>
</file>