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F57C4-CF70-4FC4-8005-B0BAFAF9D3ED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D8408-D68B-4018-AC0E-EF7F268C15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53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D8408-D68B-4018-AC0E-EF7F268C150C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9277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761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113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372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1154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16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3100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9656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735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661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996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469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022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4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963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583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993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06AF9-8695-4303-88D8-027F4CD4D4EE}" type="datetimeFigureOut">
              <a:rPr lang="uk-UA" smtClean="0"/>
              <a:t>08.12.2014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F6B96E-22BB-47FB-A4B0-90479C12D8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40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9600" dirty="0" smtClean="0"/>
              <a:t>Проект</a:t>
            </a:r>
            <a:endParaRPr lang="uk-UA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Моя майбутня професія 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350807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48264"/>
            <a:ext cx="8911687" cy="1280890"/>
          </a:xfrm>
        </p:spPr>
        <p:txBody>
          <a:bodyPr>
            <a:normAutofit/>
          </a:bodyPr>
          <a:lstStyle/>
          <a:p>
            <a:r>
              <a:rPr lang="ru-RU" sz="2000" dirty="0"/>
              <a:t>Я </a:t>
            </a:r>
            <a:r>
              <a:rPr lang="ru-RU" sz="2000" dirty="0" err="1"/>
              <a:t>довго</a:t>
            </a:r>
            <a:r>
              <a:rPr lang="ru-RU" sz="2000" dirty="0"/>
              <a:t> не могла </a:t>
            </a:r>
            <a:r>
              <a:rPr lang="ru-RU" sz="2000" dirty="0" err="1"/>
              <a:t>визначитися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своєю</a:t>
            </a:r>
            <a:r>
              <a:rPr lang="ru-RU" sz="2000" dirty="0"/>
              <a:t> </a:t>
            </a:r>
            <a:r>
              <a:rPr lang="ru-RU" sz="2000" dirty="0" err="1"/>
              <a:t>майбутньою</a:t>
            </a:r>
            <a:r>
              <a:rPr lang="ru-RU" sz="2000" dirty="0"/>
              <a:t> </a:t>
            </a:r>
            <a:r>
              <a:rPr lang="ru-RU" sz="2000" dirty="0" err="1"/>
              <a:t>професією</a:t>
            </a:r>
            <a:r>
              <a:rPr lang="ru-RU" sz="2000" dirty="0"/>
              <a:t>. І ось </a:t>
            </a:r>
            <a:r>
              <a:rPr lang="ru-RU" sz="2000" dirty="0" err="1"/>
              <a:t>нарешті</a:t>
            </a:r>
            <a:r>
              <a:rPr lang="ru-RU" sz="2000" dirty="0"/>
              <a:t> я </a:t>
            </a:r>
            <a:r>
              <a:rPr lang="ru-RU" sz="2000" dirty="0" err="1"/>
              <a:t>зробила</a:t>
            </a:r>
            <a:r>
              <a:rPr lang="ru-RU" sz="2000" dirty="0"/>
              <a:t> </a:t>
            </a:r>
            <a:r>
              <a:rPr lang="ru-RU" sz="2000" dirty="0" err="1"/>
              <a:t>вибір</a:t>
            </a:r>
            <a:r>
              <a:rPr lang="ru-RU" sz="2000" dirty="0"/>
              <a:t>-я </a:t>
            </a:r>
            <a:r>
              <a:rPr lang="ru-RU" sz="2000" dirty="0" err="1"/>
              <a:t>обрала</a:t>
            </a:r>
            <a:r>
              <a:rPr lang="ru-RU" sz="2000" dirty="0"/>
              <a:t> </a:t>
            </a:r>
            <a:r>
              <a:rPr lang="ru-RU" sz="2000" dirty="0" err="1"/>
              <a:t>професію</a:t>
            </a:r>
            <a:r>
              <a:rPr lang="ru-RU" sz="2000" dirty="0"/>
              <a:t> </a:t>
            </a:r>
            <a:r>
              <a:rPr lang="ru-RU" sz="2000" dirty="0" err="1"/>
              <a:t>фінансиста</a:t>
            </a:r>
            <a:r>
              <a:rPr lang="ru-RU" sz="2000" dirty="0"/>
              <a:t>. Чим мене </a:t>
            </a:r>
            <a:r>
              <a:rPr lang="ru-RU" sz="2000" dirty="0" err="1"/>
              <a:t>приваблює</a:t>
            </a:r>
            <a:r>
              <a:rPr lang="ru-RU" sz="2000" dirty="0"/>
              <a:t> </a:t>
            </a:r>
            <a:r>
              <a:rPr lang="ru-RU" sz="2000" dirty="0" err="1"/>
              <a:t>ця</a:t>
            </a:r>
            <a:r>
              <a:rPr lang="ru-RU" sz="2000" dirty="0"/>
              <a:t> </a:t>
            </a:r>
            <a:r>
              <a:rPr lang="ru-RU" sz="2000" dirty="0" err="1"/>
              <a:t>професія</a:t>
            </a:r>
            <a:r>
              <a:rPr lang="ru-RU" sz="2000" dirty="0"/>
              <a:t>?</a:t>
            </a:r>
            <a:endParaRPr lang="uk-UA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67046" y="2122580"/>
            <a:ext cx="4432667" cy="33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3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Особливості роботи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07751" y="1598615"/>
            <a:ext cx="4497388" cy="4040554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887416" y="1598615"/>
            <a:ext cx="4300780" cy="4262436"/>
          </a:xfrm>
        </p:spPr>
        <p:txBody>
          <a:bodyPr>
            <a:normAutofit/>
          </a:bodyPr>
          <a:lstStyle/>
          <a:p>
            <a:r>
              <a:rPr lang="uk-UA" dirty="0"/>
              <a:t>Здійснює фінансовий і банківський контроль за обігом грошових коштів, забезпеченням фінансової стабільності підприємства. Аналізує стан фінансової і господарської діяльності підприємства. Бере участь у розробці інвестиційних програм, визначенні напрямів витрачання коштів, забезпеченні поточного фінансування. Здійснює взаємодію з різними структурами фінансового ринку по всіляких аспектах фінансової, кредитної і податкової діяльності. </a:t>
            </a:r>
          </a:p>
          <a:p>
            <a:r>
              <a:rPr lang="uk-UA" dirty="0"/>
              <a:t>Місцем професійної діяльності фінансиста можуть бути державні органи федерального, територіального і муніципального рівня; банки, біржі, фінансові компанії, інвестиційні фонди, економічні і фінансові служби підприємств і організацій.</a:t>
            </a:r>
          </a:p>
        </p:txBody>
      </p:sp>
    </p:spTree>
    <p:extLst>
      <p:ext uri="{BB962C8B-B14F-4D97-AF65-F5344CB8AC3E}">
        <p14:creationId xmlns:p14="http://schemas.microsoft.com/office/powerpoint/2010/main" val="138582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3662" y="633046"/>
            <a:ext cx="10156458" cy="58615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Специфіка діяльності фінансиста визначається конкретними умовами робочого місця, також можуть бути різні варіації, але основні професійні напрями і цілі такі:</a:t>
            </a:r>
          </a:p>
          <a:p>
            <a:r>
              <a:rPr lang="uk-UA" dirty="0" smtClean="0"/>
              <a:t> </a:t>
            </a:r>
            <a:r>
              <a:rPr lang="uk-UA" dirty="0"/>
              <a:t>Фінансово-кредитна: (кредит – позика, надання грошей або товарів в борг, на умовах повернення). </a:t>
            </a:r>
          </a:p>
          <a:p>
            <a:pPr marL="0" indent="0">
              <a:buNone/>
            </a:pPr>
            <a:r>
              <a:rPr lang="uk-UA" dirty="0"/>
              <a:t>розробка і використання різних систем обліку і витрат для оцінки витрат і доходів;</a:t>
            </a:r>
          </a:p>
          <a:p>
            <a:pPr marL="0" indent="0">
              <a:buNone/>
            </a:pPr>
            <a:r>
              <a:rPr lang="uk-UA" dirty="0"/>
              <a:t>складання фінансових кошторисів, розробка кредитних операцій і контроль за ними; </a:t>
            </a:r>
          </a:p>
          <a:p>
            <a:pPr marL="0" indent="0">
              <a:buNone/>
            </a:pPr>
            <a:r>
              <a:rPr lang="uk-UA" dirty="0"/>
              <a:t>планування фінансів. </a:t>
            </a:r>
            <a:r>
              <a:rPr lang="uk-UA" dirty="0" smtClean="0"/>
              <a:t>надання </a:t>
            </a:r>
            <a:r>
              <a:rPr lang="uk-UA" dirty="0"/>
              <a:t>рекомендацій з операцій з нерухомістю (продаж, покупка, злиття фірм).</a:t>
            </a:r>
          </a:p>
          <a:p>
            <a:r>
              <a:rPr lang="uk-UA" dirty="0"/>
              <a:t>2. Податково-бюджетна: (податок – вид платежу, що стягується державою з підприємств, організацій і населення; бюджет – кошторис доходів і витрат</a:t>
            </a:r>
            <a:r>
              <a:rPr lang="uk-UA" dirty="0" smtClean="0"/>
              <a:t>);розрахунок </a:t>
            </a:r>
            <a:r>
              <a:rPr lang="uk-UA" dirty="0"/>
              <a:t>податків, їх нарахування (контроль за кількістю) і відрахування; планування бюджету.</a:t>
            </a:r>
          </a:p>
          <a:p>
            <a:r>
              <a:rPr lang="uk-UA" dirty="0"/>
              <a:t>3. Інвестиційна: (капіталовкладення, спрямовані на підтримку і розширення капіталу</a:t>
            </a:r>
            <a:r>
              <a:rPr lang="uk-UA" dirty="0" smtClean="0"/>
              <a:t>).Інвестиції </a:t>
            </a:r>
            <a:r>
              <a:rPr lang="uk-UA" dirty="0"/>
              <a:t>реалізуються шляхом кредитування, прямих витрат грошових коштів і покупки коштовних паперів.</a:t>
            </a:r>
          </a:p>
          <a:p>
            <a:r>
              <a:rPr lang="uk-UA" dirty="0"/>
              <a:t>4. Нормативно-методична: </a:t>
            </a:r>
            <a:r>
              <a:rPr lang="uk-UA" dirty="0" smtClean="0"/>
              <a:t>розробка </a:t>
            </a:r>
            <a:r>
              <a:rPr lang="uk-UA" dirty="0"/>
              <a:t>і впровадження систем фінансової і статистичної звітності; </a:t>
            </a:r>
            <a:r>
              <a:rPr lang="uk-UA" dirty="0" smtClean="0"/>
              <a:t>складання </a:t>
            </a:r>
            <a:r>
              <a:rPr lang="uk-UA" dirty="0"/>
              <a:t>фінансових звітів..</a:t>
            </a:r>
          </a:p>
          <a:p>
            <a:r>
              <a:rPr lang="uk-UA" dirty="0"/>
              <a:t>5. Страхова: (система економічних стосунків, при яких за рахунок внесків підприємств і населення створюються страхові фонди, призначені для відшкодування збитків від стихійного лиха, а так само надання допомоги громадянам або їхнім сім'ям). </a:t>
            </a:r>
            <a:r>
              <a:rPr lang="uk-UA" dirty="0" smtClean="0"/>
              <a:t>Робота </a:t>
            </a:r>
            <a:r>
              <a:rPr lang="uk-UA" dirty="0"/>
              <a:t>зі страховими документами.</a:t>
            </a:r>
          </a:p>
          <a:p>
            <a:r>
              <a:rPr lang="uk-UA" dirty="0"/>
              <a:t>6. Зовнішньо-економічна: </a:t>
            </a:r>
            <a:r>
              <a:rPr lang="uk-UA" dirty="0" smtClean="0"/>
              <a:t>економіка </a:t>
            </a:r>
            <a:r>
              <a:rPr lang="uk-UA" dirty="0"/>
              <a:t>і організація виробництва (робота в умовах постійної змінної економічної кон'юнктури).</a:t>
            </a:r>
          </a:p>
        </p:txBody>
      </p:sp>
    </p:spTree>
    <p:extLst>
      <p:ext uri="{BB962C8B-B14F-4D97-AF65-F5344CB8AC3E}">
        <p14:creationId xmlns:p14="http://schemas.microsoft.com/office/powerpoint/2010/main" val="219090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89212" y="246185"/>
            <a:ext cx="3505199" cy="1176215"/>
          </a:xfrm>
        </p:spPr>
        <p:txBody>
          <a:bodyPr>
            <a:normAutofit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індивідуально-особистих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особливостей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фахівця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аналітичний </a:t>
            </a:r>
            <a:r>
              <a:rPr lang="uk-UA" dirty="0"/>
              <a:t>склад розуму; </a:t>
            </a:r>
          </a:p>
          <a:p>
            <a:r>
              <a:rPr lang="uk-UA" dirty="0"/>
              <a:t>емоційно-вольова стійкість; </a:t>
            </a:r>
          </a:p>
          <a:p>
            <a:r>
              <a:rPr lang="uk-UA" dirty="0"/>
              <a:t>уважність; </a:t>
            </a:r>
          </a:p>
          <a:p>
            <a:r>
              <a:rPr lang="uk-UA" dirty="0"/>
              <a:t>акуратність; </a:t>
            </a:r>
          </a:p>
          <a:p>
            <a:r>
              <a:rPr lang="uk-UA" dirty="0"/>
              <a:t>сумлінність;</a:t>
            </a:r>
          </a:p>
          <a:p>
            <a:r>
              <a:rPr lang="uk-UA" dirty="0"/>
              <a:t>посидючість, вміння багато і напружено працювати;</a:t>
            </a:r>
          </a:p>
          <a:p>
            <a:r>
              <a:rPr lang="uk-UA" dirty="0"/>
              <a:t>нервово-психічна стійкість;</a:t>
            </a:r>
          </a:p>
          <a:p>
            <a:r>
              <a:rPr lang="uk-UA" dirty="0" err="1"/>
              <a:t>рахунково</a:t>
            </a:r>
            <a:r>
              <a:rPr lang="uk-UA" dirty="0"/>
              <a:t>-аналітичні здібності;</a:t>
            </a:r>
          </a:p>
          <a:p>
            <a:r>
              <a:rPr lang="uk-UA" dirty="0"/>
              <a:t>висока працездатність;</a:t>
            </a:r>
          </a:p>
          <a:p>
            <a:r>
              <a:rPr lang="uk-UA" dirty="0"/>
              <a:t>здібність до концентрації і розподілу уваги впродовж тривалого часу;</a:t>
            </a:r>
          </a:p>
          <a:p>
            <a:r>
              <a:rPr lang="uk-UA" dirty="0"/>
              <a:t>хороша оперативна і довготривала пам'ять.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811" y="2720181"/>
            <a:ext cx="3048000" cy="2019300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89212" y="1934308"/>
            <a:ext cx="3505199" cy="3926741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198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1" y="622301"/>
            <a:ext cx="3505199" cy="976312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Медичні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протипокази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Робота </a:t>
            </a:r>
            <a:r>
              <a:rPr lang="ru-RU" dirty="0" err="1"/>
              <a:t>фінансиста</a:t>
            </a:r>
            <a:r>
              <a:rPr lang="ru-RU" dirty="0"/>
              <a:t> не </a:t>
            </a:r>
            <a:r>
              <a:rPr lang="ru-RU" dirty="0" err="1"/>
              <a:t>рекомендується</a:t>
            </a:r>
            <a:r>
              <a:rPr lang="ru-RU" dirty="0"/>
              <a:t> людям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: </a:t>
            </a:r>
          </a:p>
          <a:p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нервово-психічні</a:t>
            </a:r>
            <a:r>
              <a:rPr lang="ru-RU" dirty="0"/>
              <a:t> </a:t>
            </a:r>
            <a:r>
              <a:rPr lang="ru-RU" dirty="0" err="1"/>
              <a:t>розлади</a:t>
            </a:r>
            <a:r>
              <a:rPr lang="ru-RU" dirty="0"/>
              <a:t>);</a:t>
            </a:r>
          </a:p>
          <a:p>
            <a:r>
              <a:rPr lang="ru-RU" dirty="0" err="1"/>
              <a:t>зорової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r>
              <a:rPr lang="ru-RU" dirty="0"/>
              <a:t>сердечно-</a:t>
            </a:r>
            <a:r>
              <a:rPr lang="ru-RU" dirty="0" err="1"/>
              <a:t>судинної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гіпертонія</a:t>
            </a:r>
            <a:r>
              <a:rPr lang="ru-RU" dirty="0"/>
              <a:t>).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1" y="2051538"/>
            <a:ext cx="3505199" cy="2697468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549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1" y="524730"/>
            <a:ext cx="3505199" cy="976312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Освіта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Для </a:t>
            </a:r>
            <a:r>
              <a:rPr lang="uk-UA" dirty="0"/>
              <a:t>опанування професії необхідна вища професійна освіта за спеціальністю фінансист. Необхідні також хороші знання з математики, інформатики, економіки.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2356338"/>
            <a:ext cx="3505199" cy="2649415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164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46739" y="2652202"/>
            <a:ext cx="8911687" cy="1280890"/>
          </a:xfrm>
        </p:spPr>
        <p:txBody>
          <a:bodyPr>
            <a:normAutofit/>
          </a:bodyPr>
          <a:lstStyle/>
          <a:p>
            <a:r>
              <a:rPr lang="uk-UA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 </a:t>
            </a:r>
            <a:endParaRPr lang="uk-UA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667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459</Words>
  <Application>Microsoft Office PowerPoint</Application>
  <PresentationFormat>Широкоэкранный</PresentationFormat>
  <Paragraphs>37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Легкий дым</vt:lpstr>
      <vt:lpstr>Проект</vt:lpstr>
      <vt:lpstr>Я довго не могла визначитися зі своєю майбутньою професією. І ось нарешті я зробила вибір-я обрала професію фінансиста. Чим мене приваблює ця професія?</vt:lpstr>
      <vt:lpstr>Особливості роботи</vt:lpstr>
      <vt:lpstr>Презентация PowerPoint</vt:lpstr>
      <vt:lpstr>Вимоги професії до індивідуально-особистих особливостей фахівця:</vt:lpstr>
      <vt:lpstr>Медичні протипокази </vt:lpstr>
      <vt:lpstr>Освіта </vt:lpstr>
      <vt:lpstr>Дякую за увагу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Татьяна</dc:creator>
  <cp:lastModifiedBy>Татьяна</cp:lastModifiedBy>
  <cp:revision>5</cp:revision>
  <dcterms:created xsi:type="dcterms:W3CDTF">2014-12-08T17:30:33Z</dcterms:created>
  <dcterms:modified xsi:type="dcterms:W3CDTF">2014-12-08T18:22:23Z</dcterms:modified>
</cp:coreProperties>
</file>