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7" r:id="rId19"/>
    <p:sldId id="278" r:id="rId20"/>
    <p:sldId id="273" r:id="rId21"/>
    <p:sldId id="274" r:id="rId22"/>
    <p:sldId id="275" r:id="rId23"/>
    <p:sldId id="276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0"/>
            <a:ext cx="7543800" cy="4724400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Небезпека</a:t>
            </a:r>
            <a:r>
              <a:rPr lang="ru-RU" sz="4000" dirty="0"/>
              <a:t> </a:t>
            </a:r>
            <a:r>
              <a:rPr lang="ru-RU" sz="4000" dirty="0" err="1"/>
              <a:t>обмороження</a:t>
            </a:r>
            <a:r>
              <a:rPr lang="ru-RU" sz="4000" dirty="0"/>
              <a:t>. Причини і </a:t>
            </a:r>
            <a:r>
              <a:rPr lang="ru-RU" sz="4000" dirty="0" err="1"/>
              <a:t>ступені</a:t>
            </a:r>
            <a:r>
              <a:rPr lang="ru-RU" sz="4000" dirty="0"/>
              <a:t> </a:t>
            </a:r>
            <a:r>
              <a:rPr lang="ru-RU" sz="4000" dirty="0" err="1"/>
              <a:t>обморожень</a:t>
            </a:r>
            <a:r>
              <a:rPr lang="ru-RU" sz="4000" dirty="0"/>
              <a:t>. </a:t>
            </a:r>
            <a:r>
              <a:rPr lang="ru-RU" sz="4000" dirty="0" err="1"/>
              <a:t>Переохолодження</a:t>
            </a:r>
            <a:r>
              <a:rPr lang="ru-RU" sz="4000" dirty="0"/>
              <a:t> </a:t>
            </a:r>
            <a:r>
              <a:rPr lang="ru-RU" sz="4000" dirty="0" err="1"/>
              <a:t>організму</a:t>
            </a:r>
            <a:r>
              <a:rPr lang="ru-RU" sz="4000" dirty="0"/>
              <a:t>. Перша </a:t>
            </a:r>
            <a:r>
              <a:rPr lang="ru-RU" sz="4000" dirty="0" err="1"/>
              <a:t>медична</a:t>
            </a:r>
            <a:r>
              <a:rPr lang="ru-RU" sz="4000" dirty="0"/>
              <a:t> </a:t>
            </a:r>
            <a:r>
              <a:rPr lang="ru-RU" sz="4000" dirty="0" err="1"/>
              <a:t>допомога</a:t>
            </a:r>
            <a:r>
              <a:rPr lang="ru-RU" sz="4000" dirty="0"/>
              <a:t> при </a:t>
            </a:r>
            <a:r>
              <a:rPr lang="ru-RU" sz="4000" dirty="0" err="1"/>
              <a:t>обмороженні</a:t>
            </a:r>
            <a:r>
              <a:rPr lang="ru-RU" sz="4000" dirty="0"/>
              <a:t> та </a:t>
            </a:r>
            <a:r>
              <a:rPr lang="ru-RU" sz="4000" dirty="0" err="1" smtClean="0"/>
              <a:t>переохолодженні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576" y="4941168"/>
            <a:ext cx="8062912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6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8" cy="39134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96952"/>
            <a:ext cx="5482158" cy="37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4571999" cy="16596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„</a:t>
            </a:r>
            <a:r>
              <a:rPr lang="ru-RU" b="1" dirty="0" err="1">
                <a:effectLst/>
              </a:rPr>
              <a:t>Залізне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обмороження</a:t>
            </a:r>
            <a:r>
              <a:rPr lang="ru-RU" b="1" dirty="0">
                <a:effectLst/>
              </a:rPr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362588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Взимку</a:t>
            </a:r>
            <a:r>
              <a:rPr lang="ru-RU" dirty="0"/>
              <a:t> </a:t>
            </a:r>
            <a:r>
              <a:rPr lang="ru-RU" dirty="0" err="1"/>
              <a:t>реєструються</a:t>
            </a:r>
            <a:r>
              <a:rPr lang="ru-RU" dirty="0"/>
              <a:t> </a:t>
            </a:r>
            <a:r>
              <a:rPr lang="ru-RU" dirty="0" err="1"/>
              <a:t>холодові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контакті</a:t>
            </a:r>
            <a:r>
              <a:rPr lang="ru-RU" dirty="0"/>
              <a:t> </a:t>
            </a:r>
            <a:r>
              <a:rPr lang="ru-RU" dirty="0" err="1"/>
              <a:t>теплої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з </a:t>
            </a:r>
            <a:r>
              <a:rPr lang="ru-RU" dirty="0" err="1"/>
              <a:t>холодним</a:t>
            </a:r>
            <a:r>
              <a:rPr lang="ru-RU" dirty="0"/>
              <a:t> </a:t>
            </a:r>
            <a:r>
              <a:rPr lang="ru-RU" dirty="0" err="1"/>
              <a:t>металом</a:t>
            </a:r>
            <a:r>
              <a:rPr lang="ru-RU" dirty="0"/>
              <a:t>. Як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візьметься</a:t>
            </a:r>
            <a:r>
              <a:rPr lang="ru-RU" dirty="0"/>
              <a:t> голою рукою за </a:t>
            </a:r>
            <a:r>
              <a:rPr lang="ru-RU" dirty="0" err="1"/>
              <a:t>залізяку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лизне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язиком</a:t>
            </a:r>
            <a:r>
              <a:rPr lang="ru-RU" dirty="0"/>
              <a:t>, вона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прилипне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. </a:t>
            </a:r>
            <a:r>
              <a:rPr lang="ru-RU" dirty="0" err="1"/>
              <a:t>Звільнитися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відірвавши</a:t>
            </a:r>
            <a:r>
              <a:rPr lang="ru-RU" dirty="0"/>
              <a:t> предмет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шкірою</a:t>
            </a:r>
            <a:r>
              <a:rPr lang="ru-RU" dirty="0"/>
              <a:t>.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жахлива</a:t>
            </a:r>
            <a:r>
              <a:rPr lang="ru-RU" dirty="0"/>
              <a:t> картина – </a:t>
            </a:r>
            <a:r>
              <a:rPr lang="ru-RU" dirty="0" err="1"/>
              <a:t>дитина</a:t>
            </a:r>
            <a:r>
              <a:rPr lang="ru-RU" dirty="0"/>
              <a:t> плаче </a:t>
            </a:r>
            <a:r>
              <a:rPr lang="ru-RU" dirty="0" err="1"/>
              <a:t>від</a:t>
            </a:r>
            <a:r>
              <a:rPr lang="ru-RU" dirty="0"/>
              <a:t> болю, </a:t>
            </a:r>
            <a:r>
              <a:rPr lang="ru-RU" dirty="0" err="1"/>
              <a:t>скривавлені</a:t>
            </a:r>
            <a:r>
              <a:rPr lang="ru-RU" dirty="0"/>
              <a:t> руки та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до стану шоку. На </a:t>
            </a:r>
            <a:r>
              <a:rPr lang="ru-RU" dirty="0" err="1"/>
              <a:t>щастя</a:t>
            </a:r>
            <a:r>
              <a:rPr lang="ru-RU" dirty="0"/>
              <a:t>, „</a:t>
            </a:r>
            <a:r>
              <a:rPr lang="ru-RU" dirty="0" err="1"/>
              <a:t>залізна</a:t>
            </a:r>
            <a:r>
              <a:rPr lang="ru-RU" dirty="0"/>
              <a:t>” рана не часто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глибокою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все одно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терміново</a:t>
            </a:r>
            <a:r>
              <a:rPr lang="ru-RU" dirty="0"/>
              <a:t> </a:t>
            </a:r>
            <a:r>
              <a:rPr lang="ru-RU" dirty="0" err="1"/>
              <a:t>продезінфікувати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промийте</a:t>
            </a:r>
            <a:r>
              <a:rPr lang="ru-RU" dirty="0"/>
              <a:t> рану теплою водою,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перекисом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очистить рану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бруду</a:t>
            </a:r>
            <a:r>
              <a:rPr lang="ru-RU" dirty="0"/>
              <a:t>. Добре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гемостатичної</a:t>
            </a:r>
            <a:r>
              <a:rPr lang="ru-RU" dirty="0"/>
              <a:t> губки, але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складений</a:t>
            </a:r>
            <a:r>
              <a:rPr lang="ru-RU" dirty="0"/>
              <a:t> у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 </a:t>
            </a:r>
            <a:r>
              <a:rPr lang="ru-RU" dirty="0" err="1"/>
              <a:t>стерильний</a:t>
            </a:r>
            <a:r>
              <a:rPr lang="ru-RU" dirty="0"/>
              <a:t> бинт,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притиснути</a:t>
            </a:r>
            <a:r>
              <a:rPr lang="ru-RU" dirty="0"/>
              <a:t> до рани та </a:t>
            </a:r>
            <a:r>
              <a:rPr lang="ru-RU" dirty="0" err="1"/>
              <a:t>тримати</a:t>
            </a:r>
            <a:r>
              <a:rPr lang="ru-RU" dirty="0"/>
              <a:t> до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зупинки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звертатися</a:t>
            </a:r>
            <a:r>
              <a:rPr lang="ru-RU" dirty="0"/>
              <a:t> до </a:t>
            </a:r>
            <a:r>
              <a:rPr lang="ru-RU" dirty="0" err="1"/>
              <a:t>лікаря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11" y="0"/>
            <a:ext cx="42386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66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0928" y="2996952"/>
            <a:ext cx="6563072" cy="3861048"/>
          </a:xfrm>
        </p:spPr>
        <p:txBody>
          <a:bodyPr>
            <a:normAutofit fontScale="92500" lnSpcReduction="20000"/>
          </a:bodyPr>
          <a:lstStyle/>
          <a:p>
            <a:r>
              <a:rPr lang="ru-RU" sz="2100" dirty="0" err="1"/>
              <a:t>Якщо</a:t>
            </a:r>
            <a:r>
              <a:rPr lang="ru-RU" sz="2100" dirty="0"/>
              <a:t> </a:t>
            </a:r>
            <a:r>
              <a:rPr lang="ru-RU" sz="2100" dirty="0" err="1"/>
              <a:t>дитина</a:t>
            </a:r>
            <a:r>
              <a:rPr lang="ru-RU" sz="2100" dirty="0"/>
              <a:t> </a:t>
            </a:r>
            <a:r>
              <a:rPr lang="ru-RU" sz="2100" dirty="0" err="1"/>
              <a:t>самостійно</a:t>
            </a:r>
            <a:r>
              <a:rPr lang="ru-RU" sz="2100" dirty="0"/>
              <a:t> не </a:t>
            </a:r>
            <a:r>
              <a:rPr lang="ru-RU" sz="2100" dirty="0" err="1"/>
              <a:t>відірвала</a:t>
            </a:r>
            <a:r>
              <a:rPr lang="ru-RU" sz="2100" dirty="0"/>
              <a:t> </a:t>
            </a:r>
            <a:r>
              <a:rPr lang="ru-RU" sz="2100" dirty="0" err="1"/>
              <a:t>від</a:t>
            </a:r>
            <a:r>
              <a:rPr lang="ru-RU" sz="2100" dirty="0"/>
              <a:t> себе </a:t>
            </a:r>
            <a:r>
              <a:rPr lang="ru-RU" sz="2100" dirty="0" err="1"/>
              <a:t>залізяку</a:t>
            </a:r>
            <a:r>
              <a:rPr lang="ru-RU" sz="2100" dirty="0"/>
              <a:t>, а </a:t>
            </a:r>
            <a:r>
              <a:rPr lang="ru-RU" sz="2100" dirty="0" err="1"/>
              <a:t>голосно</a:t>
            </a:r>
            <a:r>
              <a:rPr lang="ru-RU" sz="2100" dirty="0"/>
              <a:t> кличе на </a:t>
            </a:r>
            <a:r>
              <a:rPr lang="ru-RU" sz="2100" dirty="0" err="1"/>
              <a:t>допомогу</a:t>
            </a:r>
            <a:r>
              <a:rPr lang="ru-RU" sz="2100" dirty="0"/>
              <a:t>, </a:t>
            </a:r>
            <a:r>
              <a:rPr lang="ru-RU" sz="2100" dirty="0" err="1"/>
              <a:t>ваші</a:t>
            </a:r>
            <a:r>
              <a:rPr lang="ru-RU" sz="2100" dirty="0"/>
              <a:t> </a:t>
            </a:r>
            <a:r>
              <a:rPr lang="ru-RU" sz="2100" dirty="0" err="1"/>
              <a:t>правильні</a:t>
            </a:r>
            <a:r>
              <a:rPr lang="ru-RU" sz="2100" dirty="0"/>
              <a:t> </a:t>
            </a:r>
            <a:r>
              <a:rPr lang="ru-RU" sz="2100" dirty="0" err="1"/>
              <a:t>дії</a:t>
            </a:r>
            <a:r>
              <a:rPr lang="ru-RU" sz="2100" dirty="0"/>
              <a:t> </a:t>
            </a:r>
            <a:r>
              <a:rPr lang="ru-RU" sz="2100" dirty="0" err="1"/>
              <a:t>допоможуть</a:t>
            </a:r>
            <a:r>
              <a:rPr lang="ru-RU" sz="2100" dirty="0"/>
              <a:t> </a:t>
            </a:r>
            <a:r>
              <a:rPr lang="ru-RU" sz="2100" dirty="0" err="1"/>
              <a:t>запобігти</a:t>
            </a:r>
            <a:r>
              <a:rPr lang="ru-RU" sz="2100" dirty="0"/>
              <a:t> </a:t>
            </a:r>
            <a:r>
              <a:rPr lang="ru-RU" sz="2100" dirty="0" err="1"/>
              <a:t>виникненню</a:t>
            </a:r>
            <a:r>
              <a:rPr lang="ru-RU" sz="2100" dirty="0"/>
              <a:t> великих </a:t>
            </a:r>
            <a:r>
              <a:rPr lang="ru-RU" sz="2100" dirty="0" err="1"/>
              <a:t>поранень</a:t>
            </a:r>
            <a:r>
              <a:rPr lang="ru-RU" sz="2100" dirty="0"/>
              <a:t>. Не </a:t>
            </a:r>
            <a:r>
              <a:rPr lang="ru-RU" sz="2100" dirty="0" err="1"/>
              <a:t>відривайте</a:t>
            </a:r>
            <a:r>
              <a:rPr lang="ru-RU" sz="2100" dirty="0"/>
              <a:t> </a:t>
            </a:r>
            <a:r>
              <a:rPr lang="ru-RU" sz="2100" dirty="0" err="1"/>
              <a:t>дитину</a:t>
            </a:r>
            <a:r>
              <a:rPr lang="ru-RU" sz="2100" dirty="0"/>
              <a:t> </a:t>
            </a:r>
            <a:r>
              <a:rPr lang="ru-RU" sz="2100" dirty="0" err="1"/>
              <a:t>від</a:t>
            </a:r>
            <a:r>
              <a:rPr lang="ru-RU" sz="2100" dirty="0"/>
              <a:t> </a:t>
            </a:r>
            <a:r>
              <a:rPr lang="ru-RU" sz="2100" dirty="0" err="1"/>
              <a:t>залізяки</a:t>
            </a:r>
            <a:r>
              <a:rPr lang="ru-RU" sz="2100" dirty="0"/>
              <a:t>, а </a:t>
            </a:r>
            <a:r>
              <a:rPr lang="ru-RU" sz="2100" dirty="0" err="1"/>
              <a:t>полийте</a:t>
            </a:r>
            <a:r>
              <a:rPr lang="ru-RU" sz="2100" dirty="0"/>
              <a:t> на </a:t>
            </a:r>
            <a:r>
              <a:rPr lang="ru-RU" sz="2100" dirty="0" err="1"/>
              <a:t>прилипле</a:t>
            </a:r>
            <a:r>
              <a:rPr lang="ru-RU" sz="2100" dirty="0"/>
              <a:t> </a:t>
            </a:r>
            <a:r>
              <a:rPr lang="ru-RU" sz="2100" dirty="0" err="1"/>
              <a:t>місце</a:t>
            </a:r>
            <a:r>
              <a:rPr lang="ru-RU" sz="2100" dirty="0"/>
              <a:t> теплу воду. Метал </a:t>
            </a:r>
            <a:r>
              <a:rPr lang="ru-RU" sz="2100" dirty="0" err="1"/>
              <a:t>після</a:t>
            </a:r>
            <a:r>
              <a:rPr lang="ru-RU" sz="2100" dirty="0"/>
              <a:t> </a:t>
            </a:r>
            <a:r>
              <a:rPr lang="ru-RU" sz="2100" dirty="0" err="1"/>
              <a:t>зігрівання</a:t>
            </a:r>
            <a:r>
              <a:rPr lang="ru-RU" sz="2100" dirty="0"/>
              <a:t> </a:t>
            </a:r>
            <a:r>
              <a:rPr lang="ru-RU" sz="2100" dirty="0" err="1"/>
              <a:t>звільнить</a:t>
            </a:r>
            <a:r>
              <a:rPr lang="ru-RU" sz="2100" dirty="0"/>
              <a:t> свою жертву. </a:t>
            </a:r>
            <a:r>
              <a:rPr lang="ru-RU" sz="2100" dirty="0" err="1"/>
              <a:t>Говорячи</a:t>
            </a:r>
            <a:r>
              <a:rPr lang="ru-RU" sz="2100" dirty="0"/>
              <a:t> про </a:t>
            </a:r>
            <a:r>
              <a:rPr lang="ru-RU" sz="2100" dirty="0" err="1"/>
              <a:t>металеві</a:t>
            </a:r>
            <a:r>
              <a:rPr lang="ru-RU" sz="2100" dirty="0"/>
              <a:t> </a:t>
            </a:r>
            <a:r>
              <a:rPr lang="ru-RU" sz="2100" dirty="0" err="1"/>
              <a:t>предмети</a:t>
            </a:r>
            <a:r>
              <a:rPr lang="ru-RU" sz="2100" dirty="0"/>
              <a:t>, </a:t>
            </a:r>
            <a:r>
              <a:rPr lang="ru-RU" sz="2100" dirty="0" err="1"/>
              <a:t>необхідно</a:t>
            </a:r>
            <a:r>
              <a:rPr lang="ru-RU" sz="2100" dirty="0"/>
              <a:t> </a:t>
            </a:r>
            <a:r>
              <a:rPr lang="ru-RU" sz="2100" dirty="0" err="1"/>
              <a:t>нагадати</a:t>
            </a:r>
            <a:r>
              <a:rPr lang="ru-RU" sz="2100" dirty="0"/>
              <a:t>, </a:t>
            </a:r>
            <a:r>
              <a:rPr lang="ru-RU" sz="2100" dirty="0" err="1"/>
              <a:t>що</a:t>
            </a:r>
            <a:r>
              <a:rPr lang="ru-RU" sz="2100" dirty="0"/>
              <a:t> </a:t>
            </a:r>
            <a:r>
              <a:rPr lang="ru-RU" sz="2100" dirty="0" err="1"/>
              <a:t>взимку</a:t>
            </a:r>
            <a:r>
              <a:rPr lang="ru-RU" sz="2100" dirty="0"/>
              <a:t> вони </a:t>
            </a:r>
            <a:r>
              <a:rPr lang="ru-RU" sz="2100" dirty="0" err="1"/>
              <a:t>відбирають</a:t>
            </a:r>
            <a:r>
              <a:rPr lang="ru-RU" sz="2100" dirty="0"/>
              <a:t> у </a:t>
            </a:r>
            <a:r>
              <a:rPr lang="ru-RU" sz="2100" dirty="0" err="1"/>
              <a:t>дитини</a:t>
            </a:r>
            <a:r>
              <a:rPr lang="ru-RU" sz="2100" dirty="0"/>
              <a:t> тепло. Тому </a:t>
            </a:r>
            <a:r>
              <a:rPr lang="ru-RU" sz="2100" dirty="0" err="1"/>
              <a:t>неможна</a:t>
            </a:r>
            <a:r>
              <a:rPr lang="ru-RU" sz="2100" dirty="0"/>
              <a:t> </a:t>
            </a:r>
            <a:r>
              <a:rPr lang="ru-RU" sz="2100" dirty="0" err="1"/>
              <a:t>давати</a:t>
            </a:r>
            <a:r>
              <a:rPr lang="ru-RU" sz="2100" dirty="0"/>
              <a:t> </a:t>
            </a:r>
            <a:r>
              <a:rPr lang="ru-RU" sz="2100" dirty="0" err="1"/>
              <a:t>дітям</a:t>
            </a:r>
            <a:r>
              <a:rPr lang="ru-RU" sz="2100" dirty="0"/>
              <a:t> </a:t>
            </a:r>
            <a:r>
              <a:rPr lang="ru-RU" sz="2100" dirty="0" err="1"/>
              <a:t>дитячі</a:t>
            </a:r>
            <a:r>
              <a:rPr lang="ru-RU" sz="2100" dirty="0"/>
              <a:t> заступи з </a:t>
            </a:r>
            <a:r>
              <a:rPr lang="ru-RU" sz="2100" dirty="0" err="1"/>
              <a:t>металевими</a:t>
            </a:r>
            <a:r>
              <a:rPr lang="ru-RU" sz="2100" dirty="0"/>
              <a:t> ручками, </a:t>
            </a:r>
            <a:r>
              <a:rPr lang="ru-RU" sz="2100" dirty="0" err="1"/>
              <a:t>металеві</a:t>
            </a:r>
            <a:r>
              <a:rPr lang="ru-RU" sz="2100" dirty="0"/>
              <a:t> </a:t>
            </a:r>
            <a:r>
              <a:rPr lang="ru-RU" sz="2100" dirty="0" err="1"/>
              <a:t>частини</a:t>
            </a:r>
            <a:r>
              <a:rPr lang="ru-RU" sz="2100" dirty="0"/>
              <a:t> </a:t>
            </a:r>
            <a:r>
              <a:rPr lang="ru-RU" sz="2100" dirty="0" err="1"/>
              <a:t>санчат</a:t>
            </a:r>
            <a:r>
              <a:rPr lang="ru-RU" sz="2100" dirty="0"/>
              <a:t> </a:t>
            </a:r>
            <a:r>
              <a:rPr lang="ru-RU" sz="2100" dirty="0" err="1"/>
              <a:t>накривайте</a:t>
            </a:r>
            <a:r>
              <a:rPr lang="ru-RU" sz="2100" dirty="0"/>
              <a:t> тканиною. Не дозволяйте </a:t>
            </a:r>
            <a:r>
              <a:rPr lang="ru-RU" sz="2100" dirty="0" err="1"/>
              <a:t>дітям</a:t>
            </a:r>
            <a:r>
              <a:rPr lang="ru-RU" sz="2100" dirty="0"/>
              <a:t> </a:t>
            </a:r>
            <a:r>
              <a:rPr lang="ru-RU" sz="2100" dirty="0" err="1"/>
              <a:t>довго</a:t>
            </a:r>
            <a:r>
              <a:rPr lang="ru-RU" sz="2100" dirty="0"/>
              <a:t> </a:t>
            </a:r>
            <a:r>
              <a:rPr lang="ru-RU" sz="2100" dirty="0" err="1"/>
              <a:t>кататися</a:t>
            </a:r>
            <a:r>
              <a:rPr lang="ru-RU" sz="2100" dirty="0"/>
              <a:t> на каруселях та </a:t>
            </a:r>
            <a:r>
              <a:rPr lang="ru-RU" sz="2100" dirty="0" err="1"/>
              <a:t>гойдалках</a:t>
            </a:r>
            <a:r>
              <a:rPr lang="ru-RU" sz="2100" dirty="0"/>
              <a:t>, </a:t>
            </a:r>
            <a:r>
              <a:rPr lang="ru-RU" sz="2100" dirty="0" err="1"/>
              <a:t>лазити</a:t>
            </a:r>
            <a:r>
              <a:rPr lang="ru-RU" sz="2100" dirty="0"/>
              <a:t> </a:t>
            </a:r>
            <a:r>
              <a:rPr lang="ru-RU" sz="2100" dirty="0" err="1"/>
              <a:t>металевими</a:t>
            </a:r>
            <a:r>
              <a:rPr lang="ru-RU" sz="2100" dirty="0"/>
              <a:t> сходами </a:t>
            </a:r>
            <a:r>
              <a:rPr lang="ru-RU" sz="2100" dirty="0" err="1"/>
              <a:t>споруд</a:t>
            </a:r>
            <a:r>
              <a:rPr lang="ru-RU" sz="2100" dirty="0"/>
              <a:t> на </a:t>
            </a:r>
            <a:r>
              <a:rPr lang="ru-RU" sz="2100" dirty="0" err="1"/>
              <a:t>ігрових</a:t>
            </a:r>
            <a:r>
              <a:rPr lang="ru-RU" sz="2100" dirty="0"/>
              <a:t> </a:t>
            </a:r>
            <a:r>
              <a:rPr lang="ru-RU" sz="2100" dirty="0" err="1"/>
              <a:t>майданчиках</a:t>
            </a:r>
            <a:r>
              <a:rPr lang="ru-RU" sz="2100" dirty="0"/>
              <a:t>. </a:t>
            </a:r>
            <a:r>
              <a:rPr lang="ru-RU" sz="2100" dirty="0" err="1"/>
              <a:t>Обов’язково</a:t>
            </a:r>
            <a:r>
              <a:rPr lang="ru-RU" sz="2100" dirty="0"/>
              <a:t> </a:t>
            </a:r>
            <a:r>
              <a:rPr lang="ru-RU" sz="2100" dirty="0" err="1"/>
              <a:t>захищайте</a:t>
            </a:r>
            <a:r>
              <a:rPr lang="ru-RU" sz="2100" dirty="0"/>
              <a:t> руки </a:t>
            </a:r>
            <a:r>
              <a:rPr lang="ru-RU" sz="2100" dirty="0" err="1"/>
              <a:t>дитини</a:t>
            </a:r>
            <a:r>
              <a:rPr lang="ru-RU" sz="2100" dirty="0"/>
              <a:t> рукавичками.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4968552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7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9032"/>
          </a:xfrm>
        </p:spPr>
        <p:txBody>
          <a:bodyPr/>
          <a:lstStyle/>
          <a:p>
            <a:r>
              <a:rPr lang="ru-RU" b="1" dirty="0" err="1">
                <a:effectLst/>
              </a:rPr>
              <a:t>Переохолодження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організму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4102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при </a:t>
            </a:r>
            <a:r>
              <a:rPr lang="ru-RU" dirty="0" err="1"/>
              <a:t>низькій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відбуватися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обмороження</a:t>
            </a:r>
            <a:r>
              <a:rPr lang="ru-RU" dirty="0"/>
              <a:t>, а й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стан,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34 С.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До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переохолодження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приводять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при </a:t>
            </a:r>
            <a:r>
              <a:rPr lang="ru-RU" dirty="0" err="1"/>
              <a:t>обмороженні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33616"/>
            <a:ext cx="5396458" cy="2610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7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" y="0"/>
            <a:ext cx="9139424" cy="6867128"/>
          </a:xfrm>
        </p:spPr>
      </p:pic>
      <p:sp>
        <p:nvSpPr>
          <p:cNvPr id="5" name="TextBox 4"/>
          <p:cNvSpPr txBox="1"/>
          <p:nvPr/>
        </p:nvSpPr>
        <p:spPr>
          <a:xfrm>
            <a:off x="411536" y="908720"/>
            <a:ext cx="8244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Легкий </a:t>
            </a:r>
            <a:r>
              <a:rPr lang="ru-RU" u="sng" dirty="0" err="1">
                <a:solidFill>
                  <a:schemeClr val="bg1"/>
                </a:solidFill>
              </a:rPr>
              <a:t>ступінь</a:t>
            </a:r>
            <a:r>
              <a:rPr lang="ru-RU" dirty="0">
                <a:solidFill>
                  <a:schemeClr val="bg1"/>
                </a:solidFill>
              </a:rPr>
              <a:t>: температура </a:t>
            </a:r>
            <a:r>
              <a:rPr lang="ru-RU" dirty="0" err="1">
                <a:solidFill>
                  <a:schemeClr val="bg1"/>
                </a:solidFill>
              </a:rPr>
              <a:t>тіла</a:t>
            </a:r>
            <a:r>
              <a:rPr lang="ru-RU" dirty="0">
                <a:solidFill>
                  <a:schemeClr val="bg1"/>
                </a:solidFill>
              </a:rPr>
              <a:t> 32-34 С. </a:t>
            </a:r>
            <a:r>
              <a:rPr lang="ru-RU" dirty="0" err="1">
                <a:solidFill>
                  <a:schemeClr val="bg1"/>
                </a:solidFill>
              </a:rPr>
              <a:t>Шкірні</a:t>
            </a:r>
            <a:r>
              <a:rPr lang="ru-RU" dirty="0">
                <a:solidFill>
                  <a:schemeClr val="bg1"/>
                </a:solidFill>
              </a:rPr>
              <a:t> покриви є </a:t>
            </a:r>
            <a:r>
              <a:rPr lang="ru-RU" dirty="0" err="1">
                <a:solidFill>
                  <a:schemeClr val="bg1"/>
                </a:solidFill>
              </a:rPr>
              <a:t>блідими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помірно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синюшними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Спостерігається</a:t>
            </a:r>
            <a:r>
              <a:rPr lang="ru-RU" dirty="0">
                <a:solidFill>
                  <a:schemeClr val="bg1"/>
                </a:solidFill>
              </a:rPr>
              <a:t> озноб, «</a:t>
            </a:r>
            <a:r>
              <a:rPr lang="ru-RU" dirty="0" err="1">
                <a:solidFill>
                  <a:schemeClr val="bg1"/>
                </a:solidFill>
              </a:rPr>
              <a:t>гусяча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шкіра</a:t>
            </a:r>
            <a:r>
              <a:rPr lang="ru-RU" dirty="0">
                <a:solidFill>
                  <a:schemeClr val="bg1"/>
                </a:solidFill>
              </a:rPr>
              <a:t>», </a:t>
            </a:r>
            <a:r>
              <a:rPr lang="ru-RU" dirty="0" err="1">
                <a:solidFill>
                  <a:schemeClr val="bg1"/>
                </a:solidFill>
              </a:rPr>
              <a:t>утруднення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мови</a:t>
            </a:r>
            <a:r>
              <a:rPr lang="ru-RU" dirty="0">
                <a:solidFill>
                  <a:schemeClr val="bg1"/>
                </a:solidFill>
              </a:rPr>
              <a:t>. Пульс </a:t>
            </a:r>
            <a:r>
              <a:rPr lang="ru-RU" dirty="0" err="1">
                <a:solidFill>
                  <a:schemeClr val="bg1"/>
                </a:solidFill>
              </a:rPr>
              <a:t>уповільнюється</a:t>
            </a:r>
            <a:r>
              <a:rPr lang="ru-RU" dirty="0">
                <a:solidFill>
                  <a:schemeClr val="bg1"/>
                </a:solidFill>
              </a:rPr>
              <a:t> до 60-66 </a:t>
            </a:r>
            <a:r>
              <a:rPr lang="ru-RU" dirty="0" err="1">
                <a:solidFill>
                  <a:schemeClr val="bg1"/>
                </a:solidFill>
              </a:rPr>
              <a:t>ударів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хвилину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Артеріальний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тиск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нормальним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злегка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підвищеним</a:t>
            </a:r>
            <a:r>
              <a:rPr lang="ru-RU" dirty="0">
                <a:solidFill>
                  <a:schemeClr val="bg1"/>
                </a:solidFill>
              </a:rPr>
              <a:t>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u="sng" dirty="0" err="1">
                <a:solidFill>
                  <a:schemeClr val="bg1"/>
                </a:solidFill>
              </a:rPr>
              <a:t>Середня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ступінь</a:t>
            </a:r>
            <a:r>
              <a:rPr lang="ru-RU" dirty="0">
                <a:solidFill>
                  <a:schemeClr val="bg1"/>
                </a:solidFill>
              </a:rPr>
              <a:t>: температура </a:t>
            </a:r>
            <a:r>
              <a:rPr lang="ru-RU" dirty="0" err="1">
                <a:solidFill>
                  <a:schemeClr val="bg1"/>
                </a:solidFill>
              </a:rPr>
              <a:t>тіла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потерпілого</a:t>
            </a:r>
            <a:r>
              <a:rPr lang="ru-RU" dirty="0">
                <a:solidFill>
                  <a:schemeClr val="bg1"/>
                </a:solidFill>
              </a:rPr>
              <a:t> становить 29-32 С.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відчуває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сонливість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пригніченість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свідомості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погляд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безглуздим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Шкірні</a:t>
            </a:r>
            <a:r>
              <a:rPr lang="ru-RU" dirty="0">
                <a:solidFill>
                  <a:schemeClr val="bg1"/>
                </a:solidFill>
              </a:rPr>
              <a:t> покриви </a:t>
            </a:r>
            <a:r>
              <a:rPr lang="ru-RU" dirty="0" err="1">
                <a:solidFill>
                  <a:schemeClr val="bg1"/>
                </a:solidFill>
              </a:rPr>
              <a:t>бліднуть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мати</a:t>
            </a:r>
            <a:r>
              <a:rPr lang="ru-RU" dirty="0">
                <a:solidFill>
                  <a:schemeClr val="bg1"/>
                </a:solidFill>
              </a:rPr>
              <a:t> синюшного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мармурову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забарвлення</a:t>
            </a:r>
            <a:r>
              <a:rPr lang="ru-RU" dirty="0">
                <a:solidFill>
                  <a:schemeClr val="bg1"/>
                </a:solidFill>
              </a:rPr>
              <a:t>. Пульс </a:t>
            </a:r>
            <a:r>
              <a:rPr lang="ru-RU" dirty="0" err="1">
                <a:solidFill>
                  <a:schemeClr val="bg1"/>
                </a:solidFill>
              </a:rPr>
              <a:t>уповільнюється</a:t>
            </a:r>
            <a:r>
              <a:rPr lang="ru-RU" dirty="0">
                <a:solidFill>
                  <a:schemeClr val="bg1"/>
                </a:solidFill>
              </a:rPr>
              <a:t> до 50-60 </a:t>
            </a:r>
            <a:r>
              <a:rPr lang="ru-RU" dirty="0" err="1">
                <a:solidFill>
                  <a:schemeClr val="bg1"/>
                </a:solidFill>
              </a:rPr>
              <a:t>ударів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хвилину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слабкого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наповнення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Артеріальний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тиск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незначно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зниженим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Дихання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рідкісним</a:t>
            </a:r>
            <a:r>
              <a:rPr lang="ru-RU" dirty="0">
                <a:solidFill>
                  <a:schemeClr val="bg1"/>
                </a:solidFill>
              </a:rPr>
              <a:t> - до 8-12 на </a:t>
            </a:r>
            <a:r>
              <a:rPr lang="ru-RU" dirty="0" err="1">
                <a:solidFill>
                  <a:schemeClr val="bg1"/>
                </a:solidFill>
              </a:rPr>
              <a:t>хвилину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поверхневим</a:t>
            </a:r>
            <a:r>
              <a:rPr lang="ru-RU" dirty="0">
                <a:solidFill>
                  <a:schemeClr val="bg1"/>
                </a:solidFill>
              </a:rPr>
              <a:t>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u="sng" dirty="0" err="1">
                <a:solidFill>
                  <a:schemeClr val="bg1"/>
                </a:solidFill>
              </a:rPr>
              <a:t>Важка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ступінь</a:t>
            </a:r>
            <a:r>
              <a:rPr lang="ru-RU" dirty="0">
                <a:solidFill>
                  <a:schemeClr val="bg1"/>
                </a:solidFill>
              </a:rPr>
              <a:t>: температура </a:t>
            </a:r>
            <a:r>
              <a:rPr lang="ru-RU" dirty="0" err="1">
                <a:solidFill>
                  <a:schemeClr val="bg1"/>
                </a:solidFill>
              </a:rPr>
              <a:t>тіла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опускається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нижче</a:t>
            </a:r>
            <a:r>
              <a:rPr lang="ru-RU" dirty="0">
                <a:solidFill>
                  <a:schemeClr val="bg1"/>
                </a:solidFill>
              </a:rPr>
              <a:t> 31 С. Людина </a:t>
            </a:r>
            <a:r>
              <a:rPr lang="ru-RU" dirty="0" err="1">
                <a:solidFill>
                  <a:schemeClr val="bg1"/>
                </a:solidFill>
              </a:rPr>
              <a:t>знаходиться</a:t>
            </a:r>
            <a:r>
              <a:rPr lang="ru-RU" dirty="0">
                <a:solidFill>
                  <a:schemeClr val="bg1"/>
                </a:solidFill>
              </a:rPr>
              <a:t> без </a:t>
            </a:r>
            <a:r>
              <a:rPr lang="ru-RU" dirty="0" err="1">
                <a:solidFill>
                  <a:schemeClr val="bg1"/>
                </a:solidFill>
              </a:rPr>
              <a:t>свідомості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спостерігаються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судоми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блювота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Шкірні</a:t>
            </a:r>
            <a:r>
              <a:rPr lang="ru-RU" dirty="0">
                <a:solidFill>
                  <a:schemeClr val="bg1"/>
                </a:solidFill>
              </a:rPr>
              <a:t> покриви </a:t>
            </a:r>
            <a:r>
              <a:rPr lang="ru-RU" dirty="0" err="1">
                <a:solidFill>
                  <a:schemeClr val="bg1"/>
                </a:solidFill>
              </a:rPr>
              <a:t>бліді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синюшні</a:t>
            </a:r>
            <a:r>
              <a:rPr lang="ru-RU" dirty="0">
                <a:solidFill>
                  <a:schemeClr val="bg1"/>
                </a:solidFill>
              </a:rPr>
              <a:t>. Пульс </a:t>
            </a:r>
            <a:r>
              <a:rPr lang="ru-RU" dirty="0" err="1">
                <a:solidFill>
                  <a:schemeClr val="bg1"/>
                </a:solidFill>
              </a:rPr>
              <a:t>уповільнюється</a:t>
            </a:r>
            <a:r>
              <a:rPr lang="ru-RU" dirty="0">
                <a:solidFill>
                  <a:schemeClr val="bg1"/>
                </a:solidFill>
              </a:rPr>
              <a:t> до 36 </a:t>
            </a:r>
            <a:r>
              <a:rPr lang="ru-RU" dirty="0" err="1">
                <a:solidFill>
                  <a:schemeClr val="bg1"/>
                </a:solidFill>
              </a:rPr>
              <a:t>ударів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хвилину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слабкого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наповнення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Артеріальний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тиск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істотно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знижується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Дихання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рідкісним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поверхневим</a:t>
            </a:r>
            <a:r>
              <a:rPr lang="ru-RU" dirty="0">
                <a:solidFill>
                  <a:schemeClr val="bg1"/>
                </a:solidFill>
              </a:rPr>
              <a:t> - до 3-4 на </a:t>
            </a:r>
            <a:r>
              <a:rPr lang="ru-RU" dirty="0" err="1">
                <a:solidFill>
                  <a:schemeClr val="bg1"/>
                </a:solidFill>
              </a:rPr>
              <a:t>хвилину</a:t>
            </a:r>
            <a:r>
              <a:rPr lang="ru-RU" dirty="0">
                <a:solidFill>
                  <a:schemeClr val="bg1"/>
                </a:solidFill>
              </a:rPr>
              <a:t>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219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Перша </a:t>
            </a:r>
            <a:r>
              <a:rPr lang="ru-RU" b="1" dirty="0" err="1">
                <a:effectLst/>
              </a:rPr>
              <a:t>допомога</a:t>
            </a:r>
            <a:r>
              <a:rPr lang="ru-RU" b="1" dirty="0">
                <a:effectLst/>
              </a:rPr>
              <a:t> при </a:t>
            </a:r>
            <a:r>
              <a:rPr lang="ru-RU" b="1" dirty="0" err="1">
                <a:effectLst/>
              </a:rPr>
              <a:t>обмороженні</a:t>
            </a:r>
            <a:r>
              <a:rPr lang="ru-RU" b="1" dirty="0">
                <a:effectLst/>
              </a:rPr>
              <a:t> та </a:t>
            </a:r>
            <a:r>
              <a:rPr lang="ru-RU" b="1" dirty="0" err="1">
                <a:effectLst/>
              </a:rPr>
              <a:t>переохолодженні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988840"/>
            <a:ext cx="4536504" cy="48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Перш за все,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холоду.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зігріти</a:t>
            </a:r>
            <a:r>
              <a:rPr lang="ru-RU" dirty="0"/>
              <a:t> </a:t>
            </a:r>
            <a:r>
              <a:rPr lang="ru-RU" dirty="0" err="1"/>
              <a:t>потерпілого</a:t>
            </a:r>
            <a:r>
              <a:rPr lang="ru-RU" dirty="0"/>
              <a:t>, доставивши </a:t>
            </a:r>
            <a:r>
              <a:rPr lang="ru-RU" dirty="0" err="1"/>
              <a:t>його</a:t>
            </a:r>
            <a:r>
              <a:rPr lang="ru-RU" dirty="0"/>
              <a:t> в тепле </a:t>
            </a:r>
            <a:r>
              <a:rPr lang="ru-RU" dirty="0" err="1"/>
              <a:t>приміщення</a:t>
            </a:r>
            <a:r>
              <a:rPr lang="ru-RU" dirty="0"/>
              <a:t>. З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знімається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та </a:t>
            </a:r>
            <a:r>
              <a:rPr lang="ru-RU" dirty="0" err="1"/>
              <a:t>взуття</a:t>
            </a:r>
            <a:r>
              <a:rPr lang="ru-RU" dirty="0"/>
              <a:t>. У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. При </a:t>
            </a:r>
            <a:r>
              <a:rPr lang="ru-RU" dirty="0" err="1"/>
              <a:t>обмороженні</a:t>
            </a:r>
            <a:r>
              <a:rPr lang="ru-RU" dirty="0"/>
              <a:t> I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постраждалі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розтирати</a:t>
            </a:r>
            <a:r>
              <a:rPr lang="ru-RU" dirty="0"/>
              <a:t> руками </a:t>
            </a:r>
            <a:r>
              <a:rPr lang="ru-RU" dirty="0" err="1"/>
              <a:t>або</a:t>
            </a:r>
            <a:r>
              <a:rPr lang="ru-RU" dirty="0"/>
              <a:t> шерстяною тканиною до </a:t>
            </a:r>
            <a:r>
              <a:rPr lang="ru-RU" dirty="0" err="1"/>
              <a:t>почервоніння</a:t>
            </a:r>
            <a:r>
              <a:rPr lang="ru-RU" dirty="0"/>
              <a:t>. </a:t>
            </a:r>
            <a:r>
              <a:rPr lang="ru-RU" dirty="0" err="1"/>
              <a:t>Накладається</a:t>
            </a:r>
            <a:r>
              <a:rPr lang="ru-RU" dirty="0"/>
              <a:t> ватно-</a:t>
            </a:r>
            <a:r>
              <a:rPr lang="ru-RU" dirty="0" err="1"/>
              <a:t>марлева</a:t>
            </a:r>
            <a:r>
              <a:rPr lang="ru-RU" dirty="0"/>
              <a:t> </a:t>
            </a:r>
            <a:r>
              <a:rPr lang="ru-RU" dirty="0" err="1"/>
              <a:t>пов'язка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7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37890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 </a:t>
            </a:r>
            <a:r>
              <a:rPr lang="ru-RU" dirty="0" err="1"/>
              <a:t>обмороженні</a:t>
            </a:r>
            <a:r>
              <a:rPr lang="ru-RU" dirty="0"/>
              <a:t> </a:t>
            </a:r>
            <a:r>
              <a:rPr lang="en-US" dirty="0"/>
              <a:t>II-IV </a:t>
            </a:r>
            <a:r>
              <a:rPr lang="ru-RU" dirty="0" err="1"/>
              <a:t>ступеня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розтирати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масажувати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.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накласти</a:t>
            </a:r>
            <a:r>
              <a:rPr lang="ru-RU" dirty="0"/>
              <a:t> </a:t>
            </a:r>
            <a:r>
              <a:rPr lang="ru-RU" dirty="0" err="1"/>
              <a:t>теплоізоляційну</a:t>
            </a:r>
            <a:r>
              <a:rPr lang="ru-RU" dirty="0"/>
              <a:t> </a:t>
            </a:r>
            <a:r>
              <a:rPr lang="ru-RU" dirty="0" err="1"/>
              <a:t>пов'язку</a:t>
            </a:r>
            <a:r>
              <a:rPr lang="ru-RU" dirty="0"/>
              <a:t> на </a:t>
            </a:r>
            <a:r>
              <a:rPr lang="ru-RU" dirty="0" err="1"/>
              <a:t>уражену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Уражену</a:t>
            </a:r>
            <a:r>
              <a:rPr lang="ru-RU" dirty="0"/>
              <a:t> </a:t>
            </a:r>
            <a:r>
              <a:rPr lang="ru-RU" dirty="0" err="1"/>
              <a:t>кінцівку</a:t>
            </a:r>
            <a:r>
              <a:rPr lang="ru-RU" dirty="0"/>
              <a:t> треба </a:t>
            </a:r>
            <a:r>
              <a:rPr lang="ru-RU" dirty="0" err="1"/>
              <a:t>зафіксувати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підручних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накладаючи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поверх </a:t>
            </a:r>
            <a:r>
              <a:rPr lang="ru-RU" dirty="0" err="1"/>
              <a:t>пов'язки</a:t>
            </a:r>
            <a:r>
              <a:rPr lang="ru-RU" dirty="0"/>
              <a:t>. </a:t>
            </a:r>
            <a:r>
              <a:rPr lang="ru-RU" dirty="0" err="1"/>
              <a:t>Потерпілим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гаряче</a:t>
            </a:r>
            <a:r>
              <a:rPr lang="ru-RU" dirty="0"/>
              <a:t> </a:t>
            </a:r>
            <a:r>
              <a:rPr lang="ru-RU" dirty="0" err="1"/>
              <a:t>пиття</a:t>
            </a:r>
            <a:r>
              <a:rPr lang="ru-RU" dirty="0"/>
              <a:t>, </a:t>
            </a:r>
            <a:r>
              <a:rPr lang="ru-RU" dirty="0" err="1"/>
              <a:t>гарячу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.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алкоголю, за </a:t>
            </a:r>
            <a:r>
              <a:rPr lang="ru-RU" dirty="0" err="1"/>
              <a:t>таблетці</a:t>
            </a:r>
            <a:r>
              <a:rPr lang="ru-RU" dirty="0"/>
              <a:t> </a:t>
            </a:r>
            <a:r>
              <a:rPr lang="ru-RU" dirty="0" err="1"/>
              <a:t>аспірину</a:t>
            </a:r>
            <a:r>
              <a:rPr lang="ru-RU" dirty="0"/>
              <a:t>, </a:t>
            </a:r>
            <a:r>
              <a:rPr lang="ru-RU" dirty="0" err="1"/>
              <a:t>анальгіну</a:t>
            </a:r>
            <a:r>
              <a:rPr lang="ru-RU" dirty="0"/>
              <a:t>, по 2 таблетки "Но-шпа" і папаверину. </a:t>
            </a:r>
            <a:r>
              <a:rPr lang="ru-RU" dirty="0" err="1"/>
              <a:t>Лікарі</a:t>
            </a:r>
            <a:r>
              <a:rPr lang="ru-RU" dirty="0"/>
              <a:t> не </a:t>
            </a:r>
            <a:r>
              <a:rPr lang="ru-RU" dirty="0" err="1"/>
              <a:t>радять</a:t>
            </a:r>
            <a:r>
              <a:rPr lang="ru-RU" dirty="0"/>
              <a:t> </a:t>
            </a:r>
            <a:r>
              <a:rPr lang="ru-RU" dirty="0" err="1"/>
              <a:t>розтирати</a:t>
            </a:r>
            <a:r>
              <a:rPr lang="ru-RU" dirty="0"/>
              <a:t> </a:t>
            </a:r>
            <a:r>
              <a:rPr lang="ru-RU" dirty="0" err="1"/>
              <a:t>потерпілого</a:t>
            </a:r>
            <a:r>
              <a:rPr lang="ru-RU" dirty="0"/>
              <a:t> </a:t>
            </a:r>
            <a:r>
              <a:rPr lang="ru-RU" dirty="0" err="1"/>
              <a:t>снігом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пошкодити</a:t>
            </a:r>
            <a:r>
              <a:rPr lang="ru-RU" dirty="0"/>
              <a:t> </a:t>
            </a:r>
            <a:r>
              <a:rPr lang="ru-RU" dirty="0" err="1"/>
              <a:t>тендітні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занести </a:t>
            </a:r>
            <a:r>
              <a:rPr lang="ru-RU" dirty="0" err="1"/>
              <a:t>інфекцію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49168"/>
            <a:ext cx="3744416" cy="29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483488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обігрівати</a:t>
            </a:r>
            <a:r>
              <a:rPr lang="ru-RU" dirty="0"/>
              <a:t> </a:t>
            </a:r>
            <a:r>
              <a:rPr lang="ru-RU" dirty="0" err="1"/>
              <a:t>пошкоджені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над вогнем, а </a:t>
            </a:r>
            <a:r>
              <a:rPr lang="ru-RU" dirty="0" err="1"/>
              <a:t>також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грілки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гарячої</a:t>
            </a:r>
            <a:r>
              <a:rPr lang="ru-RU" dirty="0"/>
              <a:t> води.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втирати</a:t>
            </a:r>
            <a:r>
              <a:rPr lang="ru-RU" dirty="0"/>
              <a:t> масла, жир </a:t>
            </a:r>
            <a:r>
              <a:rPr lang="ru-RU" dirty="0" err="1"/>
              <a:t>або</a:t>
            </a:r>
            <a:r>
              <a:rPr lang="ru-RU" dirty="0"/>
              <a:t> спирт при </a:t>
            </a:r>
            <a:r>
              <a:rPr lang="ru-RU" dirty="0" err="1"/>
              <a:t>глибокому</a:t>
            </a:r>
            <a:r>
              <a:rPr lang="ru-RU" dirty="0"/>
              <a:t> </a:t>
            </a:r>
            <a:r>
              <a:rPr lang="ru-RU" dirty="0" err="1"/>
              <a:t>обмороженні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охолодженні</a:t>
            </a:r>
            <a:r>
              <a:rPr lang="ru-RU" dirty="0"/>
              <a:t> легкого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зігріти</a:t>
            </a:r>
            <a:r>
              <a:rPr lang="ru-RU" dirty="0"/>
              <a:t> в </a:t>
            </a:r>
            <a:r>
              <a:rPr lang="ru-RU" dirty="0" err="1"/>
              <a:t>теплій</a:t>
            </a:r>
            <a:r>
              <a:rPr lang="ru-RU" dirty="0"/>
              <a:t> </a:t>
            </a:r>
            <a:r>
              <a:rPr lang="ru-RU" dirty="0" err="1"/>
              <a:t>ванні</a:t>
            </a:r>
            <a:r>
              <a:rPr lang="ru-RU" dirty="0"/>
              <a:t> з початковою температурою води 24 С, </a:t>
            </a:r>
            <a:r>
              <a:rPr lang="ru-RU" dirty="0" err="1"/>
              <a:t>потім</a:t>
            </a:r>
            <a:r>
              <a:rPr lang="ru-RU" dirty="0"/>
              <a:t> температура води </a:t>
            </a:r>
            <a:r>
              <a:rPr lang="ru-RU" dirty="0" err="1"/>
              <a:t>підвищується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425655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805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ru-RU" dirty="0" err="1">
                <a:effectLst/>
              </a:rPr>
              <a:t>Лікування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відмороження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4572000" cy="558924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/>
              <a:t>Лікування</a:t>
            </a:r>
            <a:r>
              <a:rPr lang="ru-RU" b="1" dirty="0"/>
              <a:t> </a:t>
            </a:r>
            <a:r>
              <a:rPr lang="ru-RU" b="1" dirty="0" err="1"/>
              <a:t>відмороження</a:t>
            </a:r>
            <a:r>
              <a:rPr lang="ru-RU" b="1" dirty="0"/>
              <a:t> </a:t>
            </a:r>
            <a:r>
              <a:rPr lang="ru-RU" b="1" dirty="0" err="1"/>
              <a:t>полягає</a:t>
            </a:r>
            <a:r>
              <a:rPr lang="ru-RU" b="1" dirty="0"/>
              <a:t> в </a:t>
            </a:r>
            <a:r>
              <a:rPr lang="ru-RU" b="1" dirty="0" err="1"/>
              <a:t>якомога</a:t>
            </a:r>
            <a:r>
              <a:rPr lang="ru-RU" b="1" dirty="0"/>
              <a:t> </a:t>
            </a:r>
            <a:r>
              <a:rPr lang="ru-RU" b="1" dirty="0" err="1"/>
              <a:t>швидшому</a:t>
            </a:r>
            <a:r>
              <a:rPr lang="ru-RU" b="1" dirty="0"/>
              <a:t> </a:t>
            </a:r>
            <a:r>
              <a:rPr lang="ru-RU" b="1" dirty="0" err="1"/>
              <a:t>відновленні</a:t>
            </a:r>
            <a:r>
              <a:rPr lang="ru-RU" b="1" dirty="0"/>
              <a:t> </a:t>
            </a:r>
            <a:r>
              <a:rPr lang="ru-RU" b="1" dirty="0" err="1"/>
              <a:t>кровообігу</a:t>
            </a:r>
            <a:r>
              <a:rPr lang="ru-RU" b="1" dirty="0"/>
              <a:t> в </a:t>
            </a:r>
            <a:r>
              <a:rPr lang="ru-RU" b="1" dirty="0" err="1"/>
              <a:t>пошкоджених</a:t>
            </a:r>
            <a:r>
              <a:rPr lang="ru-RU" b="1" dirty="0"/>
              <a:t> тканинах</a:t>
            </a:r>
            <a:r>
              <a:rPr lang="ru-RU" dirty="0"/>
              <a:t>, </a:t>
            </a:r>
            <a:r>
              <a:rPr lang="ru-RU" dirty="0" err="1"/>
              <a:t>профілактиці</a:t>
            </a:r>
            <a:r>
              <a:rPr lang="ru-RU" dirty="0"/>
              <a:t> </a:t>
            </a:r>
            <a:r>
              <a:rPr lang="ru-RU" dirty="0" err="1"/>
              <a:t>приєднання</a:t>
            </a:r>
            <a:r>
              <a:rPr lang="ru-RU" dirty="0"/>
              <a:t> </a:t>
            </a:r>
            <a:r>
              <a:rPr lang="ru-RU" dirty="0" err="1"/>
              <a:t>вторинної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, </a:t>
            </a:r>
            <a:r>
              <a:rPr lang="ru-RU" dirty="0" err="1"/>
              <a:t>створенні</a:t>
            </a:r>
            <a:r>
              <a:rPr lang="ru-RU" dirty="0"/>
              <a:t> умов для </a:t>
            </a:r>
            <a:r>
              <a:rPr lang="ru-RU" dirty="0" err="1"/>
              <a:t>кращого</a:t>
            </a:r>
            <a:r>
              <a:rPr lang="ru-RU" dirty="0"/>
              <a:t> </a:t>
            </a:r>
            <a:r>
              <a:rPr lang="ru-RU" dirty="0" err="1"/>
              <a:t>загоєння</a:t>
            </a:r>
            <a:r>
              <a:rPr lang="ru-RU" dirty="0"/>
              <a:t> </a:t>
            </a:r>
            <a:r>
              <a:rPr lang="ru-RU" dirty="0" err="1"/>
              <a:t>пошкоджених</a:t>
            </a:r>
            <a:r>
              <a:rPr lang="ru-RU" dirty="0"/>
              <a:t> </a:t>
            </a:r>
            <a:r>
              <a:rPr lang="ru-RU" dirty="0" err="1"/>
              <a:t>відмороженням</a:t>
            </a:r>
            <a:r>
              <a:rPr lang="ru-RU" dirty="0"/>
              <a:t> тканин і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інтоксикацією</a:t>
            </a:r>
            <a:r>
              <a:rPr lang="ru-RU" dirty="0"/>
              <a:t>, яка </a:t>
            </a:r>
            <a:r>
              <a:rPr lang="ru-RU" dirty="0" err="1"/>
              <a:t>настає</a:t>
            </a:r>
            <a:r>
              <a:rPr lang="ru-RU" dirty="0"/>
              <a:t> при </a:t>
            </a:r>
            <a:r>
              <a:rPr lang="ru-RU" dirty="0" err="1"/>
              <a:t>надходженні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</a:t>
            </a:r>
            <a:r>
              <a:rPr lang="ru-RU" dirty="0" err="1"/>
              <a:t>загиблих</a:t>
            </a:r>
            <a:r>
              <a:rPr lang="ru-RU" dirty="0"/>
              <a:t> тканин в кров. Тактика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відмороження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 smtClean="0"/>
              <a:t>.</a:t>
            </a:r>
          </a:p>
          <a:p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відмороження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та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стадій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обробці</a:t>
            </a:r>
            <a:r>
              <a:rPr lang="ru-RU" dirty="0"/>
              <a:t> </a:t>
            </a:r>
            <a:r>
              <a:rPr lang="ru-RU" dirty="0" err="1"/>
              <a:t>поверхневих</a:t>
            </a:r>
            <a:r>
              <a:rPr lang="ru-RU" dirty="0"/>
              <a:t> </a:t>
            </a:r>
            <a:r>
              <a:rPr lang="ru-RU" dirty="0" err="1"/>
              <a:t>ушкоджень</a:t>
            </a:r>
            <a:r>
              <a:rPr lang="ru-RU" dirty="0"/>
              <a:t> </a:t>
            </a:r>
            <a:r>
              <a:rPr lang="ru-RU" dirty="0" err="1"/>
              <a:t>протизапальними</a:t>
            </a:r>
            <a:r>
              <a:rPr lang="ru-RU" dirty="0"/>
              <a:t> мазями і </a:t>
            </a:r>
            <a:r>
              <a:rPr lang="ru-RU" dirty="0" err="1"/>
              <a:t>закриття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асептичної</a:t>
            </a:r>
            <a:r>
              <a:rPr lang="ru-RU" dirty="0"/>
              <a:t> </a:t>
            </a:r>
            <a:r>
              <a:rPr lang="ru-RU" dirty="0" err="1"/>
              <a:t>пов'язкою</a:t>
            </a:r>
            <a:r>
              <a:rPr lang="ru-RU" dirty="0"/>
              <a:t>. У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загоєння</a:t>
            </a:r>
            <a:r>
              <a:rPr lang="ru-RU" dirty="0"/>
              <a:t> активно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фізіотерапію</a:t>
            </a:r>
            <a:r>
              <a:rPr lang="ru-RU" dirty="0"/>
              <a:t> для </a:t>
            </a:r>
            <a:r>
              <a:rPr lang="ru-RU" dirty="0" err="1"/>
              <a:t>регенерації</a:t>
            </a:r>
            <a:r>
              <a:rPr lang="ru-RU" dirty="0"/>
              <a:t> тканин.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4715639" cy="323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84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345638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Лікування</a:t>
            </a:r>
            <a:r>
              <a:rPr lang="ru-RU" b="1" dirty="0"/>
              <a:t> </a:t>
            </a:r>
            <a:r>
              <a:rPr lang="ru-RU" b="1" dirty="0" err="1"/>
              <a:t>відмороження</a:t>
            </a:r>
            <a:r>
              <a:rPr lang="ru-RU" b="1" dirty="0"/>
              <a:t> </a:t>
            </a:r>
            <a:r>
              <a:rPr lang="ru-RU" b="1" dirty="0" err="1"/>
              <a:t>третього</a:t>
            </a:r>
            <a:r>
              <a:rPr lang="ru-RU" b="1" dirty="0"/>
              <a:t> і четвертого </a:t>
            </a:r>
            <a:r>
              <a:rPr lang="ru-RU" b="1" dirty="0" err="1"/>
              <a:t>ступеня</a:t>
            </a:r>
            <a:r>
              <a:rPr lang="ru-RU" b="1" dirty="0"/>
              <a:t> </a:t>
            </a:r>
            <a:r>
              <a:rPr lang="ru-RU" b="1" dirty="0" err="1"/>
              <a:t>вимагає</a:t>
            </a:r>
            <a:r>
              <a:rPr lang="ru-RU" b="1" dirty="0"/>
              <a:t> </a:t>
            </a:r>
            <a:r>
              <a:rPr lang="ru-RU" b="1" dirty="0" err="1"/>
              <a:t>хірургічного</a:t>
            </a:r>
            <a:r>
              <a:rPr lang="ru-RU" b="1" dirty="0"/>
              <a:t> </a:t>
            </a:r>
            <a:r>
              <a:rPr lang="ru-RU" b="1" dirty="0" err="1"/>
              <a:t>втручання</a:t>
            </a:r>
            <a:r>
              <a:rPr lang="ru-RU" dirty="0"/>
              <a:t> для </a:t>
            </a:r>
            <a:r>
              <a:rPr lang="ru-RU" dirty="0" err="1"/>
              <a:t>видалення</a:t>
            </a:r>
            <a:r>
              <a:rPr lang="ru-RU" dirty="0"/>
              <a:t> великих </a:t>
            </a:r>
            <a:r>
              <a:rPr lang="ru-RU" dirty="0" err="1"/>
              <a:t>ділянок</a:t>
            </a:r>
            <a:r>
              <a:rPr lang="ru-RU" dirty="0"/>
              <a:t> некрозу. </a:t>
            </a:r>
            <a:r>
              <a:rPr lang="ru-RU" dirty="0" err="1"/>
              <a:t>Хірургічне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відмороження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загиблі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відмежовуються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здорових</a:t>
            </a:r>
            <a:r>
              <a:rPr lang="ru-RU" dirty="0"/>
              <a:t> – на 8-14 день.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медикаментозну</a:t>
            </a:r>
            <a:r>
              <a:rPr lang="ru-RU" dirty="0"/>
              <a:t> </a:t>
            </a:r>
            <a:r>
              <a:rPr lang="ru-RU" dirty="0" err="1"/>
              <a:t>терапію</a:t>
            </a:r>
            <a:r>
              <a:rPr lang="ru-RU" dirty="0"/>
              <a:t>, </a:t>
            </a:r>
            <a:r>
              <a:rPr lang="ru-RU" dirty="0" err="1"/>
              <a:t>спрямовану</a:t>
            </a:r>
            <a:r>
              <a:rPr lang="ru-RU" dirty="0"/>
              <a:t> на </a:t>
            </a:r>
            <a:r>
              <a:rPr lang="ru-RU" dirty="0" err="1"/>
              <a:t>боротьбу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запаленням</a:t>
            </a:r>
            <a:r>
              <a:rPr lang="ru-RU" dirty="0"/>
              <a:t>, </a:t>
            </a:r>
            <a:r>
              <a:rPr lang="ru-RU" dirty="0" err="1"/>
              <a:t>підтримання</a:t>
            </a:r>
            <a:r>
              <a:rPr lang="ru-RU" dirty="0"/>
              <a:t> нормального </a:t>
            </a:r>
            <a:r>
              <a:rPr lang="ru-RU" dirty="0" err="1"/>
              <a:t>кровообігу</a:t>
            </a:r>
            <a:r>
              <a:rPr lang="ru-RU" dirty="0"/>
              <a:t>, </a:t>
            </a:r>
            <a:r>
              <a:rPr lang="ru-RU" dirty="0" err="1"/>
              <a:t>відновлення</a:t>
            </a:r>
            <a:r>
              <a:rPr lang="ru-RU" dirty="0"/>
              <a:t> сил і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63500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08920"/>
            <a:ext cx="7200800" cy="3745888"/>
          </a:xfrm>
        </p:spPr>
        <p:txBody>
          <a:bodyPr/>
          <a:lstStyle/>
          <a:p>
            <a:r>
              <a:rPr lang="ru-RU" i="1" dirty="0"/>
              <a:t>Зима</a:t>
            </a:r>
            <a:r>
              <a:rPr lang="ru-RU" dirty="0"/>
              <a:t> — час свят і </a:t>
            </a:r>
            <a:r>
              <a:rPr lang="ru-RU" dirty="0" err="1"/>
              <a:t>прогулянок</a:t>
            </a:r>
            <a:r>
              <a:rPr lang="ru-RU" dirty="0"/>
              <a:t> по </a:t>
            </a:r>
            <a:r>
              <a:rPr lang="ru-RU" dirty="0" err="1"/>
              <a:t>засніженій</a:t>
            </a:r>
            <a:r>
              <a:rPr lang="ru-RU" dirty="0"/>
              <a:t> </a:t>
            </a:r>
            <a:r>
              <a:rPr lang="ru-RU" dirty="0" err="1"/>
              <a:t>природі</a:t>
            </a:r>
            <a:r>
              <a:rPr lang="ru-RU" dirty="0"/>
              <a:t>. Але </a:t>
            </a:r>
            <a:r>
              <a:rPr lang="ru-RU" dirty="0" err="1"/>
              <a:t>зимові</a:t>
            </a:r>
            <a:r>
              <a:rPr lang="ru-RU" dirty="0"/>
              <a:t> </a:t>
            </a:r>
            <a:r>
              <a:rPr lang="ru-RU" dirty="0" err="1"/>
              <a:t>прогулянки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приємних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принести і </a:t>
            </a:r>
            <a:r>
              <a:rPr lang="ru-RU" dirty="0" err="1"/>
              <a:t>проблеми</a:t>
            </a:r>
            <a:r>
              <a:rPr lang="ru-RU" dirty="0"/>
              <a:t>. Так </a:t>
            </a:r>
            <a:r>
              <a:rPr lang="ru-RU" dirty="0" err="1"/>
              <a:t>тривале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на </a:t>
            </a:r>
            <a:r>
              <a:rPr lang="ru-RU" dirty="0" err="1"/>
              <a:t>морозі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причиною </a:t>
            </a:r>
            <a:r>
              <a:rPr lang="ru-RU" dirty="0" err="1"/>
              <a:t>обмороження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28575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effectLst/>
              </a:rPr>
              <a:t>Профілактика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переохолодження</a:t>
            </a:r>
            <a:r>
              <a:rPr lang="ru-RU" b="1" dirty="0">
                <a:effectLst/>
              </a:rPr>
              <a:t> та </a:t>
            </a:r>
            <a:r>
              <a:rPr lang="ru-RU" b="1" dirty="0" err="1">
                <a:effectLst/>
              </a:rPr>
              <a:t>обмороження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sz="1800" dirty="0" err="1"/>
              <a:t>Існує</a:t>
            </a:r>
            <a:r>
              <a:rPr lang="ru-RU" sz="1800" dirty="0"/>
              <a:t> </a:t>
            </a:r>
            <a:r>
              <a:rPr lang="ru-RU" sz="1800" dirty="0" err="1"/>
              <a:t>декілька</a:t>
            </a:r>
            <a:r>
              <a:rPr lang="ru-RU" sz="1800" dirty="0"/>
              <a:t> </a:t>
            </a:r>
            <a:r>
              <a:rPr lang="ru-RU" sz="1800" dirty="0" err="1"/>
              <a:t>простих</a:t>
            </a:r>
            <a:r>
              <a:rPr lang="ru-RU" sz="1800" dirty="0"/>
              <a:t> правил,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яких</a:t>
            </a:r>
            <a:r>
              <a:rPr lang="ru-RU" sz="1800" dirty="0"/>
              <a:t> дозволить </a:t>
            </a:r>
            <a:r>
              <a:rPr lang="ru-RU" sz="1800" dirty="0" err="1"/>
              <a:t>уникнути</a:t>
            </a:r>
            <a:r>
              <a:rPr lang="ru-RU" sz="1800" dirty="0"/>
              <a:t> </a:t>
            </a:r>
            <a:r>
              <a:rPr lang="ru-RU" sz="1800" dirty="0" err="1"/>
              <a:t>переохолодження</a:t>
            </a:r>
            <a:r>
              <a:rPr lang="ru-RU" sz="1800" dirty="0"/>
              <a:t> та </a:t>
            </a:r>
            <a:r>
              <a:rPr lang="ru-RU" sz="1800" dirty="0" err="1"/>
              <a:t>обмороження</a:t>
            </a:r>
            <a:r>
              <a:rPr lang="ru-RU" sz="1800" dirty="0"/>
              <a:t> при сильному </a:t>
            </a:r>
            <a:r>
              <a:rPr lang="ru-RU" sz="1800" dirty="0" err="1"/>
              <a:t>холоді</a:t>
            </a:r>
            <a:r>
              <a:rPr lang="ru-RU" sz="1800" dirty="0"/>
              <a:t>: </a:t>
            </a:r>
            <a:endParaRPr lang="ru-RU" sz="1800" dirty="0" smtClean="0"/>
          </a:p>
          <a:p>
            <a:r>
              <a:rPr lang="ru-RU" sz="1800" dirty="0" smtClean="0"/>
              <a:t>не </a:t>
            </a:r>
            <a:r>
              <a:rPr lang="ru-RU" sz="1800" dirty="0" err="1"/>
              <a:t>вживайте</a:t>
            </a:r>
            <a:r>
              <a:rPr lang="ru-RU" sz="1800" dirty="0"/>
              <a:t> </a:t>
            </a:r>
            <a:r>
              <a:rPr lang="ru-RU" sz="1800" dirty="0" err="1"/>
              <a:t>алкогольних</a:t>
            </a:r>
            <a:r>
              <a:rPr lang="ru-RU" sz="1800" dirty="0"/>
              <a:t> </a:t>
            </a:r>
            <a:r>
              <a:rPr lang="ru-RU" sz="1800" dirty="0" err="1"/>
              <a:t>напоїв</a:t>
            </a:r>
            <a:r>
              <a:rPr lang="ru-RU" sz="1800" dirty="0"/>
              <a:t> – </a:t>
            </a:r>
            <a:r>
              <a:rPr lang="ru-RU" sz="1800" dirty="0" err="1"/>
              <a:t>алкогольне</a:t>
            </a:r>
            <a:r>
              <a:rPr lang="ru-RU" sz="1800" dirty="0"/>
              <a:t> </a:t>
            </a:r>
            <a:r>
              <a:rPr lang="ru-RU" sz="1800" dirty="0" err="1"/>
              <a:t>сп’яніння</a:t>
            </a:r>
            <a:r>
              <a:rPr lang="ru-RU" sz="1800" dirty="0"/>
              <a:t> </a:t>
            </a:r>
            <a:r>
              <a:rPr lang="ru-RU" sz="1800" dirty="0" err="1"/>
              <a:t>сприяє</a:t>
            </a:r>
            <a:r>
              <a:rPr lang="ru-RU" sz="1800" dirty="0"/>
              <a:t> </a:t>
            </a:r>
            <a:r>
              <a:rPr lang="ru-RU" sz="1800" dirty="0" err="1"/>
              <a:t>високій</a:t>
            </a:r>
            <a:r>
              <a:rPr lang="ru-RU" sz="1800" dirty="0"/>
              <a:t> </a:t>
            </a:r>
            <a:r>
              <a:rPr lang="ru-RU" sz="1800" dirty="0" err="1"/>
              <a:t>утраті</a:t>
            </a:r>
            <a:r>
              <a:rPr lang="ru-RU" sz="1800" dirty="0"/>
              <a:t> тепла, в той же час </a:t>
            </a:r>
            <a:r>
              <a:rPr lang="ru-RU" sz="1800" dirty="0" err="1"/>
              <a:t>викликає</a:t>
            </a:r>
            <a:r>
              <a:rPr lang="ru-RU" sz="1800" dirty="0"/>
              <a:t> </a:t>
            </a:r>
            <a:r>
              <a:rPr lang="ru-RU" sz="1800" dirty="0" err="1"/>
              <a:t>ілюзію</a:t>
            </a:r>
            <a:r>
              <a:rPr lang="ru-RU" sz="1800" dirty="0"/>
              <a:t> тепла. </a:t>
            </a:r>
            <a:endParaRPr lang="ru-RU" sz="1800" dirty="0" smtClean="0"/>
          </a:p>
          <a:p>
            <a:r>
              <a:rPr lang="ru-RU" sz="1800" dirty="0" err="1" smtClean="0"/>
              <a:t>Додатковим</a:t>
            </a:r>
            <a:r>
              <a:rPr lang="ru-RU" sz="1800" dirty="0" smtClean="0"/>
              <a:t> </a:t>
            </a:r>
            <a:r>
              <a:rPr lang="ru-RU" sz="1800" dirty="0" err="1"/>
              <a:t>негативним</a:t>
            </a:r>
            <a:r>
              <a:rPr lang="ru-RU" sz="1800" dirty="0"/>
              <a:t> фактором є </a:t>
            </a:r>
            <a:r>
              <a:rPr lang="ru-RU" sz="1800" dirty="0" err="1"/>
              <a:t>неможливість</a:t>
            </a:r>
            <a:r>
              <a:rPr lang="ru-RU" sz="1800" dirty="0"/>
              <a:t> </a:t>
            </a:r>
            <a:r>
              <a:rPr lang="ru-RU" sz="1800" dirty="0" err="1"/>
              <a:t>сконцентруватися</a:t>
            </a:r>
            <a:r>
              <a:rPr lang="ru-RU" sz="1800" dirty="0"/>
              <a:t> на перших </a:t>
            </a:r>
            <a:r>
              <a:rPr lang="ru-RU" sz="1800" dirty="0" err="1"/>
              <a:t>ознаках</a:t>
            </a:r>
            <a:r>
              <a:rPr lang="ru-RU" sz="1800" dirty="0"/>
              <a:t> </a:t>
            </a:r>
            <a:r>
              <a:rPr lang="ru-RU" sz="1800" dirty="0" err="1"/>
              <a:t>обмороження</a:t>
            </a:r>
            <a:r>
              <a:rPr lang="ru-RU" sz="1800" dirty="0"/>
              <a:t>; не </a:t>
            </a:r>
            <a:r>
              <a:rPr lang="ru-RU" sz="1800" dirty="0" err="1"/>
              <a:t>паліть</a:t>
            </a:r>
            <a:r>
              <a:rPr lang="ru-RU" sz="1800" dirty="0"/>
              <a:t> на </a:t>
            </a:r>
            <a:r>
              <a:rPr lang="ru-RU" sz="1800" dirty="0" err="1"/>
              <a:t>морозі</a:t>
            </a:r>
            <a:r>
              <a:rPr lang="ru-RU" sz="1800" dirty="0"/>
              <a:t> – </a:t>
            </a:r>
            <a:r>
              <a:rPr lang="ru-RU" sz="1800" dirty="0" err="1"/>
              <a:t>паління</a:t>
            </a:r>
            <a:r>
              <a:rPr lang="ru-RU" sz="1800" dirty="0"/>
              <a:t> </a:t>
            </a:r>
            <a:r>
              <a:rPr lang="ru-RU" sz="1800" dirty="0" err="1"/>
              <a:t>зменшує</a:t>
            </a:r>
            <a:r>
              <a:rPr lang="ru-RU" sz="1800" dirty="0"/>
              <a:t> </a:t>
            </a:r>
            <a:r>
              <a:rPr lang="ru-RU" sz="1800" dirty="0" err="1"/>
              <a:t>периферійну</a:t>
            </a:r>
            <a:r>
              <a:rPr lang="ru-RU" sz="1800" dirty="0"/>
              <a:t> </a:t>
            </a:r>
            <a:r>
              <a:rPr lang="ru-RU" sz="1800" dirty="0" err="1"/>
              <a:t>циркуляцію</a:t>
            </a:r>
            <a:r>
              <a:rPr lang="ru-RU" sz="1800" dirty="0"/>
              <a:t> </a:t>
            </a:r>
            <a:r>
              <a:rPr lang="ru-RU" sz="1800" dirty="0" err="1"/>
              <a:t>крові</a:t>
            </a:r>
            <a:r>
              <a:rPr lang="ru-RU" sz="1800" dirty="0"/>
              <a:t> і </a:t>
            </a:r>
            <a:r>
              <a:rPr lang="ru-RU" sz="1800" dirty="0" err="1"/>
              <a:t>робить</a:t>
            </a:r>
            <a:r>
              <a:rPr lang="ru-RU" sz="1800" dirty="0"/>
              <a:t> </a:t>
            </a:r>
            <a:r>
              <a:rPr lang="ru-RU" sz="1800" dirty="0" err="1"/>
              <a:t>кінцівки</a:t>
            </a:r>
            <a:r>
              <a:rPr lang="ru-RU" sz="1800" dirty="0"/>
              <a:t> </a:t>
            </a:r>
            <a:r>
              <a:rPr lang="ru-RU" sz="1800" dirty="0" err="1"/>
              <a:t>більш</a:t>
            </a:r>
            <a:r>
              <a:rPr lang="ru-RU" sz="1800" dirty="0"/>
              <a:t> </a:t>
            </a:r>
            <a:r>
              <a:rPr lang="ru-RU" sz="1800" dirty="0" err="1"/>
              <a:t>уразливими</a:t>
            </a:r>
            <a:r>
              <a:rPr lang="ru-RU" sz="1800" dirty="0"/>
              <a:t> до </a:t>
            </a:r>
            <a:r>
              <a:rPr lang="ru-RU" sz="1800" dirty="0" err="1"/>
              <a:t>дії</a:t>
            </a:r>
            <a:r>
              <a:rPr lang="ru-RU" sz="1800" dirty="0"/>
              <a:t> холоду; </a:t>
            </a:r>
            <a:endParaRPr lang="ru-RU" sz="1800" dirty="0" smtClean="0"/>
          </a:p>
          <a:p>
            <a:r>
              <a:rPr lang="ru-RU" sz="1800" dirty="0" err="1" smtClean="0"/>
              <a:t>носіть</a:t>
            </a:r>
            <a:r>
              <a:rPr lang="ru-RU" sz="1800" dirty="0" smtClean="0"/>
              <a:t> </a:t>
            </a:r>
            <a:r>
              <a:rPr lang="ru-RU" sz="1800" dirty="0" err="1"/>
              <a:t>просторий</a:t>
            </a:r>
            <a:r>
              <a:rPr lang="ru-RU" sz="1800" dirty="0"/>
              <a:t> </a:t>
            </a:r>
            <a:r>
              <a:rPr lang="ru-RU" sz="1800" dirty="0" err="1"/>
              <a:t>одяг</a:t>
            </a:r>
            <a:r>
              <a:rPr lang="ru-RU" sz="1800" dirty="0"/>
              <a:t> –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сприяє</a:t>
            </a:r>
            <a:r>
              <a:rPr lang="ru-RU" sz="1800" dirty="0"/>
              <a:t> </a:t>
            </a:r>
            <a:r>
              <a:rPr lang="ru-RU" sz="1800" dirty="0" err="1"/>
              <a:t>нормальній</a:t>
            </a:r>
            <a:r>
              <a:rPr lang="ru-RU" sz="1800" dirty="0"/>
              <a:t> </a:t>
            </a:r>
            <a:r>
              <a:rPr lang="ru-RU" sz="1800" dirty="0" err="1"/>
              <a:t>циркуляції</a:t>
            </a:r>
            <a:r>
              <a:rPr lang="ru-RU" sz="1800" dirty="0"/>
              <a:t> </a:t>
            </a:r>
            <a:r>
              <a:rPr lang="ru-RU" sz="1800" dirty="0" err="1"/>
              <a:t>крові</a:t>
            </a:r>
            <a:r>
              <a:rPr lang="ru-RU" sz="1800" dirty="0"/>
              <a:t>. </a:t>
            </a:r>
            <a:r>
              <a:rPr lang="ru-RU" sz="1800" dirty="0" err="1"/>
              <a:t>Одягайтеся</a:t>
            </a:r>
            <a:r>
              <a:rPr lang="ru-RU" sz="1800" dirty="0"/>
              <a:t> так,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шарами </a:t>
            </a:r>
            <a:r>
              <a:rPr lang="ru-RU" sz="1800" dirty="0" err="1"/>
              <a:t>одягу</a:t>
            </a:r>
            <a:r>
              <a:rPr lang="ru-RU" sz="1800" dirty="0"/>
              <a:t> </a:t>
            </a:r>
            <a:r>
              <a:rPr lang="ru-RU" sz="1800" dirty="0" err="1"/>
              <a:t>залишався</a:t>
            </a:r>
            <a:r>
              <a:rPr lang="ru-RU" sz="1800" dirty="0"/>
              <a:t> </a:t>
            </a:r>
            <a:r>
              <a:rPr lang="ru-RU" sz="1800" dirty="0" err="1"/>
              <a:t>прошарок</a:t>
            </a:r>
            <a:r>
              <a:rPr lang="ru-RU" sz="1800" dirty="0"/>
              <a:t> </a:t>
            </a:r>
            <a:r>
              <a:rPr lang="ru-RU" sz="1800" dirty="0" err="1"/>
              <a:t>повітря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утримує</a:t>
            </a:r>
            <a:r>
              <a:rPr lang="ru-RU" sz="1800" dirty="0"/>
              <a:t> тепло. </a:t>
            </a:r>
            <a:r>
              <a:rPr lang="ru-RU" sz="1800" dirty="0" err="1"/>
              <a:t>Верхній</a:t>
            </a:r>
            <a:r>
              <a:rPr lang="ru-RU" sz="1800" dirty="0"/>
              <a:t> </a:t>
            </a:r>
            <a:r>
              <a:rPr lang="ru-RU" sz="1800" dirty="0" err="1"/>
              <a:t>одяг</a:t>
            </a:r>
            <a:r>
              <a:rPr lang="ru-RU" sz="1800" dirty="0"/>
              <a:t> </a:t>
            </a:r>
            <a:r>
              <a:rPr lang="ru-RU" sz="1800" dirty="0" err="1"/>
              <a:t>бажано</a:t>
            </a:r>
            <a:r>
              <a:rPr lang="ru-RU" sz="1800" dirty="0"/>
              <a:t> </a:t>
            </a:r>
            <a:r>
              <a:rPr lang="ru-RU" sz="1800" dirty="0" err="1"/>
              <a:t>носити</a:t>
            </a:r>
            <a:r>
              <a:rPr lang="ru-RU" sz="1800" dirty="0"/>
              <a:t> </a:t>
            </a:r>
            <a:r>
              <a:rPr lang="ru-RU" sz="1800" dirty="0" err="1"/>
              <a:t>непромокаючий</a:t>
            </a:r>
            <a:r>
              <a:rPr lang="ru-RU" sz="1800" dirty="0"/>
              <a:t>. </a:t>
            </a:r>
            <a:r>
              <a:rPr lang="ru-RU" sz="1800" dirty="0" err="1"/>
              <a:t>Тісне</a:t>
            </a:r>
            <a:r>
              <a:rPr lang="ru-RU" sz="1800" dirty="0"/>
              <a:t> </a:t>
            </a:r>
            <a:r>
              <a:rPr lang="ru-RU" sz="1800" dirty="0" err="1"/>
              <a:t>взуття</a:t>
            </a:r>
            <a:r>
              <a:rPr lang="ru-RU" sz="1800" dirty="0"/>
              <a:t>, </a:t>
            </a:r>
            <a:r>
              <a:rPr lang="ru-RU" sz="1800" dirty="0" err="1"/>
              <a:t>відсутність</a:t>
            </a:r>
            <a:r>
              <a:rPr lang="ru-RU" sz="1800" dirty="0"/>
              <a:t> </a:t>
            </a:r>
            <a:r>
              <a:rPr lang="ru-RU" sz="1800" dirty="0" err="1"/>
              <a:t>устілки</a:t>
            </a:r>
            <a:r>
              <a:rPr lang="ru-RU" sz="1800" dirty="0"/>
              <a:t>, </a:t>
            </a:r>
            <a:r>
              <a:rPr lang="ru-RU" sz="1800" dirty="0" err="1"/>
              <a:t>брудні</a:t>
            </a:r>
            <a:r>
              <a:rPr lang="ru-RU" sz="1800" dirty="0"/>
              <a:t> </a:t>
            </a:r>
            <a:r>
              <a:rPr lang="ru-RU" sz="1800" dirty="0" err="1"/>
              <a:t>шкарпетки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створювати</a:t>
            </a:r>
            <a:r>
              <a:rPr lang="ru-RU" sz="1800" dirty="0"/>
              <a:t> </a:t>
            </a:r>
            <a:r>
              <a:rPr lang="ru-RU" sz="1800" dirty="0" err="1"/>
              <a:t>передумови</a:t>
            </a:r>
            <a:r>
              <a:rPr lang="ru-RU" sz="1800" dirty="0"/>
              <a:t> </a:t>
            </a:r>
            <a:r>
              <a:rPr lang="ru-RU" sz="1800" dirty="0" err="1"/>
              <a:t>обмороження</a:t>
            </a:r>
            <a:r>
              <a:rPr lang="ru-RU" sz="1800" dirty="0"/>
              <a:t>. </a:t>
            </a:r>
            <a:r>
              <a:rPr lang="ru-RU" sz="1800" dirty="0" err="1"/>
              <a:t>Особливу</a:t>
            </a:r>
            <a:r>
              <a:rPr lang="ru-RU" sz="1800" dirty="0"/>
              <a:t> </a:t>
            </a:r>
            <a:r>
              <a:rPr lang="ru-RU" sz="1800" dirty="0" err="1"/>
              <a:t>увагу</a:t>
            </a:r>
            <a:r>
              <a:rPr lang="ru-RU" sz="1800" dirty="0"/>
              <a:t> до </a:t>
            </a:r>
            <a:r>
              <a:rPr lang="ru-RU" sz="1800" dirty="0" err="1"/>
              <a:t>взуття</a:t>
            </a:r>
            <a:r>
              <a:rPr lang="ru-RU" sz="1800" dirty="0"/>
              <a:t> </a:t>
            </a:r>
            <a:r>
              <a:rPr lang="ru-RU" sz="1800" dirty="0" err="1"/>
              <a:t>необхідно</a:t>
            </a:r>
            <a:r>
              <a:rPr lang="ru-RU" sz="1800" dirty="0"/>
              <a:t> </a:t>
            </a:r>
            <a:r>
              <a:rPr lang="ru-RU" sz="1800" dirty="0" err="1"/>
              <a:t>приділяти</a:t>
            </a:r>
            <a:r>
              <a:rPr lang="ru-RU" sz="1800" dirty="0"/>
              <a:t> особам, в </a:t>
            </a:r>
            <a:r>
              <a:rPr lang="ru-RU" sz="1800" dirty="0" err="1"/>
              <a:t>яких</a:t>
            </a:r>
            <a:r>
              <a:rPr lang="ru-RU" sz="1800" dirty="0"/>
              <a:t> сильно </a:t>
            </a:r>
            <a:r>
              <a:rPr lang="ru-RU" sz="1800" dirty="0" err="1"/>
              <a:t>пітніють</a:t>
            </a:r>
            <a:r>
              <a:rPr lang="ru-RU" sz="1800" dirty="0"/>
              <a:t> ноги. У </a:t>
            </a:r>
            <a:r>
              <a:rPr lang="ru-RU" sz="1800" dirty="0" err="1"/>
              <a:t>взуття</a:t>
            </a:r>
            <a:r>
              <a:rPr lang="ru-RU" sz="1800" dirty="0"/>
              <a:t> </a:t>
            </a:r>
            <a:r>
              <a:rPr lang="ru-RU" sz="1800" dirty="0" err="1"/>
              <a:t>необхідно</a:t>
            </a:r>
            <a:r>
              <a:rPr lang="ru-RU" sz="1800" dirty="0"/>
              <a:t> </a:t>
            </a:r>
            <a:r>
              <a:rPr lang="ru-RU" sz="1800" dirty="0" err="1"/>
              <a:t>вкладати</a:t>
            </a:r>
            <a:r>
              <a:rPr lang="ru-RU" sz="1800" dirty="0"/>
              <a:t> </a:t>
            </a:r>
            <a:r>
              <a:rPr lang="ru-RU" sz="1800" dirty="0" err="1"/>
              <a:t>теплі</a:t>
            </a:r>
            <a:r>
              <a:rPr lang="ru-RU" sz="1800" dirty="0"/>
              <a:t> </a:t>
            </a:r>
            <a:r>
              <a:rPr lang="ru-RU" sz="1800" dirty="0" err="1"/>
              <a:t>устілки</a:t>
            </a:r>
            <a:r>
              <a:rPr lang="ru-RU" sz="1800" dirty="0"/>
              <a:t>, а </a:t>
            </a:r>
            <a:r>
              <a:rPr lang="ru-RU" sz="1800" dirty="0" err="1"/>
              <a:t>замість</a:t>
            </a:r>
            <a:r>
              <a:rPr lang="ru-RU" sz="1800" dirty="0"/>
              <a:t> </a:t>
            </a:r>
            <a:r>
              <a:rPr lang="ru-RU" sz="1800" dirty="0" err="1"/>
              <a:t>бавовняних</a:t>
            </a:r>
            <a:r>
              <a:rPr lang="ru-RU" sz="1800" dirty="0"/>
              <a:t> </a:t>
            </a:r>
            <a:r>
              <a:rPr lang="ru-RU" sz="1800" dirty="0" err="1"/>
              <a:t>шкарпеток</a:t>
            </a:r>
            <a:r>
              <a:rPr lang="ru-RU" sz="1800" dirty="0"/>
              <a:t> </a:t>
            </a:r>
            <a:r>
              <a:rPr lang="ru-RU" sz="1800" dirty="0" err="1"/>
              <a:t>одягати</a:t>
            </a:r>
            <a:r>
              <a:rPr lang="ru-RU" sz="1800" dirty="0"/>
              <a:t> </a:t>
            </a:r>
            <a:r>
              <a:rPr lang="ru-RU" sz="1800" dirty="0" err="1"/>
              <a:t>вовняні</a:t>
            </a:r>
            <a:r>
              <a:rPr lang="ru-RU" sz="1800" dirty="0"/>
              <a:t> – вони </a:t>
            </a:r>
            <a:r>
              <a:rPr lang="ru-RU" sz="1800" dirty="0" err="1"/>
              <a:t>поглинають</a:t>
            </a:r>
            <a:r>
              <a:rPr lang="ru-RU" sz="1800" dirty="0"/>
              <a:t> </a:t>
            </a:r>
            <a:r>
              <a:rPr lang="ru-RU" sz="1800" dirty="0" err="1"/>
              <a:t>вологу</a:t>
            </a:r>
            <a:r>
              <a:rPr lang="ru-RU" sz="1800" dirty="0"/>
              <a:t> та </a:t>
            </a:r>
            <a:r>
              <a:rPr lang="ru-RU" sz="1800" dirty="0" err="1"/>
              <a:t>залишають</a:t>
            </a:r>
            <a:r>
              <a:rPr lang="ru-RU" sz="1800" dirty="0"/>
              <a:t> ноги сухими. Не </a:t>
            </a:r>
            <a:r>
              <a:rPr lang="ru-RU" sz="1800" dirty="0" err="1"/>
              <a:t>виходьте</a:t>
            </a:r>
            <a:r>
              <a:rPr lang="ru-RU" sz="1800" dirty="0"/>
              <a:t> на мороз без </a:t>
            </a:r>
            <a:r>
              <a:rPr lang="ru-RU" sz="1800" dirty="0" err="1"/>
              <a:t>рукавичок</a:t>
            </a:r>
            <a:r>
              <a:rPr lang="ru-RU" sz="1800" dirty="0"/>
              <a:t> та шарфу. </a:t>
            </a:r>
            <a:r>
              <a:rPr lang="ru-RU" sz="1800" dirty="0" err="1"/>
              <a:t>Найкращий</a:t>
            </a:r>
            <a:r>
              <a:rPr lang="ru-RU" sz="1800" dirty="0"/>
              <a:t> </a:t>
            </a:r>
            <a:r>
              <a:rPr lang="ru-RU" sz="1800" dirty="0" err="1"/>
              <a:t>варіант</a:t>
            </a:r>
            <a:r>
              <a:rPr lang="ru-RU" sz="1800" dirty="0"/>
              <a:t> – рукавички з </a:t>
            </a:r>
            <a:r>
              <a:rPr lang="ru-RU" sz="1800" dirty="0" err="1"/>
              <a:t>водовідштовхуючої</a:t>
            </a:r>
            <a:r>
              <a:rPr lang="ru-RU" sz="1800" dirty="0"/>
              <a:t> </a:t>
            </a:r>
            <a:r>
              <a:rPr lang="ru-RU" sz="1800" dirty="0" err="1"/>
              <a:t>тканини</a:t>
            </a:r>
            <a:r>
              <a:rPr lang="ru-RU" sz="1800" dirty="0"/>
              <a:t>, яка не </a:t>
            </a:r>
            <a:r>
              <a:rPr lang="ru-RU" sz="1800" dirty="0" err="1"/>
              <a:t>пропускає</a:t>
            </a:r>
            <a:r>
              <a:rPr lang="ru-RU" sz="1800" dirty="0"/>
              <a:t> </a:t>
            </a:r>
            <a:r>
              <a:rPr lang="ru-RU" sz="1800" dirty="0" err="1"/>
              <a:t>повітря</a:t>
            </a:r>
            <a:r>
              <a:rPr lang="ru-RU" sz="1800" dirty="0"/>
              <a:t>, з </a:t>
            </a:r>
            <a:r>
              <a:rPr lang="ru-RU" sz="1800" dirty="0" err="1"/>
              <a:t>хутром</a:t>
            </a:r>
            <a:r>
              <a:rPr lang="ru-RU" sz="1800" dirty="0"/>
              <a:t> </a:t>
            </a:r>
            <a:r>
              <a:rPr lang="ru-RU" sz="1800" dirty="0" err="1"/>
              <a:t>всередині</a:t>
            </a:r>
            <a:r>
              <a:rPr lang="ru-RU" sz="1800" dirty="0"/>
              <a:t>. Рукавички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штучних</a:t>
            </a:r>
            <a:r>
              <a:rPr lang="ru-RU" sz="1800" dirty="0"/>
              <a:t> </a:t>
            </a:r>
            <a:r>
              <a:rPr lang="ru-RU" sz="1800" dirty="0" err="1"/>
              <a:t>матеріалів</a:t>
            </a:r>
            <a:r>
              <a:rPr lang="ru-RU" sz="1800" dirty="0"/>
              <a:t> погано </a:t>
            </a:r>
            <a:r>
              <a:rPr lang="ru-RU" sz="1800" dirty="0" err="1"/>
              <a:t>захищають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морозу. </a:t>
            </a:r>
          </a:p>
        </p:txBody>
      </p:sp>
    </p:spTree>
    <p:extLst>
      <p:ext uri="{BB962C8B-B14F-4D97-AF65-F5344CB8AC3E}">
        <p14:creationId xmlns:p14="http://schemas.microsoft.com/office/powerpoint/2010/main" val="1187201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/>
              <a:t>У </a:t>
            </a:r>
            <a:r>
              <a:rPr lang="ru-RU" sz="3200" dirty="0" err="1"/>
              <a:t>вітряну</a:t>
            </a:r>
            <a:r>
              <a:rPr lang="ru-RU" sz="3200" dirty="0"/>
              <a:t> погоду </a:t>
            </a:r>
            <a:r>
              <a:rPr lang="ru-RU" sz="3200" dirty="0" err="1"/>
              <a:t>відкриті</a:t>
            </a:r>
            <a:r>
              <a:rPr lang="ru-RU" sz="3200" dirty="0"/>
              <a:t> </a:t>
            </a:r>
            <a:r>
              <a:rPr lang="ru-RU" sz="3200" dirty="0" err="1"/>
              <a:t>ділянки</a:t>
            </a:r>
            <a:r>
              <a:rPr lang="ru-RU" sz="3200" dirty="0"/>
              <a:t> </a:t>
            </a:r>
            <a:r>
              <a:rPr lang="ru-RU" sz="3200" dirty="0" err="1"/>
              <a:t>тіла</a:t>
            </a:r>
            <a:r>
              <a:rPr lang="ru-RU" sz="3200" dirty="0"/>
              <a:t> </a:t>
            </a:r>
            <a:endParaRPr lang="ru-RU" sz="3200" dirty="0" smtClean="0"/>
          </a:p>
          <a:p>
            <a:pPr marL="64008" indent="0">
              <a:buNone/>
            </a:pPr>
            <a:r>
              <a:rPr lang="ru-RU" sz="3200" dirty="0" smtClean="0"/>
              <a:t>      </a:t>
            </a:r>
            <a:r>
              <a:rPr lang="ru-RU" sz="3200" dirty="0" err="1" smtClean="0"/>
              <a:t>змащуйте</a:t>
            </a:r>
            <a:r>
              <a:rPr lang="ru-RU" sz="3200" dirty="0" smtClean="0"/>
              <a:t> </a:t>
            </a:r>
            <a:r>
              <a:rPr lang="ru-RU" sz="3200" dirty="0" err="1"/>
              <a:t>спеціальним</a:t>
            </a:r>
            <a:r>
              <a:rPr lang="ru-RU" sz="3200" dirty="0"/>
              <a:t> кремом. </a:t>
            </a:r>
            <a:endParaRPr lang="ru-RU" sz="3200" dirty="0" smtClean="0"/>
          </a:p>
          <a:p>
            <a:r>
              <a:rPr lang="ru-RU" sz="3200" dirty="0" smtClean="0"/>
              <a:t>Не </a:t>
            </a:r>
            <a:r>
              <a:rPr lang="ru-RU" sz="3200" dirty="0" err="1"/>
              <a:t>носіть</a:t>
            </a:r>
            <a:r>
              <a:rPr lang="ru-RU" sz="3200" dirty="0"/>
              <a:t> на </a:t>
            </a:r>
            <a:r>
              <a:rPr lang="ru-RU" sz="3200" dirty="0" err="1"/>
              <a:t>морозі</a:t>
            </a:r>
            <a:r>
              <a:rPr lang="ru-RU" sz="3200" dirty="0"/>
              <a:t> </a:t>
            </a:r>
            <a:r>
              <a:rPr lang="ru-RU" sz="3200" dirty="0" err="1"/>
              <a:t>металевих</a:t>
            </a:r>
            <a:r>
              <a:rPr lang="ru-RU" sz="3200" dirty="0"/>
              <a:t> (у тому </a:t>
            </a:r>
            <a:r>
              <a:rPr lang="ru-RU" sz="3200" dirty="0" err="1"/>
              <a:t>числі</a:t>
            </a:r>
            <a:r>
              <a:rPr lang="ru-RU" sz="3200" dirty="0"/>
              <a:t> </a:t>
            </a:r>
            <a:r>
              <a:rPr lang="ru-RU" sz="3200" dirty="0" err="1"/>
              <a:t>золотих</a:t>
            </a:r>
            <a:r>
              <a:rPr lang="ru-RU" sz="3200" dirty="0"/>
              <a:t> та </a:t>
            </a:r>
            <a:r>
              <a:rPr lang="ru-RU" sz="3200" dirty="0" err="1"/>
              <a:t>срібних</a:t>
            </a:r>
            <a:r>
              <a:rPr lang="ru-RU" sz="3200" dirty="0"/>
              <a:t>) прикрас. </a:t>
            </a:r>
            <a:r>
              <a:rPr lang="ru-RU" sz="3200" dirty="0" err="1"/>
              <a:t>По-перше</a:t>
            </a:r>
            <a:r>
              <a:rPr lang="ru-RU" sz="3200" dirty="0"/>
              <a:t>: метал </a:t>
            </a:r>
            <a:r>
              <a:rPr lang="ru-RU" sz="3200" dirty="0" err="1"/>
              <a:t>охолоджується</a:t>
            </a:r>
            <a:r>
              <a:rPr lang="ru-RU" sz="3200" dirty="0"/>
              <a:t> до </a:t>
            </a:r>
            <a:r>
              <a:rPr lang="ru-RU" sz="3200" dirty="0" err="1"/>
              <a:t>низьких</a:t>
            </a:r>
            <a:r>
              <a:rPr lang="ru-RU" sz="3200" dirty="0"/>
              <a:t> температур </a:t>
            </a:r>
            <a:r>
              <a:rPr lang="ru-RU" sz="3200" dirty="0" err="1"/>
              <a:t>швидше</a:t>
            </a:r>
            <a:r>
              <a:rPr lang="ru-RU" sz="3200" dirty="0"/>
              <a:t> </a:t>
            </a:r>
            <a:r>
              <a:rPr lang="ru-RU" sz="3200" dirty="0" err="1"/>
              <a:t>ніж</a:t>
            </a:r>
            <a:r>
              <a:rPr lang="ru-RU" sz="3200" dirty="0"/>
              <a:t> </a:t>
            </a:r>
            <a:r>
              <a:rPr lang="ru-RU" sz="3200" dirty="0" err="1"/>
              <a:t>тіло</a:t>
            </a:r>
            <a:r>
              <a:rPr lang="ru-RU" sz="3200" dirty="0"/>
              <a:t>, </a:t>
            </a:r>
            <a:r>
              <a:rPr lang="ru-RU" sz="3200" dirty="0" err="1"/>
              <a:t>внаслідок</a:t>
            </a:r>
            <a:r>
              <a:rPr lang="ru-RU" sz="3200" dirty="0"/>
              <a:t> </a:t>
            </a:r>
            <a:r>
              <a:rPr lang="ru-RU" sz="3200" dirty="0" err="1"/>
              <a:t>чого</a:t>
            </a:r>
            <a:r>
              <a:rPr lang="ru-RU" sz="3200" dirty="0"/>
              <a:t> </a:t>
            </a:r>
            <a:r>
              <a:rPr lang="ru-RU" sz="3200" dirty="0" err="1"/>
              <a:t>можливе</a:t>
            </a:r>
            <a:r>
              <a:rPr lang="ru-RU" sz="3200" dirty="0"/>
              <a:t> „</a:t>
            </a:r>
            <a:r>
              <a:rPr lang="ru-RU" sz="3200" dirty="0" err="1"/>
              <a:t>прилипання</a:t>
            </a:r>
            <a:r>
              <a:rPr lang="ru-RU" sz="3200" dirty="0"/>
              <a:t>” </a:t>
            </a:r>
            <a:r>
              <a:rPr lang="ru-RU" sz="3200" dirty="0" err="1"/>
              <a:t>цих</a:t>
            </a:r>
            <a:r>
              <a:rPr lang="ru-RU" sz="3200" dirty="0"/>
              <a:t> </a:t>
            </a:r>
            <a:r>
              <a:rPr lang="ru-RU" sz="3200" dirty="0" err="1"/>
              <a:t>предметів</a:t>
            </a:r>
            <a:r>
              <a:rPr lang="ru-RU" sz="3200" dirty="0"/>
              <a:t> до </a:t>
            </a:r>
            <a:r>
              <a:rPr lang="ru-RU" sz="3200" dirty="0" err="1"/>
              <a:t>шкіри</a:t>
            </a:r>
            <a:r>
              <a:rPr lang="ru-RU" sz="3200" dirty="0"/>
              <a:t> з </a:t>
            </a:r>
            <a:r>
              <a:rPr lang="ru-RU" sz="3200" dirty="0" err="1"/>
              <a:t>виникненням</a:t>
            </a:r>
            <a:r>
              <a:rPr lang="ru-RU" sz="3200" dirty="0"/>
              <a:t> </a:t>
            </a:r>
            <a:r>
              <a:rPr lang="ru-RU" sz="3200" dirty="0" err="1"/>
              <a:t>почуття</a:t>
            </a:r>
            <a:r>
              <a:rPr lang="ru-RU" sz="3200" dirty="0"/>
              <a:t> болю та </a:t>
            </a:r>
            <a:r>
              <a:rPr lang="ru-RU" sz="3200" dirty="0" err="1"/>
              <a:t>холодових</a:t>
            </a:r>
            <a:r>
              <a:rPr lang="ru-RU" sz="3200" dirty="0"/>
              <a:t> травм. </a:t>
            </a:r>
            <a:r>
              <a:rPr lang="ru-RU" sz="3200" dirty="0" err="1"/>
              <a:t>По-друге</a:t>
            </a:r>
            <a:r>
              <a:rPr lang="ru-RU" sz="3200" dirty="0"/>
              <a:t>, </a:t>
            </a:r>
            <a:r>
              <a:rPr lang="ru-RU" sz="3200" dirty="0" err="1"/>
              <a:t>перстені</a:t>
            </a:r>
            <a:r>
              <a:rPr lang="ru-RU" sz="3200" dirty="0"/>
              <a:t> на </a:t>
            </a:r>
            <a:r>
              <a:rPr lang="ru-RU" sz="3200" dirty="0" err="1"/>
              <a:t>пальцях</a:t>
            </a:r>
            <a:r>
              <a:rPr lang="ru-RU" sz="3200" dirty="0"/>
              <a:t> </a:t>
            </a:r>
            <a:r>
              <a:rPr lang="ru-RU" sz="3200" dirty="0" err="1"/>
              <a:t>затрудняють</a:t>
            </a:r>
            <a:r>
              <a:rPr lang="ru-RU" sz="3200" dirty="0"/>
              <a:t> </a:t>
            </a:r>
            <a:r>
              <a:rPr lang="ru-RU" sz="3200" dirty="0" err="1"/>
              <a:t>циркуляцію</a:t>
            </a:r>
            <a:r>
              <a:rPr lang="ru-RU" sz="3200" dirty="0"/>
              <a:t> </a:t>
            </a:r>
            <a:r>
              <a:rPr lang="ru-RU" sz="3200" dirty="0" err="1"/>
              <a:t>крові</a:t>
            </a:r>
            <a:r>
              <a:rPr lang="ru-RU" sz="3200" dirty="0"/>
              <a:t> та </a:t>
            </a:r>
            <a:r>
              <a:rPr lang="ru-RU" sz="3200" dirty="0" err="1"/>
              <a:t>сприяють</a:t>
            </a:r>
            <a:r>
              <a:rPr lang="ru-RU" sz="3200" dirty="0"/>
              <a:t> </a:t>
            </a:r>
            <a:r>
              <a:rPr lang="ru-RU" sz="3200" dirty="0" err="1"/>
              <a:t>обмороженню</a:t>
            </a:r>
            <a:r>
              <a:rPr lang="ru-RU" sz="3200" dirty="0"/>
              <a:t> </a:t>
            </a:r>
            <a:r>
              <a:rPr lang="ru-RU" sz="3200" dirty="0" err="1"/>
              <a:t>кінцівок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err="1" smtClean="0"/>
              <a:t>Використовуйте</a:t>
            </a:r>
            <a:r>
              <a:rPr lang="ru-RU" sz="3200" dirty="0" smtClean="0"/>
              <a:t> </a:t>
            </a:r>
            <a:r>
              <a:rPr lang="ru-RU" sz="3200" dirty="0" err="1"/>
              <a:t>допомогу</a:t>
            </a:r>
            <a:r>
              <a:rPr lang="ru-RU" sz="3200" dirty="0"/>
              <a:t> </a:t>
            </a:r>
            <a:r>
              <a:rPr lang="ru-RU" sz="3200" dirty="0" err="1"/>
              <a:t>друзів</a:t>
            </a:r>
            <a:r>
              <a:rPr lang="ru-RU" sz="3200" dirty="0"/>
              <a:t>. </a:t>
            </a:r>
            <a:r>
              <a:rPr lang="ru-RU" sz="3200" dirty="0" err="1"/>
              <a:t>Слідкуйте</a:t>
            </a:r>
            <a:r>
              <a:rPr lang="ru-RU" sz="3200" dirty="0"/>
              <a:t> за </a:t>
            </a:r>
            <a:r>
              <a:rPr lang="ru-RU" sz="3200" dirty="0" err="1"/>
              <a:t>обличчям</a:t>
            </a:r>
            <a:r>
              <a:rPr lang="ru-RU" sz="3200" dirty="0"/>
              <a:t> </a:t>
            </a:r>
            <a:r>
              <a:rPr lang="ru-RU" sz="3200" dirty="0" err="1"/>
              <a:t>друзів</a:t>
            </a:r>
            <a:r>
              <a:rPr lang="ru-RU" sz="3200" dirty="0"/>
              <a:t>, особливо за носом, </a:t>
            </a:r>
            <a:r>
              <a:rPr lang="ru-RU" sz="3200" dirty="0" err="1"/>
              <a:t>вухами</a:t>
            </a:r>
            <a:r>
              <a:rPr lang="ru-RU" sz="3200" dirty="0"/>
              <a:t> та </a:t>
            </a:r>
            <a:r>
              <a:rPr lang="ru-RU" sz="3200" dirty="0" err="1"/>
              <a:t>щоками</a:t>
            </a:r>
            <a:r>
              <a:rPr lang="ru-RU" sz="3200" dirty="0"/>
              <a:t>, </a:t>
            </a:r>
            <a:r>
              <a:rPr lang="ru-RU" sz="3200" dirty="0" err="1"/>
              <a:t>звертайте</a:t>
            </a:r>
            <a:r>
              <a:rPr lang="ru-RU" sz="3200" dirty="0"/>
              <a:t> </a:t>
            </a:r>
            <a:r>
              <a:rPr lang="ru-RU" sz="3200" dirty="0" err="1"/>
              <a:t>увагу</a:t>
            </a:r>
            <a:r>
              <a:rPr lang="ru-RU" sz="3200" dirty="0"/>
              <a:t> на </a:t>
            </a:r>
            <a:r>
              <a:rPr lang="ru-RU" sz="3200" dirty="0" err="1"/>
              <a:t>зміну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кольору</a:t>
            </a:r>
            <a:r>
              <a:rPr lang="ru-RU" sz="3200" dirty="0"/>
              <a:t>, а </a:t>
            </a:r>
            <a:r>
              <a:rPr lang="ru-RU" sz="3200" dirty="0" err="1"/>
              <a:t>друзі</a:t>
            </a:r>
            <a:r>
              <a:rPr lang="ru-RU" sz="3200" dirty="0"/>
              <a:t> </a:t>
            </a:r>
            <a:r>
              <a:rPr lang="ru-RU" sz="3200" dirty="0" err="1"/>
              <a:t>повинні</a:t>
            </a:r>
            <a:r>
              <a:rPr lang="ru-RU" sz="3200" dirty="0"/>
              <a:t> </a:t>
            </a:r>
            <a:r>
              <a:rPr lang="ru-RU" sz="3200" dirty="0" err="1"/>
              <a:t>слідкувати</a:t>
            </a:r>
            <a:r>
              <a:rPr lang="ru-RU" sz="3200" dirty="0"/>
              <a:t> за станом </a:t>
            </a:r>
            <a:r>
              <a:rPr lang="ru-RU" sz="3200" dirty="0" err="1"/>
              <a:t>вашого</a:t>
            </a:r>
            <a:r>
              <a:rPr lang="ru-RU" sz="3200" dirty="0"/>
              <a:t> </a:t>
            </a:r>
            <a:r>
              <a:rPr lang="ru-RU" sz="3200" dirty="0" err="1"/>
              <a:t>обличчя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Не </a:t>
            </a:r>
            <a:r>
              <a:rPr lang="ru-RU" sz="3200" dirty="0"/>
              <a:t>дозволяйте </a:t>
            </a:r>
            <a:r>
              <a:rPr lang="ru-RU" sz="3200" dirty="0" err="1"/>
              <a:t>обмороженому</a:t>
            </a:r>
            <a:r>
              <a:rPr lang="ru-RU" sz="3200" dirty="0"/>
              <a:t> </a:t>
            </a:r>
            <a:r>
              <a:rPr lang="ru-RU" sz="3200" dirty="0" err="1"/>
              <a:t>місцю</a:t>
            </a:r>
            <a:r>
              <a:rPr lang="ru-RU" sz="3200" dirty="0"/>
              <a:t> </a:t>
            </a:r>
            <a:r>
              <a:rPr lang="ru-RU" sz="3200" dirty="0" err="1"/>
              <a:t>знов</a:t>
            </a:r>
            <a:r>
              <a:rPr lang="ru-RU" sz="3200" dirty="0"/>
              <a:t> </a:t>
            </a:r>
            <a:r>
              <a:rPr lang="ru-RU" sz="3200" dirty="0" err="1"/>
              <a:t>замерзнути</a:t>
            </a:r>
            <a:r>
              <a:rPr lang="ru-RU" sz="3200" dirty="0"/>
              <a:t>,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призвести</a:t>
            </a:r>
            <a:r>
              <a:rPr lang="ru-RU" sz="3200" dirty="0"/>
              <a:t> до </a:t>
            </a:r>
            <a:r>
              <a:rPr lang="ru-RU" sz="3200" dirty="0" err="1"/>
              <a:t>більш</a:t>
            </a:r>
            <a:r>
              <a:rPr lang="ru-RU" sz="3200" dirty="0"/>
              <a:t> </a:t>
            </a:r>
            <a:r>
              <a:rPr lang="ru-RU" sz="3200" dirty="0" err="1"/>
              <a:t>значних</a:t>
            </a:r>
            <a:r>
              <a:rPr lang="ru-RU" sz="3200" dirty="0"/>
              <a:t> </a:t>
            </a:r>
            <a:r>
              <a:rPr lang="ru-RU" sz="3200" dirty="0" err="1"/>
              <a:t>пошкоджень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Не </a:t>
            </a:r>
            <a:r>
              <a:rPr lang="ru-RU" sz="3200" dirty="0" err="1"/>
              <a:t>знімайте</a:t>
            </a:r>
            <a:r>
              <a:rPr lang="ru-RU" sz="3200" dirty="0"/>
              <a:t> на </a:t>
            </a:r>
            <a:r>
              <a:rPr lang="ru-RU" sz="3200" dirty="0" err="1"/>
              <a:t>морозі</a:t>
            </a:r>
            <a:r>
              <a:rPr lang="ru-RU" sz="3200" dirty="0"/>
              <a:t> </a:t>
            </a:r>
            <a:r>
              <a:rPr lang="ru-RU" sz="3200" dirty="0" err="1"/>
              <a:t>взуття</a:t>
            </a:r>
            <a:r>
              <a:rPr lang="ru-RU" sz="3200" dirty="0"/>
              <a:t> з </a:t>
            </a:r>
            <a:r>
              <a:rPr lang="ru-RU" sz="3200" dirty="0" err="1"/>
              <a:t>обморожених</a:t>
            </a:r>
            <a:r>
              <a:rPr lang="ru-RU" sz="3200" dirty="0"/>
              <a:t> </a:t>
            </a:r>
            <a:r>
              <a:rPr lang="ru-RU" sz="3200" dirty="0" err="1"/>
              <a:t>ніг</a:t>
            </a:r>
            <a:r>
              <a:rPr lang="ru-RU" sz="3200" dirty="0"/>
              <a:t> – вони </a:t>
            </a:r>
            <a:r>
              <a:rPr lang="ru-RU" sz="3200" dirty="0" err="1"/>
              <a:t>розпухнути</a:t>
            </a:r>
            <a:r>
              <a:rPr lang="ru-RU" sz="3200" dirty="0"/>
              <a:t> і </a:t>
            </a:r>
            <a:r>
              <a:rPr lang="ru-RU" sz="3200" dirty="0" err="1"/>
              <a:t>ви</a:t>
            </a:r>
            <a:r>
              <a:rPr lang="ru-RU" sz="3200" dirty="0"/>
              <a:t> не </a:t>
            </a:r>
            <a:r>
              <a:rPr lang="ru-RU" sz="3200" dirty="0" err="1"/>
              <a:t>взмозі</a:t>
            </a:r>
            <a:r>
              <a:rPr lang="ru-RU" sz="3200" dirty="0"/>
              <a:t> будете </a:t>
            </a:r>
            <a:r>
              <a:rPr lang="ru-RU" sz="3200" dirty="0" err="1"/>
              <a:t>знов</a:t>
            </a:r>
            <a:r>
              <a:rPr lang="ru-RU" sz="3200" dirty="0"/>
              <a:t> </a:t>
            </a:r>
            <a:r>
              <a:rPr lang="ru-RU" sz="3200" dirty="0" err="1"/>
              <a:t>взутися</a:t>
            </a:r>
            <a:r>
              <a:rPr lang="ru-RU" sz="3200" dirty="0"/>
              <a:t>. </a:t>
            </a:r>
            <a:r>
              <a:rPr lang="ru-RU" sz="3200" dirty="0" err="1"/>
              <a:t>Необхідно</a:t>
            </a:r>
            <a:r>
              <a:rPr lang="ru-RU" sz="3200" dirty="0"/>
              <a:t> </a:t>
            </a:r>
            <a:r>
              <a:rPr lang="ru-RU" sz="3200" dirty="0" err="1"/>
              <a:t>найшвидше</a:t>
            </a:r>
            <a:r>
              <a:rPr lang="ru-RU" sz="3200" dirty="0"/>
              <a:t> </a:t>
            </a:r>
            <a:r>
              <a:rPr lang="ru-RU" sz="3200" dirty="0" err="1"/>
              <a:t>потрапити</a:t>
            </a:r>
            <a:r>
              <a:rPr lang="ru-RU" sz="3200" dirty="0"/>
              <a:t> до теплого </a:t>
            </a:r>
            <a:r>
              <a:rPr lang="ru-RU" sz="3200" dirty="0" err="1"/>
              <a:t>приміщення</a:t>
            </a:r>
            <a:r>
              <a:rPr lang="ru-RU" sz="3200" dirty="0"/>
              <a:t>. </a:t>
            </a:r>
            <a:r>
              <a:rPr lang="ru-RU" sz="3200" dirty="0" err="1"/>
              <a:t>Якщо</a:t>
            </a:r>
            <a:r>
              <a:rPr lang="ru-RU" sz="3200" dirty="0"/>
              <a:t> замерзли руки – </a:t>
            </a:r>
            <a:r>
              <a:rPr lang="ru-RU" sz="3200" dirty="0" err="1"/>
              <a:t>спробуйте</a:t>
            </a:r>
            <a:r>
              <a:rPr lang="ru-RU" sz="3200" dirty="0"/>
              <a:t> </a:t>
            </a:r>
            <a:r>
              <a:rPr lang="ru-RU" sz="3200" dirty="0" err="1"/>
              <a:t>відігріти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пахвою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2648"/>
            <a:ext cx="3491880" cy="219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17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4" y="116632"/>
            <a:ext cx="914400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Повернувшись </a:t>
            </a:r>
            <a:r>
              <a:rPr lang="ru-RU" dirty="0" err="1"/>
              <a:t>додому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довготривалої</a:t>
            </a:r>
            <a:r>
              <a:rPr lang="ru-RU" dirty="0"/>
              <a:t> </a:t>
            </a:r>
            <a:r>
              <a:rPr lang="ru-RU" dirty="0" err="1"/>
              <a:t>прогулянки</a:t>
            </a:r>
            <a:r>
              <a:rPr lang="ru-RU" dirty="0"/>
              <a:t> по морозу,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впевніться</a:t>
            </a:r>
            <a:r>
              <a:rPr lang="ru-RU" dirty="0"/>
              <a:t> у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обмороження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, </a:t>
            </a:r>
            <a:r>
              <a:rPr lang="ru-RU" dirty="0" err="1"/>
              <a:t>спини</a:t>
            </a:r>
            <a:r>
              <a:rPr lang="ru-RU" dirty="0"/>
              <a:t>, </a:t>
            </a:r>
            <a:r>
              <a:rPr lang="ru-RU" dirty="0" err="1"/>
              <a:t>вух</a:t>
            </a:r>
            <a:r>
              <a:rPr lang="ru-RU" dirty="0"/>
              <a:t> та носа.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своєчасно</a:t>
            </a:r>
            <a:r>
              <a:rPr lang="ru-RU" dirty="0"/>
              <a:t> </a:t>
            </a:r>
            <a:r>
              <a:rPr lang="ru-RU" dirty="0" err="1"/>
              <a:t>розпочинайте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обмороження</a:t>
            </a:r>
            <a:r>
              <a:rPr lang="ru-RU" dirty="0"/>
              <a:t>. </a:t>
            </a:r>
            <a:r>
              <a:rPr lang="ru-RU" dirty="0" err="1"/>
              <a:t>Несвоєчасне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гангрени</a:t>
            </a:r>
            <a:r>
              <a:rPr lang="ru-RU" dirty="0"/>
              <a:t> та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перебування</a:t>
            </a:r>
            <a:r>
              <a:rPr lang="ru-RU" dirty="0"/>
              <a:t> на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відчуваєте</a:t>
            </a:r>
            <a:r>
              <a:rPr lang="ru-RU" dirty="0"/>
              <a:t> початок </a:t>
            </a:r>
            <a:r>
              <a:rPr lang="ru-RU" dirty="0" err="1"/>
              <a:t>переохолодження</a:t>
            </a:r>
            <a:r>
              <a:rPr lang="ru-RU" dirty="0"/>
              <a:t>,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зайдіть</a:t>
            </a:r>
            <a:r>
              <a:rPr lang="ru-RU" dirty="0"/>
              <a:t> до теплого </a:t>
            </a:r>
            <a:r>
              <a:rPr lang="ru-RU" dirty="0" err="1"/>
              <a:t>приміщення</a:t>
            </a:r>
            <a:r>
              <a:rPr lang="ru-RU" dirty="0"/>
              <a:t> – магазину, кафе, </a:t>
            </a:r>
            <a:r>
              <a:rPr lang="ru-RU" dirty="0" err="1"/>
              <a:t>під’їзду</a:t>
            </a:r>
            <a:r>
              <a:rPr lang="ru-RU" dirty="0"/>
              <a:t> – для </a:t>
            </a:r>
            <a:r>
              <a:rPr lang="ru-RU" dirty="0" err="1"/>
              <a:t>зігрівання</a:t>
            </a:r>
            <a:r>
              <a:rPr lang="ru-RU" dirty="0"/>
              <a:t> та </a:t>
            </a:r>
            <a:r>
              <a:rPr lang="ru-RU" dirty="0" err="1"/>
              <a:t>огляду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потенційного</a:t>
            </a:r>
            <a:r>
              <a:rPr lang="ru-RU" dirty="0"/>
              <a:t> </a:t>
            </a:r>
            <a:r>
              <a:rPr lang="ru-RU" dirty="0" err="1"/>
              <a:t>обмороження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у вас </a:t>
            </a:r>
            <a:r>
              <a:rPr lang="ru-RU" dirty="0" err="1"/>
              <a:t>зламалася</a:t>
            </a:r>
            <a:r>
              <a:rPr lang="ru-RU" dirty="0"/>
              <a:t> машина на </a:t>
            </a:r>
            <a:r>
              <a:rPr lang="ru-RU" dirty="0" err="1"/>
              <a:t>значній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населеного</a:t>
            </a:r>
            <a:r>
              <a:rPr lang="ru-RU" dirty="0"/>
              <a:t> пункту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незнайомій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,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залишатися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та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по телефону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чекати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автомобіля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Ховайтеся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. На </a:t>
            </a:r>
            <a:r>
              <a:rPr lang="ru-RU" dirty="0" err="1" smtClean="0"/>
              <a:t>вітрі</a:t>
            </a: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обмороження</a:t>
            </a:r>
            <a:endParaRPr lang="ru-RU" dirty="0"/>
          </a:p>
          <a:p>
            <a:pPr marL="64008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зростає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err="1"/>
              <a:t>мочіть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 – вода </a:t>
            </a: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     проводить </a:t>
            </a:r>
            <a:r>
              <a:rPr lang="ru-RU" dirty="0"/>
              <a:t>тепло </a:t>
            </a:r>
            <a:r>
              <a:rPr lang="ru-RU" dirty="0" err="1"/>
              <a:t>швидше</a:t>
            </a:r>
            <a:r>
              <a:rPr lang="ru-RU" dirty="0"/>
              <a:t> </a:t>
            </a:r>
          </a:p>
          <a:p>
            <a:pPr marL="64008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ніж</a:t>
            </a:r>
            <a:r>
              <a:rPr lang="ru-RU" dirty="0" smtClean="0"/>
              <a:t>  </a:t>
            </a:r>
            <a:r>
              <a:rPr lang="ru-RU" dirty="0" err="1" smtClean="0"/>
              <a:t>повітря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76250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4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83632"/>
            <a:ext cx="9144000" cy="407436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Не </a:t>
            </a:r>
            <a:r>
              <a:rPr lang="ru-RU" dirty="0" err="1"/>
              <a:t>виходьте</a:t>
            </a:r>
            <a:r>
              <a:rPr lang="ru-RU" dirty="0"/>
              <a:t> на мороз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вологим</a:t>
            </a:r>
            <a:r>
              <a:rPr lang="ru-RU" dirty="0"/>
              <a:t> </a:t>
            </a:r>
            <a:r>
              <a:rPr lang="ru-RU" dirty="0" err="1"/>
              <a:t>волоссям</a:t>
            </a:r>
            <a:r>
              <a:rPr lang="ru-RU" dirty="0"/>
              <a:t>. </a:t>
            </a:r>
            <a:r>
              <a:rPr lang="ru-RU" dirty="0" err="1"/>
              <a:t>Вологий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і </a:t>
            </a:r>
            <a:r>
              <a:rPr lang="ru-RU" dirty="0" err="1"/>
              <a:t>взуття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впала у воду)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зняти</a:t>
            </a:r>
            <a:r>
              <a:rPr lang="ru-RU" dirty="0"/>
              <a:t>, </a:t>
            </a:r>
            <a:r>
              <a:rPr lang="ru-RU" dirty="0" err="1"/>
              <a:t>витерти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при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переодягнути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сухий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та </a:t>
            </a:r>
            <a:r>
              <a:rPr lang="ru-RU" dirty="0" err="1"/>
              <a:t>якнайшвидше</a:t>
            </a:r>
            <a:r>
              <a:rPr lang="ru-RU" dirty="0"/>
              <a:t> </a:t>
            </a:r>
            <a:r>
              <a:rPr lang="ru-RU" dirty="0" err="1"/>
              <a:t>доставити</a:t>
            </a:r>
            <a:r>
              <a:rPr lang="ru-RU" dirty="0"/>
              <a:t> до теплого </a:t>
            </a:r>
            <a:r>
              <a:rPr lang="ru-RU" dirty="0" err="1"/>
              <a:t>приміщення</a:t>
            </a:r>
            <a:r>
              <a:rPr lang="ru-RU" dirty="0"/>
              <a:t>. У </a:t>
            </a:r>
            <a:r>
              <a:rPr lang="ru-RU" dirty="0" err="1"/>
              <a:t>лісі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розпалити</a:t>
            </a:r>
            <a:r>
              <a:rPr lang="ru-RU" dirty="0"/>
              <a:t> </a:t>
            </a:r>
            <a:r>
              <a:rPr lang="ru-RU" dirty="0" err="1"/>
              <a:t>багаття</a:t>
            </a:r>
            <a:r>
              <a:rPr lang="ru-RU" dirty="0"/>
              <a:t>, </a:t>
            </a:r>
            <a:r>
              <a:rPr lang="ru-RU" dirty="0" err="1"/>
              <a:t>роздягнутися</a:t>
            </a:r>
            <a:r>
              <a:rPr lang="ru-RU" dirty="0"/>
              <a:t> і </a:t>
            </a:r>
            <a:r>
              <a:rPr lang="ru-RU" dirty="0" err="1"/>
              <a:t>висушити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сушіння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</a:t>
            </a:r>
            <a:r>
              <a:rPr lang="ru-RU" dirty="0" err="1"/>
              <a:t>енергійно</a:t>
            </a:r>
            <a:r>
              <a:rPr lang="ru-RU" dirty="0"/>
              <a:t> </a:t>
            </a:r>
            <a:r>
              <a:rPr lang="ru-RU" dirty="0" err="1"/>
              <a:t>робіть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та </a:t>
            </a:r>
            <a:r>
              <a:rPr lang="ru-RU" dirty="0" err="1"/>
              <a:t>обігрівайтесь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вогню</a:t>
            </a:r>
            <a:r>
              <a:rPr lang="ru-RU" dirty="0"/>
              <a:t>.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з собою на </a:t>
            </a:r>
            <a:r>
              <a:rPr lang="ru-RU" dirty="0" err="1"/>
              <a:t>довготривалу</a:t>
            </a:r>
            <a:r>
              <a:rPr lang="ru-RU" dirty="0"/>
              <a:t> </a:t>
            </a:r>
            <a:r>
              <a:rPr lang="ru-RU" dirty="0" err="1"/>
              <a:t>прогулянку</a:t>
            </a:r>
            <a:r>
              <a:rPr lang="ru-RU" dirty="0"/>
              <a:t> </a:t>
            </a:r>
            <a:r>
              <a:rPr lang="ru-RU" dirty="0" err="1"/>
              <a:t>змінні</a:t>
            </a:r>
            <a:r>
              <a:rPr lang="ru-RU" dirty="0"/>
              <a:t> </a:t>
            </a:r>
            <a:r>
              <a:rPr lang="ru-RU" dirty="0" err="1"/>
              <a:t>шкарпетки</a:t>
            </a:r>
            <a:r>
              <a:rPr lang="ru-RU" dirty="0"/>
              <a:t>, рукавички та термос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гарячим</a:t>
            </a:r>
            <a:r>
              <a:rPr lang="ru-RU" dirty="0"/>
              <a:t> </a:t>
            </a:r>
            <a:r>
              <a:rPr lang="ru-RU" dirty="0" err="1"/>
              <a:t>чаєм</a:t>
            </a:r>
            <a:r>
              <a:rPr lang="ru-RU" dirty="0"/>
              <a:t>. Перед </a:t>
            </a:r>
            <a:r>
              <a:rPr lang="ru-RU" dirty="0" err="1"/>
              <a:t>виходом</a:t>
            </a:r>
            <a:r>
              <a:rPr lang="ru-RU" dirty="0"/>
              <a:t> на мороз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поїсти</a:t>
            </a:r>
            <a:r>
              <a:rPr lang="ru-RU" dirty="0"/>
              <a:t> – вам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додаткова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.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терморегуляція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налагоджена</a:t>
            </a:r>
            <a:r>
              <a:rPr lang="ru-RU" dirty="0"/>
              <a:t>, а в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при </a:t>
            </a:r>
            <a:r>
              <a:rPr lang="ru-RU" dirty="0" err="1"/>
              <a:t>деяких</a:t>
            </a:r>
            <a:r>
              <a:rPr lang="ru-RU" dirty="0"/>
              <a:t> хворобах порушена.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піддаються</a:t>
            </a:r>
            <a:r>
              <a:rPr lang="ru-RU" dirty="0"/>
              <a:t> </a:t>
            </a:r>
            <a:r>
              <a:rPr lang="ru-RU" dirty="0" err="1"/>
              <a:t>обмороженню</a:t>
            </a:r>
            <a:r>
              <a:rPr lang="ru-RU" dirty="0"/>
              <a:t> та </a:t>
            </a:r>
            <a:r>
              <a:rPr lang="ru-RU" dirty="0" err="1"/>
              <a:t>переохолодженню</a:t>
            </a:r>
            <a:r>
              <a:rPr lang="ru-RU" dirty="0"/>
              <a:t>, тому </a:t>
            </a:r>
            <a:r>
              <a:rPr lang="ru-RU" dirty="0" err="1"/>
              <a:t>враховуйте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прогулянок</a:t>
            </a:r>
            <a:r>
              <a:rPr lang="ru-RU" dirty="0"/>
              <a:t> </a:t>
            </a:r>
            <a:r>
              <a:rPr lang="ru-RU" dirty="0" err="1"/>
              <a:t>узимку</a:t>
            </a:r>
            <a:r>
              <a:rPr lang="ru-RU" dirty="0"/>
              <a:t>. </a:t>
            </a:r>
          </a:p>
          <a:p>
            <a:r>
              <a:rPr lang="ru-RU" dirty="0" err="1"/>
              <a:t>Пам’ятайте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на </a:t>
            </a:r>
            <a:r>
              <a:rPr lang="ru-RU" dirty="0" err="1"/>
              <a:t>морозі</a:t>
            </a:r>
            <a:r>
              <a:rPr lang="ru-RU" dirty="0"/>
              <a:t> не повинно </a:t>
            </a:r>
            <a:r>
              <a:rPr lang="ru-RU" dirty="0" err="1"/>
              <a:t>перевищувати</a:t>
            </a:r>
            <a:r>
              <a:rPr lang="ru-RU" dirty="0"/>
              <a:t> 15-20 </a:t>
            </a:r>
            <a:r>
              <a:rPr lang="ru-RU" dirty="0" err="1"/>
              <a:t>хвилин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зігріти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теплому </a:t>
            </a:r>
            <a:r>
              <a:rPr lang="ru-RU" dirty="0" err="1"/>
              <a:t>приміщенні</a:t>
            </a:r>
            <a:r>
              <a:rPr lang="ru-RU" dirty="0"/>
              <a:t>.</a:t>
            </a:r>
          </a:p>
          <a:p>
            <a:pPr marL="64008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25" y="116632"/>
            <a:ext cx="64865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5785" y="871980"/>
            <a:ext cx="3884647" cy="51140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78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1500"/>
            <a:ext cx="42672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393" y="980728"/>
            <a:ext cx="3528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Врешті-решт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пам’ятайте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найкращий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вийти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неприємної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потрапляти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любите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екстремальних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відчуттів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у великий мороз не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виходьте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приміщення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потреби!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1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244" y="442648"/>
            <a:ext cx="8712968" cy="2122256"/>
          </a:xfrm>
        </p:spPr>
        <p:txBody>
          <a:bodyPr>
            <a:normAutofit fontScale="85000" lnSpcReduction="10000"/>
          </a:bodyPr>
          <a:lstStyle/>
          <a:p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Обмороження</a:t>
            </a:r>
            <a:r>
              <a:rPr lang="ru-RU" sz="2200" dirty="0"/>
              <a:t> -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пошкодження</a:t>
            </a:r>
            <a:r>
              <a:rPr lang="ru-RU" sz="2200" dirty="0"/>
              <a:t> будь-</a:t>
            </a:r>
            <a:r>
              <a:rPr lang="ru-RU" sz="2200" dirty="0" err="1"/>
              <a:t>якої</a:t>
            </a:r>
            <a:r>
              <a:rPr lang="ru-RU" sz="2200" dirty="0"/>
              <a:t> </a:t>
            </a:r>
            <a:r>
              <a:rPr lang="ru-RU" sz="2200" dirty="0" err="1"/>
              <a:t>частини</a:t>
            </a:r>
            <a:r>
              <a:rPr lang="ru-RU" sz="2200" dirty="0"/>
              <a:t> </a:t>
            </a:r>
            <a:r>
              <a:rPr lang="ru-RU" sz="2200" dirty="0" err="1"/>
              <a:t>тіла</a:t>
            </a:r>
            <a:r>
              <a:rPr lang="ru-RU" sz="2200" dirty="0"/>
              <a:t>, </a:t>
            </a:r>
            <a:r>
              <a:rPr lang="ru-RU" sz="2200" dirty="0" err="1"/>
              <a:t>викликане</a:t>
            </a:r>
            <a:r>
              <a:rPr lang="ru-RU" sz="2200" dirty="0"/>
              <a:t> </a:t>
            </a:r>
            <a:r>
              <a:rPr lang="ru-RU" sz="2200" dirty="0" err="1"/>
              <a:t>впливом</a:t>
            </a:r>
            <a:r>
              <a:rPr lang="ru-RU" sz="2200" dirty="0"/>
              <a:t> </a:t>
            </a:r>
            <a:r>
              <a:rPr lang="ru-RU" sz="2200" dirty="0" err="1"/>
              <a:t>низьких</a:t>
            </a:r>
            <a:r>
              <a:rPr lang="ru-RU" sz="2200" dirty="0"/>
              <a:t> температур. </a:t>
            </a:r>
            <a:r>
              <a:rPr lang="ru-RU" sz="2200" dirty="0" err="1"/>
              <a:t>Зазвичай</a:t>
            </a:r>
            <a:r>
              <a:rPr lang="ru-RU" sz="2200" dirty="0"/>
              <a:t> </a:t>
            </a:r>
            <a:r>
              <a:rPr lang="ru-RU" sz="2200" dirty="0" err="1"/>
              <a:t>обмороження</a:t>
            </a:r>
            <a:r>
              <a:rPr lang="ru-RU" sz="2200" dirty="0"/>
              <a:t> </a:t>
            </a:r>
            <a:r>
              <a:rPr lang="ru-RU" sz="2200" dirty="0" err="1"/>
              <a:t>виникають</a:t>
            </a:r>
            <a:r>
              <a:rPr lang="ru-RU" sz="2200" dirty="0"/>
              <a:t> </a:t>
            </a:r>
            <a:r>
              <a:rPr lang="ru-RU" sz="2200" dirty="0" err="1"/>
              <a:t>взимку</a:t>
            </a:r>
            <a:r>
              <a:rPr lang="ru-RU" sz="2200" dirty="0"/>
              <a:t>, коду температура </a:t>
            </a:r>
            <a:r>
              <a:rPr lang="ru-RU" sz="2200" dirty="0" err="1"/>
              <a:t>навколишнього</a:t>
            </a:r>
            <a:r>
              <a:rPr lang="ru-RU" sz="2200" dirty="0"/>
              <a:t> </a:t>
            </a:r>
            <a:r>
              <a:rPr lang="ru-RU" sz="2200" dirty="0" err="1"/>
              <a:t>середовища</a:t>
            </a:r>
            <a:r>
              <a:rPr lang="ru-RU" sz="2200" dirty="0"/>
              <a:t> </a:t>
            </a:r>
            <a:r>
              <a:rPr lang="ru-RU" sz="2200" dirty="0" err="1"/>
              <a:t>знижується</a:t>
            </a:r>
            <a:r>
              <a:rPr lang="ru-RU" sz="2200" dirty="0"/>
              <a:t> до -10 С - -20 С.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можливо</a:t>
            </a:r>
            <a:r>
              <a:rPr lang="ru-RU" sz="2200" dirty="0"/>
              <a:t> і при </a:t>
            </a:r>
            <a:r>
              <a:rPr lang="ru-RU" sz="2200" dirty="0" err="1"/>
              <a:t>температурі</a:t>
            </a:r>
            <a:r>
              <a:rPr lang="ru-RU" sz="2200" dirty="0"/>
              <a:t> </a:t>
            </a:r>
            <a:r>
              <a:rPr lang="ru-RU" sz="2200" dirty="0" err="1"/>
              <a:t>повітря</a:t>
            </a:r>
            <a:r>
              <a:rPr lang="ru-RU" sz="2200" dirty="0"/>
              <a:t> </a:t>
            </a:r>
            <a:r>
              <a:rPr lang="ru-RU" sz="2200" dirty="0" err="1"/>
              <a:t>вище</a:t>
            </a:r>
            <a:r>
              <a:rPr lang="ru-RU" sz="2200" dirty="0"/>
              <a:t> нуля, сильному </a:t>
            </a:r>
            <a:r>
              <a:rPr lang="ru-RU" sz="2200" dirty="0" err="1"/>
              <a:t>вітрі</a:t>
            </a:r>
            <a:r>
              <a:rPr lang="ru-RU" sz="2200" dirty="0"/>
              <a:t> і </a:t>
            </a:r>
            <a:r>
              <a:rPr lang="ru-RU" sz="2200" dirty="0" err="1"/>
              <a:t>високої</a:t>
            </a:r>
            <a:r>
              <a:rPr lang="ru-RU" sz="2200" dirty="0"/>
              <a:t> </a:t>
            </a:r>
            <a:r>
              <a:rPr lang="ru-RU" sz="2200" dirty="0" err="1"/>
              <a:t>вологості</a:t>
            </a:r>
            <a:r>
              <a:rPr lang="ru-RU" sz="2200" dirty="0"/>
              <a:t>,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людина</a:t>
            </a:r>
            <a:r>
              <a:rPr lang="ru-RU" sz="2200" dirty="0"/>
              <a:t> </a:t>
            </a:r>
            <a:r>
              <a:rPr lang="ru-RU" sz="2200" dirty="0" err="1"/>
              <a:t>тривалий</a:t>
            </a:r>
            <a:r>
              <a:rPr lang="ru-RU" sz="2200" dirty="0"/>
              <a:t> час </a:t>
            </a:r>
            <a:r>
              <a:rPr lang="ru-RU" sz="2200" dirty="0" err="1"/>
              <a:t>перебуває</a:t>
            </a:r>
            <a:r>
              <a:rPr lang="ru-RU" sz="2200" dirty="0"/>
              <a:t> на </a:t>
            </a:r>
            <a:r>
              <a:rPr lang="ru-RU" sz="2200" dirty="0" err="1"/>
              <a:t>вулиці</a:t>
            </a:r>
            <a:r>
              <a:rPr lang="ru-RU" sz="22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28" y="2564904"/>
            <a:ext cx="6477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47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/>
          <a:lstStyle/>
          <a:p>
            <a:r>
              <a:rPr lang="ru-RU" b="1" dirty="0">
                <a:effectLst/>
              </a:rPr>
              <a:t>Причини </a:t>
            </a:r>
            <a:r>
              <a:rPr lang="ru-RU" b="1" dirty="0" err="1">
                <a:effectLst/>
              </a:rPr>
              <a:t>обморожень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877272"/>
          </a:xfrm>
        </p:spPr>
        <p:txBody>
          <a:bodyPr>
            <a:normAutofit fontScale="92500"/>
          </a:bodyPr>
          <a:lstStyle/>
          <a:p>
            <a:r>
              <a:rPr lang="ru-RU" sz="2200" dirty="0"/>
              <a:t>У тканинах </a:t>
            </a:r>
            <a:r>
              <a:rPr lang="ru-RU" sz="2200" dirty="0" err="1"/>
              <a:t>нашого</a:t>
            </a:r>
            <a:r>
              <a:rPr lang="ru-RU" sz="2200" dirty="0"/>
              <a:t> </a:t>
            </a:r>
            <a:r>
              <a:rPr lang="ru-RU" sz="2200" dirty="0" err="1"/>
              <a:t>організму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</a:t>
            </a:r>
            <a:r>
              <a:rPr lang="ru-RU" sz="2200" dirty="0" err="1"/>
              <a:t>впливом</a:t>
            </a:r>
            <a:r>
              <a:rPr lang="ru-RU" sz="2200" dirty="0"/>
              <a:t> холоду </a:t>
            </a:r>
            <a:r>
              <a:rPr lang="ru-RU" sz="2200" dirty="0" err="1"/>
              <a:t>відбуваються</a:t>
            </a:r>
            <a:r>
              <a:rPr lang="ru-RU" sz="2200" dirty="0"/>
              <a:t> </a:t>
            </a:r>
            <a:r>
              <a:rPr lang="ru-RU" sz="2200" dirty="0" err="1"/>
              <a:t>складні</a:t>
            </a:r>
            <a:r>
              <a:rPr lang="ru-RU" sz="2200" dirty="0"/>
              <a:t> </a:t>
            </a:r>
            <a:r>
              <a:rPr lang="ru-RU" sz="2200" dirty="0" err="1"/>
              <a:t>зміни</a:t>
            </a:r>
            <a:r>
              <a:rPr lang="ru-RU" sz="2200" dirty="0"/>
              <a:t>. </a:t>
            </a:r>
            <a:r>
              <a:rPr lang="ru-RU" sz="2200" dirty="0" err="1"/>
              <a:t>Їх</a:t>
            </a:r>
            <a:r>
              <a:rPr lang="ru-RU" sz="2200" dirty="0"/>
              <a:t> характер </a:t>
            </a:r>
            <a:r>
              <a:rPr lang="ru-RU" sz="2200" dirty="0" err="1"/>
              <a:t>залежить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рівня</a:t>
            </a:r>
            <a:r>
              <a:rPr lang="ru-RU" sz="2200" dirty="0"/>
              <a:t> і </a:t>
            </a:r>
            <a:r>
              <a:rPr lang="ru-RU" sz="2200" dirty="0" err="1"/>
              <a:t>тривалості</a:t>
            </a:r>
            <a:r>
              <a:rPr lang="ru-RU" sz="2200" dirty="0"/>
              <a:t> </a:t>
            </a:r>
            <a:r>
              <a:rPr lang="ru-RU" sz="2200" dirty="0" err="1"/>
              <a:t>зниження</a:t>
            </a:r>
            <a:r>
              <a:rPr lang="ru-RU" sz="2200" dirty="0"/>
              <a:t> </a:t>
            </a:r>
            <a:r>
              <a:rPr lang="ru-RU" sz="2200" dirty="0" err="1"/>
              <a:t>температури</a:t>
            </a:r>
            <a:r>
              <a:rPr lang="ru-RU" sz="2200" dirty="0"/>
              <a:t>. При </a:t>
            </a:r>
            <a:r>
              <a:rPr lang="ru-RU" sz="2200" dirty="0" err="1"/>
              <a:t>температурі</a:t>
            </a:r>
            <a:r>
              <a:rPr lang="ru-RU" sz="2200" dirty="0"/>
              <a:t> </a:t>
            </a:r>
            <a:r>
              <a:rPr lang="ru-RU" sz="2200" dirty="0" err="1"/>
              <a:t>нижче</a:t>
            </a:r>
            <a:r>
              <a:rPr lang="ru-RU" sz="2200" dirty="0"/>
              <a:t> -30 С головне </a:t>
            </a:r>
            <a:r>
              <a:rPr lang="ru-RU" sz="2200" dirty="0" err="1"/>
              <a:t>значення</a:t>
            </a:r>
            <a:r>
              <a:rPr lang="ru-RU" sz="2200" dirty="0"/>
              <a:t> при </a:t>
            </a:r>
            <a:r>
              <a:rPr lang="ru-RU" sz="2200" dirty="0" err="1"/>
              <a:t>обмороженні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шкідливу</a:t>
            </a:r>
            <a:r>
              <a:rPr lang="ru-RU" sz="2200" dirty="0"/>
              <a:t> </a:t>
            </a:r>
            <a:r>
              <a:rPr lang="ru-RU" sz="2200" dirty="0" err="1"/>
              <a:t>дію</a:t>
            </a:r>
            <a:r>
              <a:rPr lang="ru-RU" sz="2200" dirty="0"/>
              <a:t> холоду </a:t>
            </a:r>
            <a:r>
              <a:rPr lang="ru-RU" sz="2200" dirty="0" err="1"/>
              <a:t>безпосередньо</a:t>
            </a:r>
            <a:r>
              <a:rPr lang="ru-RU" sz="2200" dirty="0"/>
              <a:t> на </a:t>
            </a:r>
            <a:r>
              <a:rPr lang="ru-RU" sz="2200" dirty="0" err="1"/>
              <a:t>тканині</a:t>
            </a:r>
            <a:r>
              <a:rPr lang="ru-RU" sz="2200" dirty="0"/>
              <a:t>. При </a:t>
            </a:r>
            <a:r>
              <a:rPr lang="ru-RU" sz="2200" dirty="0" err="1"/>
              <a:t>цьому</a:t>
            </a:r>
            <a:r>
              <a:rPr lang="ru-RU" sz="2200" dirty="0"/>
              <a:t> </a:t>
            </a:r>
            <a:r>
              <a:rPr lang="ru-RU" sz="2200" dirty="0" err="1"/>
              <a:t>відбувається</a:t>
            </a:r>
            <a:r>
              <a:rPr lang="ru-RU" sz="2200" dirty="0"/>
              <a:t> </a:t>
            </a:r>
            <a:r>
              <a:rPr lang="ru-RU" sz="2200" dirty="0" err="1"/>
              <a:t>загибель</a:t>
            </a:r>
            <a:r>
              <a:rPr lang="ru-RU" sz="2200" dirty="0"/>
              <a:t> </a:t>
            </a:r>
            <a:r>
              <a:rPr lang="ru-RU" sz="2200" dirty="0" err="1"/>
              <a:t>клітин</a:t>
            </a:r>
            <a:r>
              <a:rPr lang="ru-RU" sz="2200" dirty="0" smtClean="0"/>
              <a:t>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 err="1" smtClean="0"/>
              <a:t>Однак</a:t>
            </a:r>
            <a:r>
              <a:rPr lang="ru-RU" sz="2200" dirty="0" smtClean="0"/>
              <a:t> </a:t>
            </a:r>
            <a:r>
              <a:rPr lang="ru-RU" sz="2200" dirty="0" err="1"/>
              <a:t>більша</a:t>
            </a:r>
            <a:r>
              <a:rPr lang="ru-RU" sz="2200" dirty="0"/>
              <a:t> </a:t>
            </a:r>
            <a:r>
              <a:rPr lang="ru-RU" sz="2200" dirty="0" err="1"/>
              <a:t>частина</a:t>
            </a:r>
            <a:r>
              <a:rPr lang="ru-RU" sz="2200" dirty="0"/>
              <a:t> </a:t>
            </a:r>
            <a:r>
              <a:rPr lang="ru-RU" sz="2200" dirty="0" err="1"/>
              <a:t>обморожень</a:t>
            </a:r>
            <a:r>
              <a:rPr lang="ru-RU" sz="2200" dirty="0"/>
              <a:t> </a:t>
            </a:r>
            <a:r>
              <a:rPr lang="ru-RU" sz="2200" dirty="0" err="1"/>
              <a:t>відбувається</a:t>
            </a:r>
            <a:r>
              <a:rPr lang="ru-RU" sz="2200" dirty="0"/>
              <a:t> при </a:t>
            </a:r>
            <a:r>
              <a:rPr lang="ru-RU" sz="2200" dirty="0" err="1"/>
              <a:t>температурі</a:t>
            </a:r>
            <a:r>
              <a:rPr lang="ru-RU" sz="2200" dirty="0"/>
              <a:t> до -10 - -20 С. Головне </a:t>
            </a:r>
            <a:r>
              <a:rPr lang="ru-RU" sz="2200" dirty="0" err="1"/>
              <a:t>значення</a:t>
            </a:r>
            <a:r>
              <a:rPr lang="ru-RU" sz="2200" dirty="0"/>
              <a:t> при </a:t>
            </a:r>
            <a:r>
              <a:rPr lang="ru-RU" sz="2200" dirty="0" err="1"/>
              <a:t>цьому</a:t>
            </a:r>
            <a:r>
              <a:rPr lang="ru-RU" sz="2200" dirty="0"/>
              <a:t> </a:t>
            </a:r>
            <a:r>
              <a:rPr lang="ru-RU" sz="2200" dirty="0" err="1"/>
              <a:t>мають</a:t>
            </a:r>
            <a:r>
              <a:rPr lang="ru-RU" sz="2200" dirty="0"/>
              <a:t> </a:t>
            </a:r>
            <a:r>
              <a:rPr lang="ru-RU" sz="2200" dirty="0" err="1"/>
              <a:t>судинні</a:t>
            </a:r>
            <a:r>
              <a:rPr lang="ru-RU" sz="2200" dirty="0"/>
              <a:t> </a:t>
            </a:r>
            <a:r>
              <a:rPr lang="ru-RU" sz="2200" dirty="0" err="1"/>
              <a:t>зміни</a:t>
            </a:r>
            <a:r>
              <a:rPr lang="ru-RU" sz="2200" dirty="0"/>
              <a:t> у </a:t>
            </a:r>
            <a:r>
              <a:rPr lang="ru-RU" sz="2200" dirty="0" err="1"/>
              <a:t>вигляді</a:t>
            </a:r>
            <a:r>
              <a:rPr lang="ru-RU" sz="2200" dirty="0"/>
              <a:t> спазму </a:t>
            </a:r>
            <a:r>
              <a:rPr lang="ru-RU" sz="2200" dirty="0" err="1"/>
              <a:t>дрібних</a:t>
            </a:r>
            <a:r>
              <a:rPr lang="ru-RU" sz="2200" dirty="0"/>
              <a:t> </a:t>
            </a:r>
            <a:r>
              <a:rPr lang="ru-RU" sz="2200" dirty="0" err="1"/>
              <a:t>кровоносних</a:t>
            </a:r>
            <a:r>
              <a:rPr lang="ru-RU" sz="2200" dirty="0"/>
              <a:t> </a:t>
            </a:r>
            <a:r>
              <a:rPr lang="ru-RU" sz="2200" dirty="0" err="1"/>
              <a:t>судин</a:t>
            </a:r>
            <a:r>
              <a:rPr lang="ru-RU" sz="2200" dirty="0"/>
              <a:t>.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призводить</a:t>
            </a:r>
            <a:r>
              <a:rPr lang="ru-RU" sz="2200" dirty="0"/>
              <a:t> до </a:t>
            </a:r>
            <a:r>
              <a:rPr lang="ru-RU" sz="2200" dirty="0" err="1"/>
              <a:t>уповільнення</a:t>
            </a:r>
            <a:r>
              <a:rPr lang="ru-RU" sz="2200" dirty="0"/>
              <a:t> кровотоку і </a:t>
            </a:r>
            <a:r>
              <a:rPr lang="ru-RU" sz="2200" dirty="0" err="1"/>
              <a:t>припинення</a:t>
            </a:r>
            <a:r>
              <a:rPr lang="ru-RU" sz="2200" dirty="0"/>
              <a:t> </a:t>
            </a:r>
            <a:r>
              <a:rPr lang="ru-RU" sz="2200" dirty="0" err="1"/>
              <a:t>дії</a:t>
            </a:r>
            <a:r>
              <a:rPr lang="ru-RU" sz="2200" dirty="0"/>
              <a:t> </a:t>
            </a:r>
            <a:r>
              <a:rPr lang="ru-RU" sz="2200" dirty="0" err="1"/>
              <a:t>тканинних</a:t>
            </a:r>
            <a:r>
              <a:rPr lang="ru-RU" sz="2200" dirty="0"/>
              <a:t> </a:t>
            </a:r>
            <a:r>
              <a:rPr lang="ru-RU" sz="2200" dirty="0" err="1"/>
              <a:t>ферментів</a:t>
            </a:r>
            <a:r>
              <a:rPr lang="ru-RU" sz="2200" dirty="0"/>
              <a:t>. </a:t>
            </a:r>
            <a:r>
              <a:rPr lang="ru-RU" sz="2200" dirty="0" err="1"/>
              <a:t>Найбільш</a:t>
            </a:r>
            <a:r>
              <a:rPr lang="ru-RU" sz="2200" dirty="0"/>
              <a:t> </a:t>
            </a:r>
            <a:r>
              <a:rPr lang="ru-RU" sz="2200" dirty="0" err="1"/>
              <a:t>схильні</a:t>
            </a:r>
            <a:r>
              <a:rPr lang="ru-RU" sz="2200" dirty="0"/>
              <a:t> до </a:t>
            </a:r>
            <a:r>
              <a:rPr lang="ru-RU" sz="2200" dirty="0" err="1"/>
              <a:t>обмороженню</a:t>
            </a:r>
            <a:r>
              <a:rPr lang="ru-RU" sz="2200" dirty="0"/>
              <a:t> </a:t>
            </a:r>
            <a:r>
              <a:rPr lang="ru-RU" sz="2200" dirty="0" err="1"/>
              <a:t>такі</a:t>
            </a:r>
            <a:r>
              <a:rPr lang="ru-RU" sz="2200" dirty="0"/>
              <a:t> </a:t>
            </a:r>
            <a:r>
              <a:rPr lang="ru-RU" sz="2200" dirty="0" err="1"/>
              <a:t>відкриті</a:t>
            </a:r>
            <a:r>
              <a:rPr lang="ru-RU" sz="2200" dirty="0"/>
              <a:t> </a:t>
            </a:r>
            <a:r>
              <a:rPr lang="ru-RU" sz="2200" dirty="0" err="1"/>
              <a:t>частини</a:t>
            </a:r>
            <a:r>
              <a:rPr lang="ru-RU" sz="2200" dirty="0"/>
              <a:t> </a:t>
            </a:r>
            <a:r>
              <a:rPr lang="ru-RU" sz="2200" dirty="0" err="1"/>
              <a:t>тіла</a:t>
            </a:r>
            <a:r>
              <a:rPr lang="ru-RU" sz="2200" dirty="0"/>
              <a:t>, як </a:t>
            </a:r>
            <a:r>
              <a:rPr lang="ru-RU" sz="2200" dirty="0" err="1"/>
              <a:t>щоки</a:t>
            </a:r>
            <a:r>
              <a:rPr lang="ru-RU" sz="2200" dirty="0"/>
              <a:t>, </a:t>
            </a:r>
            <a:r>
              <a:rPr lang="ru-RU" sz="2200" dirty="0" err="1"/>
              <a:t>ніс</a:t>
            </a:r>
            <a:r>
              <a:rPr lang="ru-RU" sz="2200" dirty="0"/>
              <a:t> і </a:t>
            </a:r>
            <a:r>
              <a:rPr lang="ru-RU" sz="2200" dirty="0" err="1"/>
              <a:t>вуха</a:t>
            </a:r>
            <a:r>
              <a:rPr lang="ru-RU" sz="2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428625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4027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810000"/>
            <a:ext cx="8640960" cy="3048000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err="1"/>
              <a:t>Додатковими</a:t>
            </a:r>
            <a:r>
              <a:rPr lang="ru-RU" u="sng" dirty="0"/>
              <a:t> факторами, </a:t>
            </a:r>
            <a:r>
              <a:rPr lang="ru-RU" u="sng" dirty="0" err="1"/>
              <a:t>що</a:t>
            </a:r>
            <a:r>
              <a:rPr lang="ru-RU" u="sng" dirty="0"/>
              <a:t> </a:t>
            </a:r>
            <a:r>
              <a:rPr lang="ru-RU" u="sng" dirty="0" err="1"/>
              <a:t>приводять</a:t>
            </a:r>
            <a:r>
              <a:rPr lang="ru-RU" u="sng" dirty="0"/>
              <a:t> до </a:t>
            </a:r>
            <a:r>
              <a:rPr lang="ru-RU" u="sng" dirty="0" err="1"/>
              <a:t>обмороження</a:t>
            </a:r>
            <a:r>
              <a:rPr lang="ru-RU" u="sng" dirty="0"/>
              <a:t>, є: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перевтома</a:t>
            </a:r>
            <a:r>
              <a:rPr lang="ru-RU" dirty="0"/>
              <a:t>, </a:t>
            </a:r>
            <a:r>
              <a:rPr lang="ru-RU" dirty="0" err="1"/>
              <a:t>тісний</a:t>
            </a:r>
            <a:r>
              <a:rPr lang="ru-RU" dirty="0"/>
              <a:t> і </a:t>
            </a:r>
            <a:r>
              <a:rPr lang="ru-RU" dirty="0" err="1"/>
              <a:t>вологий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і </a:t>
            </a:r>
            <a:r>
              <a:rPr lang="ru-RU" dirty="0" err="1"/>
              <a:t>взуття</a:t>
            </a:r>
            <a:r>
              <a:rPr lang="ru-RU" dirty="0"/>
              <a:t>, </a:t>
            </a:r>
            <a:r>
              <a:rPr lang="ru-RU" dirty="0" err="1"/>
              <a:t>куріння</a:t>
            </a:r>
            <a:r>
              <a:rPr lang="ru-RU" dirty="0"/>
              <a:t>, голод,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нерухомому</a:t>
            </a:r>
            <a:r>
              <a:rPr lang="ru-RU" dirty="0"/>
              <a:t> і </a:t>
            </a:r>
            <a:r>
              <a:rPr lang="ru-RU" dirty="0" err="1"/>
              <a:t>незручному</a:t>
            </a:r>
            <a:r>
              <a:rPr lang="ru-RU" dirty="0"/>
              <a:t> </a:t>
            </a:r>
            <a:r>
              <a:rPr lang="ru-RU" dirty="0" err="1"/>
              <a:t>становищі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ж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: </a:t>
            </a:r>
            <a:r>
              <a:rPr lang="ru-RU" dirty="0" err="1"/>
              <a:t>попередня</a:t>
            </a:r>
            <a:r>
              <a:rPr lang="ru-RU" dirty="0"/>
              <a:t> </a:t>
            </a:r>
            <a:r>
              <a:rPr lang="ru-RU" dirty="0" err="1"/>
              <a:t>холодова</a:t>
            </a:r>
            <a:r>
              <a:rPr lang="ru-RU" dirty="0"/>
              <a:t> травма, </a:t>
            </a:r>
            <a:r>
              <a:rPr lang="ru-RU" dirty="0" err="1"/>
              <a:t>пітливість</a:t>
            </a:r>
            <a:r>
              <a:rPr lang="ru-RU" dirty="0"/>
              <a:t> </a:t>
            </a:r>
            <a:r>
              <a:rPr lang="ru-RU" dirty="0" err="1"/>
              <a:t>ніг</a:t>
            </a:r>
            <a:r>
              <a:rPr lang="ru-RU" dirty="0"/>
              <a:t>,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з </a:t>
            </a:r>
            <a:r>
              <a:rPr lang="ru-RU" dirty="0" err="1"/>
              <a:t>крововтратою</a:t>
            </a:r>
            <a:r>
              <a:rPr lang="ru-RU" dirty="0"/>
              <a:t> </a:t>
            </a:r>
            <a:r>
              <a:rPr lang="ru-RU" dirty="0" err="1"/>
              <a:t>ослаблення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перенесених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хронічні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 і </a:t>
            </a:r>
            <a:r>
              <a:rPr lang="ru-RU" dirty="0" err="1"/>
              <a:t>серцево-судинної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алкогольне</a:t>
            </a:r>
            <a:r>
              <a:rPr lang="ru-RU" dirty="0"/>
              <a:t> </a:t>
            </a:r>
            <a:r>
              <a:rPr lang="ru-RU" dirty="0" err="1"/>
              <a:t>сп'яніння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ru-RU" b="1" dirty="0" err="1">
                <a:effectLst/>
              </a:rPr>
              <a:t>Ступені</a:t>
            </a:r>
            <a:r>
              <a:rPr lang="ru-RU" b="1" dirty="0">
                <a:effectLst/>
              </a:rPr>
              <a:t> </a:t>
            </a:r>
            <a:r>
              <a:rPr lang="ru-RU" b="1" dirty="0" err="1" smtClean="0">
                <a:effectLst/>
              </a:rPr>
              <a:t>обмороження</a:t>
            </a:r>
            <a:r>
              <a:rPr lang="ru-RU" b="1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152" y="1556792"/>
            <a:ext cx="4752528" cy="482453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Обмороження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dirty="0"/>
              <a:t> є самим легким. </a:t>
            </a:r>
            <a:r>
              <a:rPr lang="ru-RU" dirty="0" err="1"/>
              <a:t>Уражена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блідне</a:t>
            </a:r>
            <a:r>
              <a:rPr lang="ru-RU" dirty="0"/>
              <a:t>, 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зігрівання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 smtClean="0"/>
              <a:t>червонувато</a:t>
            </a:r>
            <a:r>
              <a:rPr lang="ru-RU" dirty="0" err="1"/>
              <a:t>ю</a:t>
            </a:r>
            <a:r>
              <a:rPr lang="ru-RU" dirty="0" smtClean="0"/>
              <a:t>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smtClean="0"/>
              <a:t>багряно-</a:t>
            </a:r>
            <a:r>
              <a:rPr lang="ru-RU" dirty="0" err="1" smtClean="0"/>
              <a:t>червоною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набрякати</a:t>
            </a:r>
            <a:r>
              <a:rPr lang="ru-RU" dirty="0" smtClean="0"/>
              <a:t>. </a:t>
            </a:r>
            <a:r>
              <a:rPr lang="ru-RU" dirty="0"/>
              <a:t>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шкіра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злегка</a:t>
            </a:r>
            <a:r>
              <a:rPr lang="ru-RU" dirty="0"/>
              <a:t> </a:t>
            </a:r>
            <a:r>
              <a:rPr lang="ru-RU" dirty="0" err="1"/>
              <a:t>лущитися</a:t>
            </a:r>
            <a:r>
              <a:rPr lang="ru-RU" dirty="0"/>
              <a:t>.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одужання</a:t>
            </a:r>
            <a:r>
              <a:rPr lang="ru-RU" dirty="0"/>
              <a:t> </a:t>
            </a:r>
            <a:r>
              <a:rPr lang="ru-RU" dirty="0" err="1"/>
              <a:t>наступає</a:t>
            </a:r>
            <a:r>
              <a:rPr lang="ru-RU" dirty="0"/>
              <a:t> до 5 - 7 дня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обмороження</a:t>
            </a:r>
            <a:r>
              <a:rPr lang="ru-RU" dirty="0"/>
              <a:t>. Першими симптомами є: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печіння</a:t>
            </a:r>
            <a:r>
              <a:rPr lang="ru-RU" dirty="0"/>
              <a:t>, </a:t>
            </a:r>
            <a:r>
              <a:rPr lang="ru-RU" dirty="0" err="1"/>
              <a:t>поколювання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і </a:t>
            </a:r>
            <a:r>
              <a:rPr lang="ru-RU" dirty="0" err="1"/>
              <a:t>оніміння</a:t>
            </a:r>
            <a:r>
              <a:rPr lang="ru-RU" dirty="0"/>
              <a:t> </a:t>
            </a:r>
            <a:r>
              <a:rPr lang="ru-RU" dirty="0" err="1"/>
              <a:t>ураженої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шкірний</a:t>
            </a:r>
            <a:r>
              <a:rPr lang="ru-RU" dirty="0"/>
              <a:t> </a:t>
            </a:r>
            <a:r>
              <a:rPr lang="ru-RU" dirty="0" err="1"/>
              <a:t>свербіж</a:t>
            </a:r>
            <a:r>
              <a:rPr lang="ru-RU" dirty="0"/>
              <a:t> і </a:t>
            </a:r>
            <a:r>
              <a:rPr lang="ru-RU" dirty="0" err="1"/>
              <a:t>больові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76250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4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18873"/>
            <a:ext cx="4114800" cy="497002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Обмороження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є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холоду.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уражену</a:t>
            </a:r>
            <a:r>
              <a:rPr lang="ru-RU" dirty="0"/>
              <a:t> </a:t>
            </a:r>
            <a:r>
              <a:rPr lang="ru-RU" dirty="0" err="1" smtClean="0"/>
              <a:t>ділянка</a:t>
            </a:r>
            <a:r>
              <a:rPr lang="ru-RU" dirty="0" smtClean="0"/>
              <a:t> </a:t>
            </a:r>
            <a:r>
              <a:rPr lang="ru-RU" dirty="0" err="1"/>
              <a:t>блідне</a:t>
            </a:r>
            <a:r>
              <a:rPr lang="ru-RU" dirty="0"/>
              <a:t>,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чутливість</a:t>
            </a:r>
            <a:r>
              <a:rPr lang="ru-RU" dirty="0"/>
              <a:t>. </a:t>
            </a:r>
            <a:r>
              <a:rPr lang="ru-RU" dirty="0" err="1"/>
              <a:t>Найхарактернішим</a:t>
            </a:r>
            <a:r>
              <a:rPr lang="ru-RU" dirty="0"/>
              <a:t> симптомом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бульбашок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заповнені</a:t>
            </a:r>
            <a:r>
              <a:rPr lang="ru-RU" dirty="0"/>
              <a:t> </a:t>
            </a:r>
            <a:r>
              <a:rPr lang="ru-RU" dirty="0" err="1"/>
              <a:t>прозорим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. </a:t>
            </a:r>
            <a:r>
              <a:rPr lang="ru-RU" dirty="0" err="1"/>
              <a:t>Цілісність</a:t>
            </a:r>
            <a:r>
              <a:rPr lang="ru-RU" dirty="0"/>
              <a:t> </a:t>
            </a:r>
            <a:r>
              <a:rPr lang="ru-RU" dirty="0" err="1"/>
              <a:t>шкірного</a:t>
            </a:r>
            <a:r>
              <a:rPr lang="ru-RU" dirty="0"/>
              <a:t> </a:t>
            </a:r>
            <a:r>
              <a:rPr lang="ru-RU" dirty="0" err="1"/>
              <a:t>покриву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відновлюється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1 - 2 </a:t>
            </a:r>
            <a:r>
              <a:rPr lang="ru-RU" dirty="0" err="1"/>
              <a:t>тижнів</a:t>
            </a:r>
            <a:r>
              <a:rPr lang="ru-RU" dirty="0"/>
              <a:t>, </a:t>
            </a:r>
            <a:r>
              <a:rPr lang="ru-RU" dirty="0" err="1"/>
              <a:t>грануляції</a:t>
            </a:r>
            <a:r>
              <a:rPr lang="ru-RU" dirty="0"/>
              <a:t> та </a:t>
            </a:r>
            <a:r>
              <a:rPr lang="ru-RU" dirty="0" err="1"/>
              <a:t>рубці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.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інтенсивні</a:t>
            </a:r>
            <a:r>
              <a:rPr lang="ru-RU" dirty="0"/>
              <a:t> </a:t>
            </a:r>
            <a:r>
              <a:rPr lang="ru-RU" dirty="0" err="1"/>
              <a:t>больові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паління</a:t>
            </a:r>
            <a:r>
              <a:rPr lang="ru-RU" dirty="0"/>
              <a:t> і </a:t>
            </a:r>
            <a:r>
              <a:rPr lang="ru-RU" dirty="0" err="1"/>
              <a:t>свербіння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306788" cy="323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593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332656"/>
            <a:ext cx="4402832" cy="6525344"/>
          </a:xfrm>
        </p:spPr>
        <p:txBody>
          <a:bodyPr>
            <a:noAutofit/>
          </a:bodyPr>
          <a:lstStyle/>
          <a:p>
            <a:r>
              <a:rPr lang="ru-RU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Обмороження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/>
              <a:t>доставляє</a:t>
            </a:r>
            <a:r>
              <a:rPr lang="ru-RU" sz="2100" dirty="0"/>
              <a:t> </a:t>
            </a:r>
            <a:r>
              <a:rPr lang="ru-RU" sz="2100" dirty="0" err="1"/>
              <a:t>більше</a:t>
            </a:r>
            <a:r>
              <a:rPr lang="ru-RU" sz="2100" dirty="0"/>
              <a:t> </a:t>
            </a:r>
            <a:r>
              <a:rPr lang="ru-RU" sz="2100" dirty="0" err="1"/>
              <a:t>клопоту</a:t>
            </a:r>
            <a:r>
              <a:rPr lang="ru-RU" sz="2100" dirty="0"/>
              <a:t>. </a:t>
            </a:r>
            <a:r>
              <a:rPr lang="ru-RU" sz="2100" dirty="0" err="1"/>
              <a:t>Спочатку</a:t>
            </a:r>
            <a:r>
              <a:rPr lang="ru-RU" sz="2100" dirty="0"/>
              <a:t> </a:t>
            </a:r>
            <a:r>
              <a:rPr lang="ru-RU" sz="2100" dirty="0" err="1"/>
              <a:t>з'являються</a:t>
            </a:r>
            <a:r>
              <a:rPr lang="ru-RU" sz="2100" dirty="0"/>
              <a:t> </a:t>
            </a:r>
            <a:r>
              <a:rPr lang="ru-RU" sz="2100" dirty="0" err="1"/>
              <a:t>пухирі</a:t>
            </a:r>
            <a:r>
              <a:rPr lang="ru-RU" sz="2100" dirty="0"/>
              <a:t>, </a:t>
            </a:r>
            <a:r>
              <a:rPr lang="ru-RU" sz="2100" dirty="0" err="1"/>
              <a:t>наповнені</a:t>
            </a:r>
            <a:r>
              <a:rPr lang="ru-RU" sz="2100" dirty="0"/>
              <a:t> </a:t>
            </a:r>
            <a:r>
              <a:rPr lang="ru-RU" sz="2100" dirty="0" err="1"/>
              <a:t>кров'яним</a:t>
            </a:r>
            <a:r>
              <a:rPr lang="ru-RU" sz="2100" dirty="0"/>
              <a:t> </a:t>
            </a:r>
            <a:r>
              <a:rPr lang="ru-RU" sz="2100" dirty="0" err="1"/>
              <a:t>вмістом</a:t>
            </a:r>
            <a:r>
              <a:rPr lang="ru-RU" sz="2100" dirty="0"/>
              <a:t>. Вони </a:t>
            </a:r>
            <a:r>
              <a:rPr lang="ru-RU" sz="2100" dirty="0" err="1"/>
              <a:t>мають</a:t>
            </a:r>
            <a:r>
              <a:rPr lang="ru-RU" sz="2100" dirty="0"/>
              <a:t> </a:t>
            </a:r>
            <a:r>
              <a:rPr lang="ru-RU" sz="2100" dirty="0" err="1"/>
              <a:t>синьо-червоне</a:t>
            </a:r>
            <a:r>
              <a:rPr lang="ru-RU" sz="2100" dirty="0"/>
              <a:t> дно і </a:t>
            </a:r>
            <a:r>
              <a:rPr lang="ru-RU" sz="2100" dirty="0" err="1"/>
              <a:t>нечутливі</a:t>
            </a:r>
            <a:r>
              <a:rPr lang="ru-RU" sz="2100" dirty="0"/>
              <a:t> до </a:t>
            </a:r>
            <a:r>
              <a:rPr lang="ru-RU" sz="2100" dirty="0" err="1"/>
              <a:t>подразнень</a:t>
            </a:r>
            <a:r>
              <a:rPr lang="ru-RU" sz="2100" dirty="0"/>
              <a:t>. </a:t>
            </a:r>
            <a:r>
              <a:rPr lang="ru-RU" sz="2100" dirty="0" err="1"/>
              <a:t>Утворюються</a:t>
            </a:r>
            <a:r>
              <a:rPr lang="ru-RU" sz="2100" dirty="0"/>
              <a:t> </a:t>
            </a:r>
            <a:r>
              <a:rPr lang="ru-RU" sz="2100" dirty="0" err="1"/>
              <a:t>грануляції</a:t>
            </a:r>
            <a:r>
              <a:rPr lang="ru-RU" sz="2100" dirty="0"/>
              <a:t> і </a:t>
            </a:r>
            <a:r>
              <a:rPr lang="ru-RU" sz="2100" dirty="0" err="1"/>
              <a:t>рубці</a:t>
            </a:r>
            <a:r>
              <a:rPr lang="ru-RU" sz="2100" dirty="0"/>
              <a:t>. </a:t>
            </a:r>
            <a:r>
              <a:rPr lang="ru-RU" sz="2100" dirty="0" err="1"/>
              <a:t>Нігті</a:t>
            </a:r>
            <a:r>
              <a:rPr lang="ru-RU" sz="2100" dirty="0"/>
              <a:t> </a:t>
            </a:r>
            <a:r>
              <a:rPr lang="ru-RU" sz="2100" dirty="0" err="1"/>
              <a:t>сходять</a:t>
            </a:r>
            <a:r>
              <a:rPr lang="ru-RU" sz="2100" dirty="0"/>
              <a:t> і не </a:t>
            </a:r>
            <a:r>
              <a:rPr lang="ru-RU" sz="2100" dirty="0" err="1"/>
              <a:t>виростають</a:t>
            </a:r>
            <a:r>
              <a:rPr lang="ru-RU" sz="2100" dirty="0"/>
              <a:t> </a:t>
            </a:r>
            <a:r>
              <a:rPr lang="ru-RU" sz="2100" dirty="0" err="1"/>
              <a:t>знову</a:t>
            </a:r>
            <a:r>
              <a:rPr lang="ru-RU" sz="2100" dirty="0"/>
              <a:t> </a:t>
            </a:r>
            <a:r>
              <a:rPr lang="ru-RU" sz="2100" dirty="0" err="1"/>
              <a:t>або</a:t>
            </a:r>
            <a:r>
              <a:rPr lang="ru-RU" sz="2100" dirty="0"/>
              <a:t> </a:t>
            </a:r>
            <a:r>
              <a:rPr lang="ru-RU" sz="2100" dirty="0" err="1"/>
              <a:t>виростають</a:t>
            </a:r>
            <a:r>
              <a:rPr lang="ru-RU" sz="2100" dirty="0"/>
              <a:t> </a:t>
            </a:r>
            <a:r>
              <a:rPr lang="ru-RU" sz="2100" dirty="0" err="1"/>
              <a:t>деформованими</a:t>
            </a:r>
            <a:r>
              <a:rPr lang="ru-RU" sz="2100" dirty="0"/>
              <a:t>. На 2 - 3-й </a:t>
            </a:r>
            <a:r>
              <a:rPr lang="ru-RU" sz="2100" dirty="0" err="1"/>
              <a:t>тижні</a:t>
            </a:r>
            <a:r>
              <a:rPr lang="ru-RU" sz="2100" dirty="0"/>
              <a:t> </a:t>
            </a:r>
            <a:r>
              <a:rPr lang="ru-RU" sz="2100" dirty="0" err="1"/>
              <a:t>завершується</a:t>
            </a:r>
            <a:r>
              <a:rPr lang="ru-RU" sz="2100" dirty="0"/>
              <a:t> </a:t>
            </a:r>
            <a:r>
              <a:rPr lang="ru-RU" sz="2100" dirty="0" err="1"/>
              <a:t>процес</a:t>
            </a:r>
            <a:r>
              <a:rPr lang="ru-RU" sz="2100" dirty="0"/>
              <a:t> </a:t>
            </a:r>
            <a:r>
              <a:rPr lang="ru-RU" sz="2100" dirty="0" err="1"/>
              <a:t>відторгнення</a:t>
            </a:r>
            <a:r>
              <a:rPr lang="ru-RU" sz="2100" dirty="0"/>
              <a:t> </a:t>
            </a:r>
            <a:r>
              <a:rPr lang="ru-RU" sz="2100" dirty="0" err="1"/>
              <a:t>відмерлих</a:t>
            </a:r>
            <a:r>
              <a:rPr lang="ru-RU" sz="2100" dirty="0"/>
              <a:t> тканин. </a:t>
            </a:r>
            <a:r>
              <a:rPr lang="ru-RU" sz="2100" dirty="0" err="1"/>
              <a:t>Після</a:t>
            </a:r>
            <a:r>
              <a:rPr lang="ru-RU" sz="2100" dirty="0"/>
              <a:t> </a:t>
            </a:r>
            <a:r>
              <a:rPr lang="ru-RU" sz="2100" dirty="0" err="1"/>
              <a:t>цього</a:t>
            </a:r>
            <a:r>
              <a:rPr lang="ru-RU" sz="2100" dirty="0"/>
              <a:t> </a:t>
            </a:r>
            <a:r>
              <a:rPr lang="ru-RU" sz="2100" dirty="0" err="1"/>
              <a:t>настає</a:t>
            </a:r>
            <a:r>
              <a:rPr lang="ru-RU" sz="2100" dirty="0"/>
              <a:t> </a:t>
            </a:r>
            <a:r>
              <a:rPr lang="ru-RU" sz="2100" dirty="0" err="1"/>
              <a:t>рубцювання</a:t>
            </a:r>
            <a:r>
              <a:rPr lang="ru-RU" sz="2100" dirty="0"/>
              <a:t>, яке </a:t>
            </a:r>
            <a:r>
              <a:rPr lang="ru-RU" sz="2100" dirty="0" err="1"/>
              <a:t>триває</a:t>
            </a:r>
            <a:r>
              <a:rPr lang="ru-RU" sz="2100" dirty="0"/>
              <a:t> до 1 </a:t>
            </a:r>
            <a:r>
              <a:rPr lang="ru-RU" sz="2100" dirty="0" err="1"/>
              <a:t>місяця</a:t>
            </a:r>
            <a:r>
              <a:rPr lang="ru-RU" sz="2100" dirty="0"/>
              <a:t>. Все </a:t>
            </a:r>
            <a:r>
              <a:rPr lang="ru-RU" sz="2100" dirty="0" err="1"/>
              <a:t>це</a:t>
            </a:r>
            <a:r>
              <a:rPr lang="ru-RU" sz="2100" dirty="0"/>
              <a:t> </a:t>
            </a:r>
            <a:r>
              <a:rPr lang="ru-RU" sz="2100" dirty="0" err="1"/>
              <a:t>супроводжується</a:t>
            </a:r>
            <a:r>
              <a:rPr lang="ru-RU" sz="2100" dirty="0"/>
              <a:t> </a:t>
            </a:r>
            <a:r>
              <a:rPr lang="ru-RU" sz="2100" dirty="0" err="1"/>
              <a:t>вираженими</a:t>
            </a:r>
            <a:r>
              <a:rPr lang="ru-RU" sz="2100" dirty="0"/>
              <a:t> </a:t>
            </a:r>
            <a:r>
              <a:rPr lang="ru-RU" sz="2100" dirty="0" err="1"/>
              <a:t>тривалими</a:t>
            </a:r>
            <a:r>
              <a:rPr lang="ru-RU" sz="2100" dirty="0"/>
              <a:t> болями.</a:t>
            </a:r>
            <a:br>
              <a:rPr lang="ru-RU" sz="2100" dirty="0"/>
            </a:br>
            <a:endParaRPr 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" y="1844824"/>
            <a:ext cx="460527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64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4032448" cy="6050144"/>
          </a:xfrm>
        </p:spPr>
        <p:txBody>
          <a:bodyPr>
            <a:noAutofit/>
          </a:bodyPr>
          <a:lstStyle/>
          <a:p>
            <a:r>
              <a:rPr lang="ru-RU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Обмороження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/>
              <a:t>небезпечно</a:t>
            </a:r>
            <a:r>
              <a:rPr lang="ru-RU" sz="2100" dirty="0"/>
              <a:t> для </a:t>
            </a:r>
            <a:r>
              <a:rPr lang="ru-RU" sz="2100" dirty="0" err="1"/>
              <a:t>життя</a:t>
            </a:r>
            <a:r>
              <a:rPr lang="ru-RU" sz="2100" dirty="0"/>
              <a:t>. При </a:t>
            </a:r>
            <a:r>
              <a:rPr lang="ru-RU" sz="2100" dirty="0" err="1"/>
              <a:t>цьому</a:t>
            </a:r>
            <a:r>
              <a:rPr lang="ru-RU" sz="2100" dirty="0"/>
              <a:t> </a:t>
            </a:r>
            <a:r>
              <a:rPr lang="ru-RU" sz="2100" dirty="0" err="1"/>
              <a:t>відбувається</a:t>
            </a:r>
            <a:r>
              <a:rPr lang="ru-RU" sz="2100" dirty="0"/>
              <a:t> </a:t>
            </a:r>
            <a:r>
              <a:rPr lang="ru-RU" sz="2100" dirty="0" err="1"/>
              <a:t>омертвіння</a:t>
            </a:r>
            <a:r>
              <a:rPr lang="ru-RU" sz="2100" dirty="0"/>
              <a:t> </a:t>
            </a:r>
            <a:r>
              <a:rPr lang="ru-RU" sz="2100" dirty="0" err="1"/>
              <a:t>всіх</a:t>
            </a:r>
            <a:r>
              <a:rPr lang="ru-RU" sz="2100" dirty="0"/>
              <a:t> </a:t>
            </a:r>
            <a:r>
              <a:rPr lang="ru-RU" sz="2100" dirty="0" err="1"/>
              <a:t>верств</a:t>
            </a:r>
            <a:r>
              <a:rPr lang="ru-RU" sz="2100" dirty="0"/>
              <a:t> </a:t>
            </a:r>
            <a:r>
              <a:rPr lang="ru-RU" sz="2100" dirty="0" err="1"/>
              <a:t>м'яких</a:t>
            </a:r>
            <a:r>
              <a:rPr lang="ru-RU" sz="2100" dirty="0"/>
              <a:t> тканин, часто </a:t>
            </a:r>
            <a:r>
              <a:rPr lang="ru-RU" sz="2100" dirty="0" err="1"/>
              <a:t>уражуються</a:t>
            </a:r>
            <a:r>
              <a:rPr lang="ru-RU" sz="2100" dirty="0"/>
              <a:t> </a:t>
            </a:r>
            <a:r>
              <a:rPr lang="ru-RU" sz="2100" dirty="0" err="1"/>
              <a:t>навіть</a:t>
            </a:r>
            <a:r>
              <a:rPr lang="ru-RU" sz="2100" dirty="0"/>
              <a:t> </a:t>
            </a:r>
            <a:r>
              <a:rPr lang="ru-RU" sz="2100" dirty="0" err="1"/>
              <a:t>кістки</a:t>
            </a:r>
            <a:r>
              <a:rPr lang="ru-RU" sz="2100" dirty="0"/>
              <a:t> і </a:t>
            </a:r>
            <a:r>
              <a:rPr lang="ru-RU" sz="2100" dirty="0" err="1"/>
              <a:t>суглоби</a:t>
            </a:r>
            <a:r>
              <a:rPr lang="ru-RU" sz="2100" dirty="0"/>
              <a:t>. </a:t>
            </a:r>
            <a:r>
              <a:rPr lang="ru-RU" sz="2100" dirty="0" err="1"/>
              <a:t>Пошкоджена</a:t>
            </a:r>
            <a:r>
              <a:rPr lang="ru-RU" sz="2100" dirty="0"/>
              <a:t> </a:t>
            </a:r>
            <a:r>
              <a:rPr lang="ru-RU" sz="2100" dirty="0" err="1"/>
              <a:t>ділянка</a:t>
            </a:r>
            <a:r>
              <a:rPr lang="ru-RU" sz="2100" dirty="0"/>
              <a:t> </a:t>
            </a:r>
            <a:r>
              <a:rPr lang="ru-RU" sz="2100" dirty="0" err="1"/>
              <a:t>стає</a:t>
            </a:r>
            <a:r>
              <a:rPr lang="ru-RU" sz="2100" dirty="0"/>
              <a:t> </a:t>
            </a:r>
            <a:r>
              <a:rPr lang="ru-RU" sz="2100" dirty="0" err="1"/>
              <a:t>синюшним</a:t>
            </a:r>
            <a:r>
              <a:rPr lang="ru-RU" sz="2100" dirty="0"/>
              <a:t>, </a:t>
            </a:r>
            <a:r>
              <a:rPr lang="ru-RU" sz="2100" dirty="0" err="1"/>
              <a:t>іноді</a:t>
            </a:r>
            <a:r>
              <a:rPr lang="ru-RU" sz="2100" dirty="0"/>
              <a:t> </a:t>
            </a:r>
            <a:r>
              <a:rPr lang="ru-RU" sz="2100" dirty="0" err="1"/>
              <a:t>може</a:t>
            </a:r>
            <a:r>
              <a:rPr lang="ru-RU" sz="2100" dirty="0"/>
              <a:t> </a:t>
            </a:r>
            <a:r>
              <a:rPr lang="ru-RU" sz="2100" dirty="0" err="1"/>
              <a:t>мати</a:t>
            </a:r>
            <a:r>
              <a:rPr lang="ru-RU" sz="2100" dirty="0"/>
              <a:t> </a:t>
            </a:r>
            <a:r>
              <a:rPr lang="ru-RU" sz="2100" dirty="0" err="1" smtClean="0"/>
              <a:t>мармуров</a:t>
            </a:r>
            <a:r>
              <a:rPr lang="ru-RU" sz="2100" dirty="0" err="1"/>
              <a:t>е</a:t>
            </a:r>
            <a:r>
              <a:rPr lang="ru-RU" sz="2100" dirty="0" smtClean="0"/>
              <a:t> </a:t>
            </a:r>
            <a:r>
              <a:rPr lang="ru-RU" sz="2100" dirty="0" err="1"/>
              <a:t>забарвлення</a:t>
            </a:r>
            <a:r>
              <a:rPr lang="ru-RU" sz="2100" dirty="0"/>
              <a:t>. </a:t>
            </a:r>
            <a:r>
              <a:rPr lang="ru-RU" sz="2100" dirty="0" err="1"/>
              <a:t>Відразу</a:t>
            </a:r>
            <a:r>
              <a:rPr lang="ru-RU" sz="2100" dirty="0"/>
              <a:t> </a:t>
            </a:r>
            <a:r>
              <a:rPr lang="ru-RU" sz="2100" dirty="0" err="1"/>
              <a:t>після</a:t>
            </a:r>
            <a:r>
              <a:rPr lang="ru-RU" sz="2100" dirty="0"/>
              <a:t> </a:t>
            </a:r>
            <a:r>
              <a:rPr lang="ru-RU" sz="2100" dirty="0" err="1"/>
              <a:t>зігрівання</a:t>
            </a:r>
            <a:r>
              <a:rPr lang="ru-RU" sz="2100" dirty="0"/>
              <a:t> </a:t>
            </a:r>
            <a:r>
              <a:rPr lang="ru-RU" sz="2100" dirty="0" err="1"/>
              <a:t>розвивається</a:t>
            </a:r>
            <a:r>
              <a:rPr lang="ru-RU" sz="2100" dirty="0"/>
              <a:t> набряк, </a:t>
            </a:r>
            <a:r>
              <a:rPr lang="ru-RU" sz="2100" dirty="0" err="1"/>
              <a:t>який</a:t>
            </a:r>
            <a:r>
              <a:rPr lang="ru-RU" sz="2100" dirty="0"/>
              <a:t> </a:t>
            </a:r>
            <a:r>
              <a:rPr lang="ru-RU" sz="2100" dirty="0" err="1"/>
              <a:t>дуже</a:t>
            </a:r>
            <a:r>
              <a:rPr lang="ru-RU" sz="2100" dirty="0"/>
              <a:t> </a:t>
            </a:r>
            <a:r>
              <a:rPr lang="ru-RU" sz="2100" dirty="0" err="1"/>
              <a:t>швидко</a:t>
            </a:r>
            <a:r>
              <a:rPr lang="ru-RU" sz="2100" dirty="0"/>
              <a:t> </a:t>
            </a:r>
            <a:r>
              <a:rPr lang="ru-RU" sz="2100" dirty="0" err="1"/>
              <a:t>збільшується</a:t>
            </a:r>
            <a:r>
              <a:rPr lang="ru-RU" sz="2100" dirty="0"/>
              <a:t>. </a:t>
            </a:r>
            <a:r>
              <a:rPr lang="ru-RU" sz="2100" dirty="0" err="1"/>
              <a:t>Бульбашки</a:t>
            </a:r>
            <a:r>
              <a:rPr lang="ru-RU" sz="2100" dirty="0"/>
              <a:t> при </a:t>
            </a:r>
            <a:r>
              <a:rPr lang="ru-RU" sz="2100" dirty="0" err="1"/>
              <a:t>цьому</a:t>
            </a:r>
            <a:r>
              <a:rPr lang="ru-RU" sz="2100" dirty="0"/>
              <a:t> </a:t>
            </a:r>
            <a:r>
              <a:rPr lang="ru-RU" sz="2100" dirty="0" err="1"/>
              <a:t>відсутні</a:t>
            </a:r>
            <a:r>
              <a:rPr lang="ru-RU" sz="2100" dirty="0"/>
              <a:t>, </a:t>
            </a:r>
            <a:r>
              <a:rPr lang="ru-RU" sz="2100" dirty="0" err="1"/>
              <a:t>відбувається</a:t>
            </a:r>
            <a:r>
              <a:rPr lang="ru-RU" sz="2100" dirty="0"/>
              <a:t> </a:t>
            </a:r>
            <a:r>
              <a:rPr lang="ru-RU" sz="2100" dirty="0" err="1"/>
              <a:t>втрата</a:t>
            </a:r>
            <a:r>
              <a:rPr lang="ru-RU" sz="2100" dirty="0"/>
              <a:t> </a:t>
            </a:r>
            <a:r>
              <a:rPr lang="ru-RU" sz="2100" dirty="0" err="1"/>
              <a:t>чутливості</a:t>
            </a:r>
            <a:r>
              <a:rPr lang="ru-RU" sz="2100" dirty="0"/>
              <a:t>.</a:t>
            </a:r>
            <a:br>
              <a:rPr lang="ru-RU" sz="2100" dirty="0"/>
            </a:br>
            <a:endParaRPr 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82" y="260648"/>
            <a:ext cx="480304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05" y="4365104"/>
            <a:ext cx="37846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1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141</TotalTime>
  <Words>1651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Небезпека обмороження. Причини і ступені обморожень. Переохолодження організму. Перша медична допомога при обмороженні та переохолодженні</vt:lpstr>
      <vt:lpstr>Презентация PowerPoint</vt:lpstr>
      <vt:lpstr>Презентация PowerPoint</vt:lpstr>
      <vt:lpstr>Причини обморожень</vt:lpstr>
      <vt:lpstr>Презентация PowerPoint</vt:lpstr>
      <vt:lpstr>Ступені обмороження: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„Залізне обмороження”</vt:lpstr>
      <vt:lpstr>Презентация PowerPoint</vt:lpstr>
      <vt:lpstr>Переохолодження організму</vt:lpstr>
      <vt:lpstr>Презентация PowerPoint</vt:lpstr>
      <vt:lpstr>Перша допомога при обмороженні та переохолодженні</vt:lpstr>
      <vt:lpstr>Презентация PowerPoint</vt:lpstr>
      <vt:lpstr>Презентация PowerPoint</vt:lpstr>
      <vt:lpstr>Лікування відмороження</vt:lpstr>
      <vt:lpstr>Презентация PowerPoint</vt:lpstr>
      <vt:lpstr>Профілактика переохолодження та обмороження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Небезпека обмороження. Причини і ступені обморожень. Переохолодження організму. Перша медична допомога при обмороженні та переохолодженні</dc:title>
  <cp:lastModifiedBy>Dasha</cp:lastModifiedBy>
  <cp:revision>15</cp:revision>
  <dcterms:modified xsi:type="dcterms:W3CDTF">2015-01-27T20:40:47Z</dcterms:modified>
</cp:coreProperties>
</file>