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07ED-9849-4030-AE90-EEE77A9C44E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83351-4135-4231-87C4-2CF8A35C3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5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83351-4135-4231-87C4-2CF8A35C317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6%D0%B8%D0%B2%D1%96_%D0%BE%D1%80%D0%B3%D0%B0%D0%BD%D1%96%D0%B7%D0%BC%D0%B8" TargetMode="External"/><Relationship Id="rId13" Type="http://schemas.openxmlformats.org/officeDocument/2006/relationships/hyperlink" Target="http://uk.wikipedia.org/wiki/%D0%91%D1%96%D0%BE%D1%81%D1%84%D0%B5%D1%80%D0%B0" TargetMode="External"/><Relationship Id="rId3" Type="http://schemas.openxmlformats.org/officeDocument/2006/relationships/hyperlink" Target="http://uk.wikipedia.org/wiki/%D0%A2%D0%B5%D0%BC%D0%BF%D0%B5%D1%80%D0%B0%D1%82%D1%83%D1%80%D0%B0" TargetMode="External"/><Relationship Id="rId7" Type="http://schemas.openxmlformats.org/officeDocument/2006/relationships/hyperlink" Target="http://uk.wikipedia.org/wiki/%D0%A1%D1%83%D0%B1%D1%81%D1%82%D1%80%D0%B0%D1%82" TargetMode="External"/><Relationship Id="rId12" Type="http://schemas.openxmlformats.org/officeDocument/2006/relationships/hyperlink" Target="http://uk.wikipedia.org/wiki/%D0%91%D1%96%D0%BE%D0%BC" TargetMode="External"/><Relationship Id="rId2" Type="http://schemas.openxmlformats.org/officeDocument/2006/relationships/hyperlink" Target="http://uk.wikipedia.org/wiki/%D0%9D%D0%B0%D0%B2%D0%BA%D0%BE%D0%BB%D0%B8%D1%88%D0%BD%D1%94_%D1%81%D0%B5%D1%80%D0%B5%D0%B4%D0%BE%D0%B2%D0%B8%D1%89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80%D0%B0%D0%B2%D1%96%D1%82%D0%B0%D1%86%D1%96%D1%8F" TargetMode="External"/><Relationship Id="rId11" Type="http://schemas.openxmlformats.org/officeDocument/2006/relationships/hyperlink" Target="http://uk.wikipedia.org/w/index.php?title=%D0%9F%D0%BB%D0%B5%D0%B9%D0%BE%D1%86%D0%B5%D0%BD&amp;action=edit&amp;redlink=1" TargetMode="External"/><Relationship Id="rId5" Type="http://schemas.openxmlformats.org/officeDocument/2006/relationships/hyperlink" Target="http://uk.wikipedia.org/wiki/%D0%A1%D0%B2%D1%96%D1%82%D0%BB%D0%BE" TargetMode="External"/><Relationship Id="rId10" Type="http://schemas.openxmlformats.org/officeDocument/2006/relationships/hyperlink" Target="http://uk.wikipedia.org/wiki/%D0%94%D0%B5%D0%BC%D0%BE%D1%86%D0%B5%D0%BD" TargetMode="External"/><Relationship Id="rId4" Type="http://schemas.openxmlformats.org/officeDocument/2006/relationships/hyperlink" Target="http://uk.wikipedia.org/wiki/%D0%92%D0%BE%D0%BB%D0%BE%D0%B3%D1%96%D1%81%D1%82%D1%8C" TargetMode="External"/><Relationship Id="rId9" Type="http://schemas.openxmlformats.org/officeDocument/2006/relationships/hyperlink" Target="http://uk.wikipedia.org/wiki/%D0%9C%D0%BE%D0%BD%D0%BE%D1%86%D0%B5%D0%B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068960"/>
            <a:ext cx="6477000" cy="2708920"/>
          </a:xfrm>
        </p:spPr>
        <p:txBody>
          <a:bodyPr/>
          <a:lstStyle/>
          <a:p>
            <a:r>
              <a:rPr lang="ru-RU" dirty="0" err="1" smtClean="0">
                <a:latin typeface="Comic Sans MS" pitchFamily="66" charset="0"/>
              </a:rPr>
              <a:t>Екологічні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88640"/>
            <a:ext cx="6705600" cy="2448272"/>
          </a:xfrm>
        </p:spPr>
        <p:txBody>
          <a:bodyPr>
            <a:normAutofit/>
          </a:bodyPr>
          <a:lstStyle/>
          <a:p>
            <a:pPr algn="r"/>
            <a:r>
              <a:rPr lang="uk-UA" smtClean="0">
                <a:latin typeface="Comic Sans MS" pitchFamily="66" charset="0"/>
              </a:rPr>
              <a:t>)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Температура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intsu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33948"/>
            <a:ext cx="3511276" cy="351127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Температура 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надзвичайно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важливим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екологічним</a:t>
            </a:r>
            <a:r>
              <a:rPr lang="ru-RU" dirty="0" smtClean="0">
                <a:latin typeface="Comic Sans MS" pitchFamily="66" charset="0"/>
              </a:rPr>
              <a:t> фактором,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в першу </a:t>
            </a:r>
            <a:r>
              <a:rPr lang="ru-RU" dirty="0" err="1" smtClean="0">
                <a:latin typeface="Comic Sans MS" pitchFamily="66" charset="0"/>
              </a:rPr>
              <a:t>чергу</a:t>
            </a:r>
            <a:r>
              <a:rPr lang="ru-RU" dirty="0" smtClean="0">
                <a:latin typeface="Comic Sans MS" pitchFamily="66" charset="0"/>
              </a:rPr>
              <a:t>, через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швидкість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реакцій</a:t>
            </a:r>
            <a:r>
              <a:rPr lang="ru-RU" dirty="0" smtClean="0">
                <a:latin typeface="Comic Sans MS" pitchFamily="66" charset="0"/>
              </a:rPr>
              <a:t> у широкому </a:t>
            </a:r>
            <a:r>
              <a:rPr lang="ru-RU" dirty="0" err="1" smtClean="0">
                <a:latin typeface="Comic Sans MS" pitchFamily="66" charset="0"/>
              </a:rPr>
              <a:t>розумінні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цього</a:t>
            </a:r>
            <a:r>
              <a:rPr lang="ru-RU" dirty="0" smtClean="0">
                <a:latin typeface="Comic Sans MS" pitchFamily="66" charset="0"/>
              </a:rPr>
              <a:t> слова.</a:t>
            </a:r>
          </a:p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За </a:t>
            </a:r>
            <a:r>
              <a:rPr lang="ru-RU" dirty="0" err="1" smtClean="0">
                <a:latin typeface="Comic Sans MS" pitchFamily="66" charset="0"/>
              </a:rPr>
              <a:t>відношенням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виділяють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теплолюбні</a:t>
            </a:r>
            <a:r>
              <a:rPr lang="ru-RU" dirty="0" smtClean="0">
                <a:latin typeface="Comic Sans MS" pitchFamily="66" charset="0"/>
              </a:rPr>
              <a:t> — </a:t>
            </a:r>
            <a:r>
              <a:rPr lang="ru-RU" dirty="0" err="1" smtClean="0">
                <a:latin typeface="Comic Sans MS" pitchFamily="66" charset="0"/>
              </a:rPr>
              <a:t>термофіли</a:t>
            </a:r>
            <a:r>
              <a:rPr lang="ru-RU" dirty="0" smtClean="0">
                <a:latin typeface="Comic Sans MS" pitchFamily="66" charset="0"/>
              </a:rPr>
              <a:t>; </a:t>
            </a:r>
            <a:r>
              <a:rPr lang="ru-RU" dirty="0" err="1" smtClean="0">
                <a:latin typeface="Comic Sans MS" pitchFamily="66" charset="0"/>
              </a:rPr>
              <a:t>холодолюбні</a:t>
            </a:r>
            <a:r>
              <a:rPr lang="ru-RU" dirty="0" smtClean="0">
                <a:latin typeface="Comic Sans MS" pitchFamily="66" charset="0"/>
              </a:rPr>
              <a:t> — </a:t>
            </a:r>
            <a:r>
              <a:rPr lang="ru-RU" dirty="0" err="1" smtClean="0">
                <a:latin typeface="Comic Sans MS" pitchFamily="66" charset="0"/>
              </a:rPr>
              <a:t>психрофіли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Теплолюбними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називають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добре </a:t>
            </a:r>
            <a:r>
              <a:rPr lang="ru-RU" dirty="0" err="1" smtClean="0">
                <a:latin typeface="Comic Sans MS" pitchFamily="66" charset="0"/>
              </a:rPr>
              <a:t>ростуть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розвиваються</a:t>
            </a:r>
            <a:r>
              <a:rPr lang="ru-RU" dirty="0" smtClean="0">
                <a:latin typeface="Comic Sans MS" pitchFamily="66" charset="0"/>
              </a:rPr>
              <a:t> в областях </a:t>
            </a:r>
            <a:r>
              <a:rPr lang="ru-RU" dirty="0" err="1" smtClean="0">
                <a:latin typeface="Comic Sans MS" pitchFamily="66" charset="0"/>
              </a:rPr>
              <a:t>тропічного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субтропічного</a:t>
            </a:r>
            <a:r>
              <a:rPr lang="ru-RU" dirty="0" smtClean="0">
                <a:latin typeface="Comic Sans MS" pitchFamily="66" charset="0"/>
              </a:rPr>
              <a:t> та </a:t>
            </a:r>
            <a:r>
              <a:rPr lang="ru-RU" dirty="0" err="1" smtClean="0">
                <a:latin typeface="Comic Sans MS" pitchFamily="66" charset="0"/>
              </a:rPr>
              <a:t>помірного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поясів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умовах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високих</a:t>
            </a:r>
            <a:r>
              <a:rPr lang="ru-RU" dirty="0" smtClean="0">
                <a:latin typeface="Comic Sans MS" pitchFamily="66" charset="0"/>
              </a:rPr>
              <a:t> температур. До </a:t>
            </a:r>
            <a:r>
              <a:rPr lang="ru-RU" dirty="0" err="1" smtClean="0">
                <a:latin typeface="Comic Sans MS" pitchFamily="66" charset="0"/>
              </a:rPr>
              <a:t>холодолюбних</a:t>
            </a:r>
            <a:r>
              <a:rPr lang="ru-RU" dirty="0" smtClean="0">
                <a:latin typeface="Comic Sans MS" pitchFamily="66" charset="0"/>
              </a:rPr>
              <a:t> належать </a:t>
            </a:r>
            <a:r>
              <a:rPr lang="ru-RU" dirty="0" err="1" smtClean="0">
                <a:latin typeface="Comic Sans MS" pitchFamily="66" charset="0"/>
              </a:rPr>
              <a:t>види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живуть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полярних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високогірних</a:t>
            </a:r>
            <a:r>
              <a:rPr lang="ru-RU" dirty="0" smtClean="0">
                <a:latin typeface="Comic Sans MS" pitchFamily="66" charset="0"/>
              </a:rPr>
              <a:t> областях,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займають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холодні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ніші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Більшість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термофільних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умовах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тропічного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субтропічного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клімату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здатні</a:t>
            </a:r>
            <a:r>
              <a:rPr lang="ru-RU" dirty="0" smtClean="0">
                <a:latin typeface="Comic Sans MS" pitchFamily="66" charset="0"/>
              </a:rPr>
              <a:t> перенести </a:t>
            </a:r>
            <a:r>
              <a:rPr lang="ru-RU" dirty="0" err="1" smtClean="0">
                <a:latin typeface="Comic Sans MS" pitchFamily="66" charset="0"/>
              </a:rPr>
              <a:t>дуже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високу</a:t>
            </a:r>
            <a:r>
              <a:rPr lang="ru-RU" dirty="0" smtClean="0">
                <a:latin typeface="Comic Sans MS" pitchFamily="66" charset="0"/>
              </a:rPr>
              <a:t> температуру. </a:t>
            </a:r>
            <a:r>
              <a:rPr lang="ru-RU" dirty="0" err="1" smtClean="0">
                <a:latin typeface="Comic Sans MS" pitchFamily="66" charset="0"/>
              </a:rPr>
              <a:t>Окремі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можуть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нагріватися</a:t>
            </a:r>
            <a:r>
              <a:rPr lang="ru-RU" dirty="0" smtClean="0">
                <a:latin typeface="Comic Sans MS" pitchFamily="66" charset="0"/>
              </a:rPr>
              <a:t> до +60…+65°С (</a:t>
            </a:r>
            <a:r>
              <a:rPr lang="ru-RU" dirty="0" err="1" smtClean="0">
                <a:latin typeface="Comic Sans MS" pitchFamily="66" charset="0"/>
              </a:rPr>
              <a:t>інколи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протягом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тривалого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періоду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наскельні</a:t>
            </a:r>
            <a:r>
              <a:rPr lang="ru-RU" dirty="0" smtClean="0">
                <a:latin typeface="Comic Sans MS" pitchFamily="66" charset="0"/>
              </a:rPr>
              <a:t> лишайники. </a:t>
            </a:r>
            <a:r>
              <a:rPr lang="ru-RU" dirty="0" err="1" smtClean="0">
                <a:latin typeface="Comic Sans MS" pitchFamily="66" charset="0"/>
              </a:rPr>
              <a:t>Найвища</a:t>
            </a:r>
            <a:r>
              <a:rPr lang="ru-RU" dirty="0" smtClean="0">
                <a:latin typeface="Comic Sans MS" pitchFamily="66" charset="0"/>
              </a:rPr>
              <a:t> температура, при </a:t>
            </a:r>
            <a:r>
              <a:rPr lang="ru-RU" dirty="0" err="1" smtClean="0">
                <a:latin typeface="Comic Sans MS" pitchFamily="66" charset="0"/>
              </a:rPr>
              <a:t>якій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знайдено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синьо-зелені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водорості</a:t>
            </a:r>
            <a:r>
              <a:rPr lang="ru-RU" dirty="0" smtClean="0">
                <a:latin typeface="Comic Sans MS" pitchFamily="66" charset="0"/>
              </a:rPr>
              <a:t> в </a:t>
            </a:r>
            <a:r>
              <a:rPr lang="ru-RU" dirty="0" err="1" smtClean="0">
                <a:latin typeface="Comic Sans MS" pitchFamily="66" charset="0"/>
              </a:rPr>
              <a:t>термальних</a:t>
            </a:r>
            <a:r>
              <a:rPr lang="ru-RU" dirty="0" smtClean="0">
                <a:latin typeface="Comic Sans MS" pitchFamily="66" charset="0"/>
              </a:rPr>
              <a:t> водах, +85 °C, </a:t>
            </a:r>
            <a:r>
              <a:rPr lang="ru-RU" dirty="0" err="1" smtClean="0">
                <a:latin typeface="Comic Sans MS" pitchFamily="66" charset="0"/>
              </a:rPr>
              <a:t>бактерії</a:t>
            </a:r>
            <a:r>
              <a:rPr lang="ru-RU" dirty="0" smtClean="0">
                <a:latin typeface="Comic Sans MS" pitchFamily="66" charset="0"/>
              </a:rPr>
              <a:t> +88 °C. </a:t>
            </a:r>
            <a:r>
              <a:rPr lang="ru-RU" dirty="0" err="1" smtClean="0">
                <a:latin typeface="Comic Sans MS" pitchFamily="66" charset="0"/>
              </a:rPr>
              <a:t>Вищі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термальних</a:t>
            </a:r>
            <a:r>
              <a:rPr lang="ru-RU" dirty="0" smtClean="0">
                <a:latin typeface="Comic Sans MS" pitchFamily="66" charset="0"/>
              </a:rPr>
              <a:t> водах </a:t>
            </a:r>
            <a:r>
              <a:rPr lang="ru-RU" dirty="0" err="1" smtClean="0">
                <a:latin typeface="Comic Sans MS" pitchFamily="66" charset="0"/>
              </a:rPr>
              <a:t>відсутні</a:t>
            </a:r>
            <a:r>
              <a:rPr lang="ru-RU" dirty="0" smtClean="0">
                <a:latin typeface="Comic Sans MS" pitchFamily="66" charset="0"/>
              </a:rPr>
              <a:t>. У </a:t>
            </a:r>
            <a:r>
              <a:rPr lang="ru-RU" dirty="0" err="1" smtClean="0">
                <a:latin typeface="Comic Sans MS" pitchFamily="66" charset="0"/>
              </a:rPr>
              <a:t>природі</a:t>
            </a:r>
            <a:r>
              <a:rPr lang="ru-RU" dirty="0" smtClean="0">
                <a:latin typeface="Comic Sans MS" pitchFamily="66" charset="0"/>
              </a:rPr>
              <a:t> уже при 40 °C </a:t>
            </a:r>
            <a:r>
              <a:rPr lang="ru-RU" dirty="0" err="1" smtClean="0">
                <a:latin typeface="Comic Sans MS" pitchFamily="66" charset="0"/>
              </a:rPr>
              <a:t>більшість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виявляють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ознаки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пригніченості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3886200" cy="249184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4069727" cy="278521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здатні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витримувати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гранично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низькі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до −80 °C (</a:t>
            </a:r>
            <a:r>
              <a:rPr lang="ru-RU" dirty="0" err="1" smtClean="0">
                <a:latin typeface="Comic Sans MS" pitchFamily="66" charset="0"/>
              </a:rPr>
              <a:t>водорості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товщі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льоду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Антарктиді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в</a:t>
            </a:r>
            <a:r>
              <a:rPr lang="ru-RU" dirty="0" smtClean="0">
                <a:latin typeface="Comic Sans MS" pitchFamily="66" charset="0"/>
              </a:rPr>
              <a:t> районах, де </a:t>
            </a:r>
            <a:r>
              <a:rPr lang="ru-RU" dirty="0" err="1" smtClean="0">
                <a:latin typeface="Comic Sans MS" pitchFamily="66" charset="0"/>
              </a:rPr>
              <a:t>живуть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вищі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відмічена</a:t>
            </a:r>
            <a:r>
              <a:rPr lang="ru-RU" dirty="0" smtClean="0">
                <a:latin typeface="Comic Sans MS" pitchFamily="66" charset="0"/>
              </a:rPr>
              <a:t> температура −65 °C (</a:t>
            </a:r>
            <a:r>
              <a:rPr lang="ru-RU" dirty="0" err="1" smtClean="0">
                <a:latin typeface="Comic Sans MS" pitchFamily="66" charset="0"/>
              </a:rPr>
              <a:t>Якутія</a:t>
            </a:r>
            <a:r>
              <a:rPr lang="ru-RU" dirty="0" smtClean="0">
                <a:latin typeface="Comic Sans MS" pitchFamily="66" charset="0"/>
              </a:rPr>
              <a:t>) — </a:t>
            </a:r>
            <a:r>
              <a:rPr lang="ru-RU" dirty="0" err="1" smtClean="0">
                <a:latin typeface="Comic Sans MS" pitchFamily="66" charset="0"/>
              </a:rPr>
              <a:t>модринові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ліси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Для </a:t>
            </a:r>
            <a:r>
              <a:rPr lang="ru-RU" dirty="0" err="1" smtClean="0">
                <a:latin typeface="Comic Sans MS" pitchFamily="66" charset="0"/>
              </a:rPr>
              <a:t>тваринних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температурний</a:t>
            </a:r>
            <a:r>
              <a:rPr lang="ru-RU" dirty="0" smtClean="0">
                <a:latin typeface="Comic Sans MS" pitchFamily="66" charset="0"/>
              </a:rPr>
              <a:t> фактор </a:t>
            </a:r>
            <a:r>
              <a:rPr lang="ru-RU" dirty="0" err="1" smtClean="0">
                <a:latin typeface="Comic Sans MS" pitchFamily="66" charset="0"/>
              </a:rPr>
              <a:t>визначає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швидкість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протікання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реакцій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активності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ферментів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активності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організму</a:t>
            </a:r>
            <a:r>
              <a:rPr lang="ru-RU" dirty="0" smtClean="0">
                <a:latin typeface="Comic Sans MS" pitchFamily="66" charset="0"/>
              </a:rPr>
              <a:t>, особливо в </a:t>
            </a:r>
            <a:r>
              <a:rPr lang="ru-RU" dirty="0" err="1" smtClean="0">
                <a:latin typeface="Comic Sans MS" pitchFamily="66" charset="0"/>
              </a:rPr>
              <a:t>пойкілотермних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. Температура </a:t>
            </a:r>
            <a:r>
              <a:rPr lang="ru-RU" dirty="0" err="1" smtClean="0">
                <a:latin typeface="Comic Sans MS" pitchFamily="66" charset="0"/>
              </a:rPr>
              <a:t>тіла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останніх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активнішими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будуть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пойкілотермні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Проте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зростання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призвести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перегріву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загибелі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тварини</a:t>
            </a:r>
            <a:r>
              <a:rPr lang="ru-RU" dirty="0" smtClean="0">
                <a:latin typeface="Comic Sans MS" pitchFamily="66" charset="0"/>
              </a:rPr>
              <a:t>, тому </a:t>
            </a:r>
            <a:r>
              <a:rPr lang="ru-RU" dirty="0" err="1" smtClean="0">
                <a:latin typeface="Comic Sans MS" pitchFamily="66" charset="0"/>
              </a:rPr>
              <a:t>важливі</a:t>
            </a:r>
            <a:r>
              <a:rPr lang="ru-RU" dirty="0" smtClean="0">
                <a:latin typeface="Comic Sans MS" pitchFamily="66" charset="0"/>
              </a:rPr>
              <a:t> три </a:t>
            </a:r>
            <a:r>
              <a:rPr lang="ru-RU" dirty="0" err="1" smtClean="0">
                <a:latin typeface="Comic Sans MS" pitchFamily="66" charset="0"/>
              </a:rPr>
              <a:t>основні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аспекти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екологічного</a:t>
            </a:r>
            <a:r>
              <a:rPr lang="ru-RU" dirty="0" smtClean="0">
                <a:latin typeface="Comic Sans MS" pitchFamily="66" charset="0"/>
              </a:rPr>
              <a:t> фактору: </a:t>
            </a:r>
            <a:r>
              <a:rPr lang="ru-RU" dirty="0" err="1" smtClean="0">
                <a:latin typeface="Comic Sans MS" pitchFamily="66" charset="0"/>
              </a:rPr>
              <a:t>загрозливо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низькі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загрозливо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високі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проміжні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Якщо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перші</a:t>
            </a:r>
            <a:r>
              <a:rPr lang="ru-RU" dirty="0" smtClean="0">
                <a:latin typeface="Comic Sans MS" pitchFamily="66" charset="0"/>
              </a:rPr>
              <a:t> два </a:t>
            </a:r>
            <a:r>
              <a:rPr lang="ru-RU" dirty="0" err="1" smtClean="0">
                <a:latin typeface="Comic Sans MS" pitchFamily="66" charset="0"/>
              </a:rPr>
              <a:t>інтервали</a:t>
            </a:r>
            <a:r>
              <a:rPr lang="ru-RU" dirty="0" smtClean="0">
                <a:latin typeface="Comic Sans MS" pitchFamily="66" charset="0"/>
              </a:rPr>
              <a:t> температур, </a:t>
            </a:r>
            <a:r>
              <a:rPr lang="ru-RU" dirty="0" err="1" smtClean="0">
                <a:latin typeface="Comic Sans MS" pitchFamily="66" charset="0"/>
              </a:rPr>
              <a:t>здебільшого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спричинюють</a:t>
            </a:r>
            <a:r>
              <a:rPr lang="ru-RU" dirty="0" smtClean="0">
                <a:latin typeface="Comic Sans MS" pitchFamily="66" charset="0"/>
              </a:rPr>
              <a:t> смерть, то </a:t>
            </a:r>
            <a:r>
              <a:rPr lang="ru-RU" dirty="0" err="1" smtClean="0">
                <a:latin typeface="Comic Sans MS" pitchFamily="66" charset="0"/>
              </a:rPr>
              <a:t>проміжне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ними </a:t>
            </a:r>
            <a:r>
              <a:rPr lang="ru-RU" dirty="0" err="1" smtClean="0">
                <a:latin typeface="Comic Sans MS" pitchFamily="66" charset="0"/>
              </a:rPr>
              <a:t>значення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вміщує</a:t>
            </a:r>
            <a:r>
              <a:rPr lang="ru-RU" dirty="0" smtClean="0">
                <a:latin typeface="Comic Sans MS" pitchFamily="66" charset="0"/>
              </a:rPr>
              <a:t> зону оптимуму (закон оптимуму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толерантності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Шелфорда</a:t>
            </a:r>
            <a:r>
              <a:rPr lang="ru-RU" dirty="0" smtClean="0">
                <a:latin typeface="Comic Sans MS" pitchFamily="66" charset="0"/>
              </a:rPr>
              <a:t>), в межах </a:t>
            </a:r>
            <a:r>
              <a:rPr lang="ru-RU" dirty="0" err="1" smtClean="0">
                <a:latin typeface="Comic Sans MS" pitchFamily="66" charset="0"/>
              </a:rPr>
              <a:t>якої</a:t>
            </a:r>
            <a:r>
              <a:rPr lang="ru-RU" dirty="0" smtClean="0">
                <a:latin typeface="Comic Sans MS" pitchFamily="66" charset="0"/>
              </a:rPr>
              <a:t> при </a:t>
            </a:r>
            <a:r>
              <a:rPr lang="ru-RU" dirty="0" err="1" smtClean="0">
                <a:latin typeface="Comic Sans MS" pitchFamily="66" charset="0"/>
              </a:rPr>
              <a:t>зростання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температури</a:t>
            </a:r>
            <a:r>
              <a:rPr lang="ru-RU" dirty="0" smtClean="0">
                <a:latin typeface="Comic Sans MS" pitchFamily="66" charset="0"/>
              </a:rPr>
              <a:t> на 10 °</a:t>
            </a:r>
            <a:r>
              <a:rPr lang="en-US" dirty="0" smtClean="0">
                <a:latin typeface="Comic Sans MS" pitchFamily="66" charset="0"/>
              </a:rPr>
              <a:t>C, </a:t>
            </a:r>
            <a:r>
              <a:rPr lang="ru-RU" dirty="0" smtClean="0">
                <a:latin typeface="Comic Sans MS" pitchFamily="66" charset="0"/>
              </a:rPr>
              <a:t>у </a:t>
            </a:r>
            <a:r>
              <a:rPr lang="ru-RU" dirty="0" err="1" smtClean="0">
                <a:latin typeface="Comic Sans MS" pitchFamily="66" charset="0"/>
              </a:rPr>
              <a:t>пойкілотермних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швидкість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метаболізму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зростає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</a:t>
            </a:r>
            <a:r>
              <a:rPr lang="ru-RU" dirty="0" smtClean="0">
                <a:latin typeface="Comic Sans MS" pitchFamily="66" charset="0"/>
              </a:rPr>
              <a:t> 2,5 рази. </a:t>
            </a:r>
            <a:r>
              <a:rPr lang="ru-RU" dirty="0" err="1" smtClean="0">
                <a:latin typeface="Comic Sans MS" pitchFamily="66" charset="0"/>
              </a:rPr>
              <a:t>Окрім</a:t>
            </a:r>
            <a:r>
              <a:rPr lang="ru-RU" dirty="0" smtClean="0">
                <a:latin typeface="Comic Sans MS" pitchFamily="66" charset="0"/>
              </a:rPr>
              <a:t> того, температура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виступати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імпульсний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стимулюючий</a:t>
            </a:r>
            <a:r>
              <a:rPr lang="ru-RU" dirty="0" smtClean="0">
                <a:latin typeface="Comic Sans MS" pitchFamily="66" charset="0"/>
              </a:rPr>
              <a:t> фактор — у </a:t>
            </a:r>
            <a:r>
              <a:rPr lang="ru-RU" dirty="0" err="1" smtClean="0">
                <a:latin typeface="Comic Sans MS" pitchFamily="66" charset="0"/>
              </a:rPr>
              <a:t>розвитку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багатьох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 комах </a:t>
            </a:r>
            <a:r>
              <a:rPr lang="ru-RU" dirty="0" err="1" smtClean="0">
                <a:latin typeface="Comic Sans MS" pitchFamily="66" charset="0"/>
              </a:rPr>
              <a:t>помірної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полярної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кліматичних</a:t>
            </a:r>
            <a:r>
              <a:rPr lang="ru-RU" dirty="0" smtClean="0">
                <a:latin typeface="Comic Sans MS" pitchFamily="66" charset="0"/>
              </a:rPr>
              <a:t> зон, </a:t>
            </a:r>
            <a:r>
              <a:rPr lang="ru-RU" dirty="0" err="1" smtClean="0">
                <a:latin typeface="Comic Sans MS" pitchFamily="66" charset="0"/>
              </a:rPr>
              <a:t>змінна</a:t>
            </a:r>
            <a:r>
              <a:rPr lang="ru-RU" dirty="0" smtClean="0">
                <a:latin typeface="Comic Sans MS" pitchFamily="66" charset="0"/>
              </a:rPr>
              <a:t> температура </a:t>
            </a:r>
            <a:r>
              <a:rPr lang="ru-RU" dirty="0" err="1" smtClean="0">
                <a:latin typeface="Comic Sans MS" pitchFamily="66" charset="0"/>
              </a:rPr>
              <a:t>спричинює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прискорення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розвитку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ембріону</a:t>
            </a:r>
            <a:r>
              <a:rPr lang="ru-RU" dirty="0" smtClean="0">
                <a:latin typeface="Comic Sans MS" pitchFamily="66" charset="0"/>
              </a:rPr>
              <a:t>, личинки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німфи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тоді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постійна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спричинює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сповільнення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процесів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4147997" cy="25851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Вологість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078330" cy="319016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Вода/</a:t>
            </a:r>
            <a:r>
              <a:rPr lang="ru-RU" dirty="0" err="1" smtClean="0">
                <a:latin typeface="Comic Sans MS" pitchFamily="66" charset="0"/>
              </a:rPr>
              <a:t>Вологість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один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трьох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найважливіших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абіотичних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 суходолу,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визначальний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живі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. Вода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основою </a:t>
            </a:r>
            <a:r>
              <a:rPr lang="ru-RU" dirty="0" err="1" smtClean="0">
                <a:latin typeface="Comic Sans MS" pitchFamily="66" charset="0"/>
              </a:rPr>
              <a:t>внутрішнього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усіх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клітинних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виступає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універсальним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розчинником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середовищем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протікання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реакцій</a:t>
            </a:r>
            <a:r>
              <a:rPr lang="ru-RU" dirty="0" smtClean="0">
                <a:latin typeface="Comic Sans MS" pitchFamily="66" charset="0"/>
              </a:rPr>
              <a:t>. Вода, як </a:t>
            </a:r>
            <a:r>
              <a:rPr lang="ru-RU" dirty="0" err="1" smtClean="0">
                <a:latin typeface="Comic Sans MS" pitchFamily="66" charset="0"/>
              </a:rPr>
              <a:t>екологічний</a:t>
            </a:r>
            <a:r>
              <a:rPr lang="ru-RU" dirty="0" smtClean="0">
                <a:latin typeface="Comic Sans MS" pitchFamily="66" charset="0"/>
              </a:rPr>
              <a:t> фактор, </a:t>
            </a:r>
            <a:r>
              <a:rPr lang="ru-RU" dirty="0" err="1" smtClean="0">
                <a:latin typeface="Comic Sans MS" pitchFamily="66" charset="0"/>
              </a:rPr>
              <a:t>виступає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ролі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зовнішнього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питної</a:t>
            </a:r>
            <a:r>
              <a:rPr lang="ru-RU" dirty="0" smtClean="0">
                <a:latin typeface="Comic Sans MS" pitchFamily="66" charset="0"/>
              </a:rPr>
              <a:t> води </a:t>
            </a:r>
            <a:r>
              <a:rPr lang="ru-RU" dirty="0" err="1" smtClean="0">
                <a:latin typeface="Comic Sans MS" pitchFamily="66" charset="0"/>
              </a:rPr>
              <a:t>тавологості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. Для </a:t>
            </a:r>
            <a:r>
              <a:rPr lang="ru-RU" dirty="0" err="1" smtClean="0">
                <a:latin typeface="Comic Sans MS" pitchFamily="66" charset="0"/>
              </a:rPr>
              <a:t>водних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 вода </a:t>
            </a:r>
            <a:r>
              <a:rPr lang="ru-RU" dirty="0" err="1" smtClean="0">
                <a:latin typeface="Comic Sans MS" pitchFamily="66" charset="0"/>
              </a:rPr>
              <a:t>виступає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зовнішнім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оточуючим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середовищем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яким</a:t>
            </a:r>
            <a:r>
              <a:rPr lang="ru-RU" dirty="0" smtClean="0">
                <a:latin typeface="Comic Sans MS" pitchFamily="66" charset="0"/>
              </a:rPr>
              <a:t> вони </a:t>
            </a:r>
            <a:r>
              <a:rPr lang="ru-RU" dirty="0" err="1" smtClean="0">
                <a:latin typeface="Comic Sans MS" pitchFamily="66" charset="0"/>
              </a:rPr>
              <a:t>вступають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водо</a:t>
            </a:r>
            <a:r>
              <a:rPr lang="ru-RU" dirty="0" smtClean="0">
                <a:latin typeface="Comic Sans MS" pitchFamily="66" charset="0"/>
              </a:rPr>
              <a:t>-, </a:t>
            </a:r>
            <a:r>
              <a:rPr lang="ru-RU" dirty="0" err="1" smtClean="0">
                <a:latin typeface="Comic Sans MS" pitchFamily="66" charset="0"/>
              </a:rPr>
              <a:t>газо</a:t>
            </a:r>
            <a:r>
              <a:rPr lang="ru-RU" dirty="0" smtClean="0">
                <a:latin typeface="Comic Sans MS" pitchFamily="66" charset="0"/>
              </a:rPr>
              <a:t>- та </a:t>
            </a:r>
            <a:r>
              <a:rPr lang="ru-RU" dirty="0" err="1" smtClean="0">
                <a:latin typeface="Comic Sans MS" pitchFamily="66" charset="0"/>
              </a:rPr>
              <a:t>сольовий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обміни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Суходільні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потребують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постійного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надходження</a:t>
            </a:r>
            <a:r>
              <a:rPr lang="ru-RU" dirty="0" smtClean="0">
                <a:latin typeface="Comic Sans MS" pitchFamily="66" charset="0"/>
              </a:rPr>
              <a:t> води </a:t>
            </a:r>
            <a:r>
              <a:rPr lang="ru-RU" dirty="0" err="1" smtClean="0">
                <a:latin typeface="Comic Sans MS" pitchFamily="66" charset="0"/>
              </a:rPr>
              <a:t>ззовні</a:t>
            </a:r>
            <a:r>
              <a:rPr lang="ru-RU" dirty="0" smtClean="0">
                <a:latin typeface="Comic Sans MS" pitchFamily="66" charset="0"/>
              </a:rPr>
              <a:t>, тому вони </a:t>
            </a:r>
            <a:r>
              <a:rPr lang="ru-RU" dirty="0" err="1" smtClean="0">
                <a:latin typeface="Comic Sans MS" pitchFamily="66" charset="0"/>
              </a:rPr>
              <a:t>розвинули</a:t>
            </a:r>
            <a:r>
              <a:rPr lang="ru-RU" dirty="0" smtClean="0">
                <a:latin typeface="Comic Sans MS" pitchFamily="66" charset="0"/>
              </a:rPr>
              <a:t> низку </a:t>
            </a:r>
            <a:r>
              <a:rPr lang="ru-RU" dirty="0" err="1" smtClean="0">
                <a:latin typeface="Comic Sans MS" pitchFamily="66" charset="0"/>
              </a:rPr>
              <a:t>пристосувань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використання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економії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поповнення</a:t>
            </a:r>
            <a:r>
              <a:rPr lang="ru-RU" dirty="0" smtClean="0">
                <a:latin typeface="Comic Sans MS" pitchFamily="66" charset="0"/>
              </a:rPr>
              <a:t> води у </a:t>
            </a:r>
            <a:r>
              <a:rPr lang="ru-RU" dirty="0" err="1" smtClean="0">
                <a:latin typeface="Comic Sans MS" pitchFamily="66" charset="0"/>
              </a:rPr>
              <a:t>своєму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внутрішньому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Вологість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визначальне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значення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життєдіяльності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поширення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абсолютним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відносним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показниками</a:t>
            </a:r>
            <a:r>
              <a:rPr lang="ru-RU" dirty="0" smtClean="0">
                <a:latin typeface="Comic Sans MS" pitchFamily="66" charset="0"/>
              </a:rPr>
              <a:t>. Абсолютна </a:t>
            </a:r>
            <a:r>
              <a:rPr lang="ru-RU" dirty="0" err="1" smtClean="0">
                <a:latin typeface="Comic Sans MS" pitchFamily="66" charset="0"/>
              </a:rPr>
              <a:t>вологість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водяної</a:t>
            </a:r>
            <a:r>
              <a:rPr lang="ru-RU" dirty="0" smtClean="0">
                <a:latin typeface="Comic Sans MS" pitchFamily="66" charset="0"/>
              </a:rPr>
              <a:t> пари в 1 м3 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Важливим</a:t>
            </a:r>
            <a:r>
              <a:rPr lang="ru-RU" dirty="0" smtClean="0">
                <a:latin typeface="Comic Sans MS" pitchFamily="66" charset="0"/>
              </a:rPr>
              <a:t> фактором водного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хімічний</a:t>
            </a:r>
            <a:r>
              <a:rPr lang="ru-RU" dirty="0" smtClean="0">
                <a:latin typeface="Comic Sans MS" pitchFamily="66" charset="0"/>
              </a:rPr>
              <a:t> склад, а </a:t>
            </a:r>
            <a:r>
              <a:rPr lang="ru-RU" dirty="0" err="1" smtClean="0">
                <a:latin typeface="Comic Sans MS" pitchFamily="66" charset="0"/>
              </a:rPr>
              <a:t>насамперед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солоність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водне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поділяють</a:t>
            </a:r>
            <a:r>
              <a:rPr lang="ru-RU" dirty="0" smtClean="0">
                <a:latin typeface="Comic Sans MS" pitchFamily="66" charset="0"/>
              </a:rPr>
              <a:t> на </a:t>
            </a:r>
            <a:r>
              <a:rPr lang="ru-RU" dirty="0" err="1" smtClean="0">
                <a:latin typeface="Comic Sans MS" pitchFamily="66" charset="0"/>
              </a:rPr>
              <a:t>прісне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ріки</a:t>
            </a:r>
            <a:r>
              <a:rPr lang="ru-RU" dirty="0" smtClean="0">
                <a:latin typeface="Comic Sans MS" pitchFamily="66" charset="0"/>
              </a:rPr>
              <a:t>, озера, ставки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), </a:t>
            </a:r>
            <a:r>
              <a:rPr lang="ru-RU" dirty="0" err="1" smtClean="0">
                <a:latin typeface="Comic Sans MS" pitchFamily="66" charset="0"/>
              </a:rPr>
              <a:t>солонувате</a:t>
            </a:r>
            <a:r>
              <a:rPr lang="ru-RU" dirty="0" smtClean="0">
                <a:latin typeface="Comic Sans MS" pitchFamily="66" charset="0"/>
              </a:rPr>
              <a:t> (гирла </a:t>
            </a:r>
            <a:r>
              <a:rPr lang="ru-RU" dirty="0" err="1" smtClean="0">
                <a:latin typeface="Comic Sans MS" pitchFamily="66" charset="0"/>
              </a:rPr>
              <a:t>річок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опріснені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морські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акваторії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 </a:t>
            </a:r>
            <a:r>
              <a:rPr lang="ru-RU" dirty="0" err="1" smtClean="0">
                <a:latin typeface="Comic Sans MS" pitchFamily="66" charset="0"/>
              </a:rPr>
              <a:t>та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солоне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морські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басейни</a:t>
            </a:r>
            <a:r>
              <a:rPr lang="ru-RU" dirty="0" smtClean="0">
                <a:latin typeface="Comic Sans MS" pitchFamily="66" charset="0"/>
              </a:rPr>
              <a:t>, океан, </a:t>
            </a:r>
            <a:r>
              <a:rPr lang="ru-RU" dirty="0" err="1" smtClean="0">
                <a:latin typeface="Comic Sans MS" pitchFamily="66" charset="0"/>
              </a:rPr>
              <a:t>солоні</a:t>
            </a:r>
            <a:r>
              <a:rPr lang="ru-RU" dirty="0" smtClean="0">
                <a:latin typeface="Comic Sans MS" pitchFamily="66" charset="0"/>
              </a:rPr>
              <a:t> озера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).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поділяють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прісноводні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морські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солоноводні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окрім</a:t>
            </a:r>
            <a:r>
              <a:rPr lang="ru-RU" dirty="0" smtClean="0">
                <a:latin typeface="Comic Sans MS" pitchFamily="66" charset="0"/>
              </a:rPr>
              <a:t> них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прохідні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виключно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тварини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життєвого</a:t>
            </a:r>
            <a:r>
              <a:rPr lang="ru-RU" dirty="0" smtClean="0">
                <a:latin typeface="Comic Sans MS" pitchFamily="66" charset="0"/>
              </a:rPr>
              <a:t> циклу </a:t>
            </a:r>
            <a:r>
              <a:rPr lang="ru-RU" dirty="0" err="1" smtClean="0">
                <a:latin typeface="Comic Sans MS" pitchFamily="66" charset="0"/>
              </a:rPr>
              <a:t>проводять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прісних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водоймах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іншу</a:t>
            </a:r>
            <a:r>
              <a:rPr lang="ru-RU" dirty="0" smtClean="0">
                <a:latin typeface="Comic Sans MS" pitchFamily="66" charset="0"/>
              </a:rPr>
              <a:t> — у </a:t>
            </a:r>
            <a:r>
              <a:rPr lang="ru-RU" dirty="0" err="1" smtClean="0">
                <a:latin typeface="Comic Sans MS" pitchFamily="66" charset="0"/>
              </a:rPr>
              <a:t>солоних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причому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розмноження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повертаються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прісні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водойми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морські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Повітря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0064" y="2276871"/>
            <a:ext cx="4245951" cy="281957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 як </a:t>
            </a:r>
            <a:r>
              <a:rPr lang="ru-RU" dirty="0" err="1" smtClean="0">
                <a:latin typeface="Comic Sans MS" pitchFamily="66" charset="0"/>
              </a:rPr>
              <a:t>кліматичний</a:t>
            </a:r>
            <a:r>
              <a:rPr lang="ru-RU" dirty="0" smtClean="0">
                <a:latin typeface="Comic Sans MS" pitchFamily="66" charset="0"/>
              </a:rPr>
              <a:t> фактор </a:t>
            </a:r>
            <a:r>
              <a:rPr lang="ru-RU" dirty="0" err="1" smtClean="0">
                <a:latin typeface="Comic Sans MS" pitchFamily="66" charset="0"/>
              </a:rPr>
              <a:t>постійно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. Цей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викликаний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рухом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вітром</a:t>
            </a:r>
            <a:r>
              <a:rPr lang="ru-RU" dirty="0" smtClean="0">
                <a:latin typeface="Comic Sans MS" pitchFamily="66" charset="0"/>
              </a:rPr>
              <a:t>). </a:t>
            </a:r>
            <a:r>
              <a:rPr lang="ru-RU" dirty="0" err="1" smtClean="0">
                <a:latin typeface="Comic Sans MS" pitchFamily="66" charset="0"/>
              </a:rPr>
              <a:t>Крім</a:t>
            </a:r>
            <a:r>
              <a:rPr lang="ru-RU" dirty="0" smtClean="0">
                <a:latin typeface="Comic Sans MS" pitchFamily="66" charset="0"/>
              </a:rPr>
              <a:t> того,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одним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джерел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Повітряне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зеленої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 — фотосинтез — </a:t>
            </a:r>
            <a:r>
              <a:rPr lang="ru-RU" dirty="0" err="1" smtClean="0">
                <a:latin typeface="Comic Sans MS" pitchFamily="66" charset="0"/>
              </a:rPr>
              <a:t>тісно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пов'язане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використанням</a:t>
            </a:r>
            <a:r>
              <a:rPr lang="ru-RU" dirty="0" smtClean="0">
                <a:latin typeface="Comic Sans MS" pitchFamily="66" charset="0"/>
              </a:rPr>
              <a:t> Карбону. </a:t>
            </a:r>
            <a:r>
              <a:rPr lang="ru-RU" dirty="0" err="1" smtClean="0">
                <a:latin typeface="Comic Sans MS" pitchFamily="66" charset="0"/>
              </a:rPr>
              <a:t>Майже</a:t>
            </a:r>
            <a:r>
              <a:rPr lang="ru-RU" dirty="0" smtClean="0">
                <a:latin typeface="Comic Sans MS" pitchFamily="66" charset="0"/>
              </a:rPr>
              <a:t> половина </a:t>
            </a:r>
            <a:r>
              <a:rPr lang="ru-RU" dirty="0" err="1" smtClean="0">
                <a:latin typeface="Comic Sans MS" pitchFamily="66" charset="0"/>
              </a:rPr>
              <a:t>сухої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маси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припадає</a:t>
            </a:r>
            <a:r>
              <a:rPr lang="ru-RU" dirty="0" smtClean="0">
                <a:latin typeface="Comic Sans MS" pitchFamily="66" charset="0"/>
              </a:rPr>
              <a:t> на Карбон, </a:t>
            </a:r>
            <a:r>
              <a:rPr lang="ru-RU" dirty="0" err="1" smtClean="0">
                <a:latin typeface="Comic Sans MS" pitchFamily="66" charset="0"/>
              </a:rPr>
              <a:t>засвоєний</a:t>
            </a:r>
            <a:r>
              <a:rPr lang="ru-RU" dirty="0" smtClean="0">
                <a:latin typeface="Comic Sans MS" pitchFamily="66" charset="0"/>
              </a:rPr>
              <a:t> нею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dirty="0" err="1" smtClean="0">
                <a:latin typeface="Comic Sans MS" pitchFamily="66" charset="0"/>
              </a:rPr>
              <a:t>Хімічний</a:t>
            </a:r>
            <a:r>
              <a:rPr lang="ru-RU" dirty="0" smtClean="0">
                <a:latin typeface="Comic Sans MS" pitchFamily="66" charset="0"/>
              </a:rPr>
              <a:t> склад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зонах </a:t>
            </a:r>
            <a:r>
              <a:rPr lang="ru-RU" dirty="0" err="1" smtClean="0">
                <a:latin typeface="Comic Sans MS" pitchFamily="66" charset="0"/>
              </a:rPr>
              <a:t>земної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кулі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досить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одноманітний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Екологічно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важливим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наявність</a:t>
            </a:r>
            <a:r>
              <a:rPr lang="ru-RU" dirty="0" smtClean="0">
                <a:latin typeface="Comic Sans MS" pitchFamily="66" charset="0"/>
              </a:rPr>
              <a:t> чистого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 без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домішок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багато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згубно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впливають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рослину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 оксид </a:t>
            </a:r>
            <a:r>
              <a:rPr lang="ru-RU" dirty="0" err="1" smtClean="0">
                <a:latin typeface="Comic Sans MS" pitchFamily="66" charset="0"/>
              </a:rPr>
              <a:t>сірки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en-US" dirty="0" smtClean="0">
                <a:latin typeface="Comic Sans MS" pitchFamily="66" charset="0"/>
              </a:rPr>
              <a:t>IV), </a:t>
            </a:r>
            <a:r>
              <a:rPr lang="ru-RU" dirty="0" err="1" smtClean="0">
                <a:latin typeface="Comic Sans MS" pitchFamily="66" charset="0"/>
              </a:rPr>
              <a:t>вихлопні</a:t>
            </a:r>
            <a:r>
              <a:rPr lang="ru-RU" dirty="0" smtClean="0">
                <a:latin typeface="Comic Sans MS" pitchFamily="66" charset="0"/>
              </a:rPr>
              <a:t> гази, </a:t>
            </a:r>
            <a:r>
              <a:rPr lang="ru-RU" dirty="0" err="1" smtClean="0">
                <a:latin typeface="Comic Sans MS" pitchFamily="66" charset="0"/>
              </a:rPr>
              <a:t>різні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оксиди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похідні</a:t>
            </a:r>
            <a:r>
              <a:rPr lang="ru-RU" dirty="0" smtClean="0">
                <a:latin typeface="Comic Sans MS" pitchFamily="66" charset="0"/>
              </a:rPr>
              <a:t> ацетилену, </a:t>
            </a:r>
            <a:r>
              <a:rPr lang="ru-RU" dirty="0" err="1" smtClean="0">
                <a:latin typeface="Comic Sans MS" pitchFamily="66" charset="0"/>
              </a:rPr>
              <a:t>свинцеві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сполуки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  <a:tabLst>
                <a:tab pos="0" algn="l"/>
              </a:tabLst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Певну</a:t>
            </a:r>
            <a:r>
              <a:rPr lang="ru-RU" dirty="0" smtClean="0">
                <a:latin typeface="Comic Sans MS" pitchFamily="66" charset="0"/>
              </a:rPr>
              <a:t> роль у </a:t>
            </a:r>
            <a:r>
              <a:rPr lang="ru-RU" dirty="0" err="1" smtClean="0">
                <a:latin typeface="Comic Sans MS" pitchFamily="66" charset="0"/>
              </a:rPr>
              <a:t>житті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відіграє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рух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повітря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вітру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бути прямим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непрямим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Прямий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багатогранний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перш за все </a:t>
            </a:r>
            <a:r>
              <a:rPr lang="ru-RU" dirty="0" err="1" smtClean="0">
                <a:latin typeface="Comic Sans MS" pitchFamily="66" charset="0"/>
              </a:rPr>
              <a:t>механічна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дія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вітролом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пошкодження</a:t>
            </a:r>
            <a:r>
              <a:rPr lang="ru-RU" dirty="0" smtClean="0">
                <a:latin typeface="Comic Sans MS" pitchFamily="66" charset="0"/>
              </a:rPr>
              <a:t> дерев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кущів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Формотворча</a:t>
            </a:r>
            <a:r>
              <a:rPr lang="ru-RU" dirty="0" smtClean="0">
                <a:latin typeface="Comic Sans MS" pitchFamily="66" charset="0"/>
              </a:rPr>
              <a:t> роль </a:t>
            </a:r>
            <a:r>
              <a:rPr lang="ru-RU" dirty="0" err="1" smtClean="0">
                <a:latin typeface="Comic Sans MS" pitchFamily="66" charset="0"/>
              </a:rPr>
              <a:t>вітру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помітна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багатьох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відкритих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місць</a:t>
            </a:r>
            <a:r>
              <a:rPr lang="ru-RU" dirty="0" smtClean="0">
                <a:latin typeface="Comic Sans MS" pitchFamily="66" charset="0"/>
              </a:rPr>
              <a:t> — тундр, </a:t>
            </a:r>
            <a:r>
              <a:rPr lang="ru-RU" dirty="0" err="1" smtClean="0">
                <a:latin typeface="Comic Sans MS" pitchFamily="66" charset="0"/>
              </a:rPr>
              <a:t>степів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напівпустель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пустель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прапороподібні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сланкі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карликові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форми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). При </a:t>
            </a:r>
            <a:r>
              <a:rPr lang="ru-RU" dirty="0" err="1" smtClean="0">
                <a:latin typeface="Comic Sans MS" pitchFamily="66" charset="0"/>
              </a:rPr>
              <a:t>побічному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змінюється</a:t>
            </a:r>
            <a:r>
              <a:rPr lang="ru-RU" dirty="0" smtClean="0">
                <a:latin typeface="Comic Sans MS" pitchFamily="66" charset="0"/>
              </a:rPr>
              <a:t> обстановка для </a:t>
            </a:r>
            <a:r>
              <a:rPr lang="ru-RU" dirty="0" err="1" smtClean="0">
                <a:latin typeface="Comic Sans MS" pitchFamily="66" charset="0"/>
              </a:rPr>
              <a:t>зростання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видування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ґрунту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оголення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коренів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засипання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піском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снігові</a:t>
            </a:r>
            <a:r>
              <a:rPr lang="ru-RU" dirty="0" smtClean="0">
                <a:latin typeface="Comic Sans MS" pitchFamily="66" charset="0"/>
              </a:rPr>
              <a:t> заноси, </a:t>
            </a:r>
            <a:r>
              <a:rPr lang="ru-RU" dirty="0" err="1" smtClean="0">
                <a:latin typeface="Comic Sans MS" pitchFamily="66" charset="0"/>
              </a:rPr>
              <a:t>висушування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надземної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температурні</a:t>
            </a:r>
            <a:r>
              <a:rPr lang="ru-RU" dirty="0" smtClean="0">
                <a:latin typeface="Comic Sans MS" pitchFamily="66" charset="0"/>
              </a:rPr>
              <a:t> перепади, </a:t>
            </a:r>
            <a:r>
              <a:rPr lang="ru-RU" dirty="0" err="1" smtClean="0">
                <a:latin typeface="Comic Sans MS" pitchFamily="66" charset="0"/>
              </a:rPr>
              <a:t>зниження</a:t>
            </a:r>
            <a:r>
              <a:rPr lang="ru-RU" dirty="0" smtClean="0">
                <a:latin typeface="Comic Sans MS" pitchFamily="66" charset="0"/>
              </a:rPr>
              <a:t> фотосинтезу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276872"/>
            <a:ext cx="3886200" cy="29146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aporizhzhian_Oak_198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3886200" cy="291465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Позитивний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вітру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житті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виявляється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перехресному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запиленні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великої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анемогамних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, до </a:t>
            </a:r>
            <a:r>
              <a:rPr lang="ru-RU" dirty="0" err="1" smtClean="0">
                <a:latin typeface="Comic Sans MS" pitchFamily="66" charset="0"/>
              </a:rPr>
              <a:t>якої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понад</a:t>
            </a:r>
            <a:r>
              <a:rPr lang="ru-RU" dirty="0" smtClean="0">
                <a:latin typeface="Comic Sans MS" pitchFamily="66" charset="0"/>
              </a:rPr>
              <a:t> 10% </a:t>
            </a:r>
            <a:r>
              <a:rPr lang="ru-RU" dirty="0" err="1" smtClean="0">
                <a:latin typeface="Comic Sans MS" pitchFamily="66" charset="0"/>
              </a:rPr>
              <a:t>усіх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голонасінних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тапокритонасінних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Насамперед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дерева (сосна, дуб, </a:t>
            </a:r>
            <a:r>
              <a:rPr lang="ru-RU" dirty="0" err="1" smtClean="0">
                <a:latin typeface="Comic Sans MS" pitchFamily="66" charset="0"/>
              </a:rPr>
              <a:t>ялина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ліщина</a:t>
            </a:r>
            <a:r>
              <a:rPr lang="ru-RU" dirty="0" smtClean="0">
                <a:latin typeface="Comic Sans MS" pitchFamily="66" charset="0"/>
              </a:rPr>
              <a:t>, тис 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.), </a:t>
            </a:r>
            <a:r>
              <a:rPr lang="ru-RU" dirty="0" err="1" smtClean="0">
                <a:latin typeface="Comic Sans MS" pitchFamily="66" charset="0"/>
              </a:rPr>
              <a:t>майже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всі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злакові</a:t>
            </a:r>
            <a:r>
              <a:rPr lang="ru-RU" dirty="0" smtClean="0">
                <a:latin typeface="Comic Sans MS" pitchFamily="66" charset="0"/>
              </a:rPr>
              <a:t>, осоки, </a:t>
            </a:r>
            <a:r>
              <a:rPr lang="ru-RU" dirty="0" err="1" smtClean="0">
                <a:latin typeface="Comic Sans MS" pitchFamily="66" charset="0"/>
              </a:rPr>
              <a:t>хміль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коноплі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тундри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високогірних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поясів</a:t>
            </a:r>
            <a:r>
              <a:rPr lang="ru-RU" dirty="0" smtClean="0">
                <a:latin typeface="Comic Sans MS" pitchFamily="66" charset="0"/>
              </a:rPr>
              <a:t>, де </a:t>
            </a:r>
            <a:r>
              <a:rPr lang="ru-RU" dirty="0" err="1" smtClean="0">
                <a:latin typeface="Comic Sans MS" pitchFamily="66" charset="0"/>
              </a:rPr>
              <a:t>немає</a:t>
            </a:r>
            <a:r>
              <a:rPr lang="ru-RU" dirty="0" smtClean="0">
                <a:latin typeface="Comic Sans MS" pitchFamily="66" charset="0"/>
              </a:rPr>
              <a:t> комах. </a:t>
            </a:r>
            <a:r>
              <a:rPr lang="ru-RU" dirty="0" err="1" smtClean="0">
                <a:latin typeface="Comic Sans MS" pitchFamily="66" charset="0"/>
              </a:rPr>
              <a:t>Насіння</a:t>
            </a:r>
            <a:r>
              <a:rPr lang="ru-RU" dirty="0" smtClean="0">
                <a:latin typeface="Comic Sans MS" pitchFamily="66" charset="0"/>
              </a:rPr>
              <a:t> та плоди 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переносяться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великі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відстані</a:t>
            </a:r>
            <a:r>
              <a:rPr lang="ru-RU" dirty="0" smtClean="0">
                <a:latin typeface="Comic Sans MS" pitchFamily="66" charset="0"/>
              </a:rPr>
              <a:t> (до 40 км) за </a:t>
            </a:r>
            <a:r>
              <a:rPr lang="ru-RU" dirty="0" err="1" smtClean="0">
                <a:latin typeface="Comic Sans MS" pitchFamily="66" charset="0"/>
              </a:rPr>
              <a:t>допомогою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вітру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err="1" smtClean="0">
                <a:latin typeface="Comic Sans MS" pitchFamily="66" charset="0"/>
              </a:rPr>
              <a:t>Едафічні</a:t>
            </a:r>
            <a:r>
              <a:rPr lang="uk-UA" dirty="0" smtClean="0">
                <a:latin typeface="Comic Sans MS" pitchFamily="66" charset="0"/>
              </a:rPr>
              <a:t> фактори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Ґрунт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одним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компонентів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наземних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екосистем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природною основою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функціонування</a:t>
            </a:r>
            <a:r>
              <a:rPr lang="ru-RU" dirty="0" smtClean="0">
                <a:latin typeface="Comic Sans MS" pitchFamily="66" charset="0"/>
              </a:rPr>
              <a:t>, а </a:t>
            </a:r>
            <a:r>
              <a:rPr lang="ru-RU" dirty="0" err="1" smtClean="0">
                <a:latin typeface="Comic Sans MS" pitchFamily="66" charset="0"/>
              </a:rPr>
              <a:t>рослинність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важливим</a:t>
            </a:r>
            <a:r>
              <a:rPr lang="ru-RU" dirty="0" smtClean="0">
                <a:latin typeface="Comic Sans MS" pitchFamily="66" charset="0"/>
              </a:rPr>
              <a:t> фактором </a:t>
            </a:r>
            <a:r>
              <a:rPr lang="ru-RU" dirty="0" err="1" smtClean="0">
                <a:latin typeface="Comic Sans MS" pitchFamily="66" charset="0"/>
              </a:rPr>
              <a:t>ґрунтоутворення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проте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ґрунт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досить</a:t>
            </a:r>
            <a:r>
              <a:rPr lang="ru-RU" dirty="0" smtClean="0">
                <a:latin typeface="Comic Sans MS" pitchFamily="66" charset="0"/>
              </a:rPr>
              <a:t> часто тип </a:t>
            </a:r>
            <a:r>
              <a:rPr lang="ru-RU" dirty="0" err="1" smtClean="0">
                <a:latin typeface="Comic Sans MS" pitchFamily="66" charset="0"/>
              </a:rPr>
              <a:t>рослинності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Всі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залежно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наявності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ґрунтах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поживних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речовин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розділяють</a:t>
            </a:r>
            <a:r>
              <a:rPr lang="ru-RU" dirty="0" smtClean="0">
                <a:latin typeface="Comic Sans MS" pitchFamily="66" charset="0"/>
              </a:rPr>
              <a:t> на три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: </a:t>
            </a:r>
            <a:r>
              <a:rPr lang="ru-RU" dirty="0" err="1" smtClean="0">
                <a:latin typeface="Comic Sans MS" pitchFamily="66" charset="0"/>
              </a:rPr>
              <a:t>еутрофи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мезотрофи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оліготрофи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320608"/>
            <a:ext cx="3886200" cy="31089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Зміст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Comic Sans MS" pitchFamily="66" charset="0"/>
              </a:rPr>
              <a:t>Вступ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Comic Sans MS" pitchFamily="66" charset="0"/>
              </a:rPr>
              <a:t>Абіотичні фактори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Comic Sans MS" pitchFamily="66" charset="0"/>
              </a:rPr>
              <a:t>Біотичні фактори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>
                <a:latin typeface="Comic Sans MS" pitchFamily="66" charset="0"/>
              </a:rPr>
              <a:t>Антропічні</a:t>
            </a:r>
            <a:r>
              <a:rPr lang="uk-UA" dirty="0" smtClean="0">
                <a:latin typeface="Comic Sans MS" pitchFamily="66" charset="0"/>
              </a:rPr>
              <a:t> фактори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Comic Sans MS" pitchFamily="66" charset="0"/>
              </a:rPr>
              <a:t>Інші класифікації екологічних факторів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Comic Sans MS" pitchFamily="66" charset="0"/>
              </a:rPr>
              <a:t>Вплив факторів на організм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Орографічні фактори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92497"/>
            <a:ext cx="3886200" cy="2765181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Рельєф</a:t>
            </a:r>
            <a:r>
              <a:rPr lang="ru-RU" dirty="0" smtClean="0">
                <a:latin typeface="Comic Sans MS" pitchFamily="66" charset="0"/>
              </a:rPr>
              <a:t> не </a:t>
            </a:r>
            <a:r>
              <a:rPr lang="ru-RU" dirty="0" err="1" smtClean="0">
                <a:latin typeface="Comic Sans MS" pitchFamily="66" charset="0"/>
              </a:rPr>
              <a:t>здійснює</a:t>
            </a:r>
            <a:r>
              <a:rPr lang="ru-RU" dirty="0" smtClean="0">
                <a:latin typeface="Comic Sans MS" pitchFamily="66" charset="0"/>
              </a:rPr>
              <a:t> прямого </a:t>
            </a:r>
            <a:r>
              <a:rPr lang="ru-RU" dirty="0" err="1" smtClean="0">
                <a:latin typeface="Comic Sans MS" pitchFamily="66" charset="0"/>
              </a:rPr>
              <a:t>впливу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проте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ґрунтотворення</a:t>
            </a:r>
            <a:r>
              <a:rPr lang="ru-RU" dirty="0" smtClean="0">
                <a:latin typeface="Comic Sans MS" pitchFamily="66" charset="0"/>
              </a:rPr>
              <a:t>, а характер </a:t>
            </a:r>
            <a:r>
              <a:rPr lang="ru-RU" dirty="0" err="1" smtClean="0">
                <a:latin typeface="Comic Sans MS" pitchFamily="66" charset="0"/>
              </a:rPr>
              <a:t>рельєфу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місцеположення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ньому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угруповання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регулює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співвідношення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прямих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рельєфу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змінюються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кліматичні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ґрунтові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умови</a:t>
            </a:r>
            <a:r>
              <a:rPr lang="ru-RU" dirty="0" smtClean="0">
                <a:latin typeface="Comic Sans MS" pitchFamily="66" charset="0"/>
              </a:rPr>
              <a:t>. Таким чином, за </a:t>
            </a:r>
            <a:r>
              <a:rPr lang="ru-RU" dirty="0" err="1" smtClean="0">
                <a:latin typeface="Comic Sans MS" pitchFamily="66" charset="0"/>
              </a:rPr>
              <a:t>рахунок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рельєфу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збільшується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різноманітність</a:t>
            </a:r>
            <a:r>
              <a:rPr lang="ru-RU" dirty="0" smtClean="0">
                <a:latin typeface="Comic Sans MS" pitchFamily="66" charset="0"/>
              </a:rPr>
              <a:t> умов </a:t>
            </a:r>
            <a:r>
              <a:rPr lang="ru-RU" dirty="0" err="1" smtClean="0">
                <a:latin typeface="Comic Sans MS" pitchFamily="66" charset="0"/>
              </a:rPr>
              <a:t>зростання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урізноманітнюється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флористичний</a:t>
            </a:r>
            <a:r>
              <a:rPr lang="ru-RU" dirty="0" smtClean="0">
                <a:latin typeface="Comic Sans MS" pitchFamily="66" charset="0"/>
              </a:rPr>
              <a:t> склад.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Залежно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величини</a:t>
            </a:r>
            <a:r>
              <a:rPr lang="ru-RU" dirty="0" smtClean="0">
                <a:latin typeface="Comic Sans MS" pitchFamily="66" charset="0"/>
              </a:rPr>
              <a:t> форм </a:t>
            </a:r>
            <a:r>
              <a:rPr lang="ru-RU" dirty="0" err="1" smtClean="0">
                <a:latin typeface="Comic Sans MS" pitchFamily="66" charset="0"/>
              </a:rPr>
              <a:t>рельєфу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виділяють</a:t>
            </a:r>
            <a:r>
              <a:rPr lang="ru-RU" dirty="0" smtClean="0">
                <a:latin typeface="Comic Sans MS" pitchFamily="66" charset="0"/>
              </a:rPr>
              <a:t> три </a:t>
            </a:r>
            <a:r>
              <a:rPr lang="ru-RU" dirty="0" err="1" smtClean="0">
                <a:latin typeface="Comic Sans MS" pitchFamily="66" charset="0"/>
              </a:rPr>
              <a:t>категорії</a:t>
            </a:r>
            <a:r>
              <a:rPr lang="ru-RU" dirty="0" smtClean="0">
                <a:latin typeface="Comic Sans MS" pitchFamily="66" charset="0"/>
              </a:rPr>
              <a:t>: </a:t>
            </a:r>
            <a:r>
              <a:rPr lang="ru-RU" dirty="0" err="1" smtClean="0">
                <a:latin typeface="Comic Sans MS" pitchFamily="66" charset="0"/>
              </a:rPr>
              <a:t>макрорельєф</a:t>
            </a:r>
            <a:r>
              <a:rPr lang="ru-RU" dirty="0" smtClean="0">
                <a:latin typeface="Comic Sans MS" pitchFamily="66" charset="0"/>
              </a:rPr>
              <a:t> (гори, </a:t>
            </a:r>
            <a:r>
              <a:rPr lang="ru-RU" dirty="0" err="1" smtClean="0">
                <a:latin typeface="Comic Sans MS" pitchFamily="66" charset="0"/>
              </a:rPr>
              <a:t>низовини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міжгірські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западини</a:t>
            </a:r>
            <a:r>
              <a:rPr lang="ru-RU" dirty="0" smtClean="0">
                <a:latin typeface="Comic Sans MS" pitchFamily="66" charset="0"/>
              </a:rPr>
              <a:t>), </a:t>
            </a:r>
            <a:r>
              <a:rPr lang="ru-RU" dirty="0" err="1" smtClean="0">
                <a:latin typeface="Comic Sans MS" pitchFamily="66" charset="0"/>
              </a:rPr>
              <a:t>мезорельєф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пагорби</a:t>
            </a:r>
            <a:r>
              <a:rPr lang="ru-RU" dirty="0" smtClean="0">
                <a:latin typeface="Comic Sans MS" pitchFamily="66" charset="0"/>
              </a:rPr>
              <a:t>, яри, гряди, </a:t>
            </a:r>
            <a:r>
              <a:rPr lang="ru-RU" dirty="0" err="1" smtClean="0">
                <a:latin typeface="Comic Sans MS" pitchFamily="66" charset="0"/>
              </a:rPr>
              <a:t>степові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блюдця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мікрорельєф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мілкі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западини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нерівності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пристовбурові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підвищення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.). Цей </a:t>
            </a:r>
            <a:r>
              <a:rPr lang="ru-RU" dirty="0" err="1" smtClean="0">
                <a:latin typeface="Comic Sans MS" pitchFamily="66" charset="0"/>
              </a:rPr>
              <a:t>поділ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умовний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Макрорельєф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створює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обмеженій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площі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широку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амплітуду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висот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, в свою </a:t>
            </a:r>
            <a:r>
              <a:rPr lang="ru-RU" dirty="0" err="1" smtClean="0">
                <a:latin typeface="Comic Sans MS" pitchFamily="66" charset="0"/>
              </a:rPr>
              <a:t>чергу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викликає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кліматичних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комплексів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висоти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змінюється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характер </a:t>
            </a:r>
            <a:r>
              <a:rPr lang="ru-RU" dirty="0" err="1" smtClean="0">
                <a:latin typeface="Comic Sans MS" pitchFamily="66" charset="0"/>
              </a:rPr>
              <a:t>рослинного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покриву</a:t>
            </a:r>
            <a:r>
              <a:rPr lang="ru-RU" dirty="0" smtClean="0">
                <a:latin typeface="Comic Sans MS" pitchFamily="66" charset="0"/>
              </a:rPr>
              <a:t>. Характер </a:t>
            </a:r>
            <a:r>
              <a:rPr lang="ru-RU" dirty="0" err="1" smtClean="0">
                <a:latin typeface="Comic Sans MS" pitchFamily="66" charset="0"/>
              </a:rPr>
              <a:t>висотної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поясності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залежить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насамперед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положення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гір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системі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широтних</a:t>
            </a:r>
            <a:r>
              <a:rPr lang="ru-RU" dirty="0" smtClean="0">
                <a:latin typeface="Comic Sans MS" pitchFamily="66" charset="0"/>
              </a:rPr>
              <a:t> зон, </a:t>
            </a:r>
            <a:r>
              <a:rPr lang="ru-RU" dirty="0" err="1" smtClean="0">
                <a:latin typeface="Comic Sans MS" pitchFamily="66" charset="0"/>
              </a:rPr>
              <a:t>висоти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гір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експозиції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схилів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Мезорельєф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розподіл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рослинності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39" y="2204865"/>
            <a:ext cx="3655715" cy="274178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386999" cy="328601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Прикладом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бути </a:t>
            </a:r>
            <a:r>
              <a:rPr lang="ru-RU" dirty="0" err="1" smtClean="0">
                <a:latin typeface="Comic Sans MS" pitchFamily="66" charset="0"/>
              </a:rPr>
              <a:t>заплава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Велике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значення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експозиція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схилів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крутизна. </a:t>
            </a:r>
            <a:r>
              <a:rPr lang="ru-RU" dirty="0" err="1" smtClean="0">
                <a:latin typeface="Comic Sans MS" pitchFamily="66" charset="0"/>
              </a:rPr>
              <a:t>Відомо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схилах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південної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експозиції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більш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інтенсивне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температура </a:t>
            </a:r>
            <a:r>
              <a:rPr lang="ru-RU" dirty="0" err="1" smtClean="0">
                <a:latin typeface="Comic Sans MS" pitchFamily="66" charset="0"/>
              </a:rPr>
              <a:t>вища</a:t>
            </a:r>
            <a:r>
              <a:rPr lang="ru-RU" dirty="0" smtClean="0">
                <a:latin typeface="Comic Sans MS" pitchFamily="66" charset="0"/>
              </a:rPr>
              <a:t>, режим </a:t>
            </a:r>
            <a:r>
              <a:rPr lang="ru-RU" dirty="0" err="1" smtClean="0">
                <a:latin typeface="Comic Sans MS" pitchFamily="66" charset="0"/>
              </a:rPr>
              <a:t>зволоження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інший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ніж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північних</a:t>
            </a:r>
            <a:r>
              <a:rPr lang="ru-RU" dirty="0" smtClean="0">
                <a:latin typeface="Comic Sans MS" pitchFamily="66" charset="0"/>
              </a:rPr>
              <a:t>. У </a:t>
            </a:r>
            <a:r>
              <a:rPr lang="ru-RU" dirty="0" err="1" smtClean="0">
                <a:latin typeface="Comic Sans MS" pitchFamily="66" charset="0"/>
              </a:rPr>
              <a:t>зв'язку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неоднаковими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умовами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схилах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експозиції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помітно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розрізняються</a:t>
            </a:r>
            <a:r>
              <a:rPr lang="ru-RU" dirty="0" smtClean="0">
                <a:latin typeface="Comic Sans MS" pitchFamily="66" charset="0"/>
              </a:rPr>
              <a:t> склад </a:t>
            </a:r>
            <a:r>
              <a:rPr lang="ru-RU" dirty="0" err="1" smtClean="0">
                <a:latin typeface="Comic Sans MS" pitchFamily="66" charset="0"/>
              </a:rPr>
              <a:t>рослинності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зовнішній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вигляд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стан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. На </a:t>
            </a:r>
            <a:r>
              <a:rPr lang="ru-RU" dirty="0" err="1" smtClean="0">
                <a:latin typeface="Comic Sans MS" pitchFamily="66" charset="0"/>
              </a:rPr>
              <a:t>південних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схилах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вище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розміщується</a:t>
            </a:r>
            <a:r>
              <a:rPr lang="ru-RU" dirty="0" smtClean="0">
                <a:latin typeface="Comic Sans MS" pitchFamily="66" charset="0"/>
              </a:rPr>
              <a:t> пояс </a:t>
            </a:r>
            <a:r>
              <a:rPr lang="ru-RU" dirty="0" err="1" smtClean="0">
                <a:latin typeface="Comic Sans MS" pitchFamily="66" charset="0"/>
              </a:rPr>
              <a:t>деревної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рослинності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експозиції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виявляється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лише</a:t>
            </a:r>
            <a:r>
              <a:rPr lang="ru-RU" dirty="0" smtClean="0">
                <a:latin typeface="Comic Sans MS" pitchFamily="66" charset="0"/>
              </a:rPr>
              <a:t> в горах, а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на невеликих горбах, </a:t>
            </a:r>
            <a:r>
              <a:rPr lang="ru-RU" dirty="0" err="1" smtClean="0">
                <a:latin typeface="Comic Sans MS" pitchFamily="66" charset="0"/>
              </a:rPr>
              <a:t>підвищеннях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навіть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рівнинах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Comic Sans MS" pitchFamily="66" charset="0"/>
              </a:rPr>
              <a:t>До </a:t>
            </a:r>
            <a:r>
              <a:rPr lang="ru-RU" dirty="0" err="1" smtClean="0">
                <a:latin typeface="Comic Sans MS" pitchFamily="66" charset="0"/>
              </a:rPr>
              <a:t>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відносяться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хімічний</a:t>
            </a:r>
            <a:r>
              <a:rPr lang="ru-RU" dirty="0" smtClean="0">
                <a:latin typeface="Comic Sans MS" pitchFamily="66" charset="0"/>
              </a:rPr>
              <a:t> склад </a:t>
            </a:r>
            <a:r>
              <a:rPr lang="ru-RU" dirty="0" err="1" smtClean="0">
                <a:latin typeface="Comic Sans MS" pitchFamily="66" charset="0"/>
              </a:rPr>
              <a:t>атмосфери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прісних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морських</a:t>
            </a:r>
            <a:r>
              <a:rPr lang="ru-RU" dirty="0" smtClean="0">
                <a:latin typeface="Comic Sans MS" pitchFamily="66" charset="0"/>
              </a:rPr>
              <a:t> вод, </a:t>
            </a:r>
            <a:r>
              <a:rPr lang="ru-RU" dirty="0" err="1" smtClean="0">
                <a:latin typeface="Comic Sans MS" pitchFamily="66" charset="0"/>
              </a:rPr>
              <a:t>ґрунту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Хімічні фактори</a:t>
            </a:r>
            <a:endParaRPr lang="ru-RU" dirty="0"/>
          </a:p>
        </p:txBody>
      </p:sp>
      <p:pic>
        <p:nvPicPr>
          <p:cNvPr id="7" name="Рисунок 6" descr="2781230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2" b="1802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До </a:t>
            </a:r>
            <a:r>
              <a:rPr lang="ru-RU" dirty="0" err="1" smtClean="0">
                <a:latin typeface="Comic Sans MS" pitchFamily="66" charset="0"/>
              </a:rPr>
              <a:t>фізичних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відносяться</a:t>
            </a:r>
            <a:r>
              <a:rPr lang="ru-RU" dirty="0" smtClean="0">
                <a:latin typeface="Comic Sans MS" pitchFamily="66" charset="0"/>
              </a:rPr>
              <a:t>: шум, </a:t>
            </a:r>
            <a:r>
              <a:rPr lang="ru-RU" dirty="0" err="1" smtClean="0">
                <a:latin typeface="Comic Sans MS" pitchFamily="66" charset="0"/>
              </a:rPr>
              <a:t>міагнітні</a:t>
            </a:r>
            <a:r>
              <a:rPr lang="ru-RU" dirty="0" smtClean="0">
                <a:latin typeface="Comic Sans MS" pitchFamily="66" charset="0"/>
              </a:rPr>
              <a:t> поля, </a:t>
            </a:r>
            <a:r>
              <a:rPr lang="ru-RU" dirty="0" err="1" smtClean="0">
                <a:latin typeface="Comic Sans MS" pitchFamily="66" charset="0"/>
              </a:rPr>
              <a:t>теплопровідність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теплоємність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радіоактивність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інтенсивність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сонячного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випромінення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smtClean="0">
                <a:latin typeface="Comic Sans MS" pitchFamily="66" charset="0"/>
              </a:rPr>
              <a:t>Фізичні фактори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84" b="9884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Comic Sans MS" pitchFamily="66" charset="0"/>
              </a:rPr>
              <a:t>Гомотипові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коакції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Comic Sans MS" pitchFamily="66" charset="0"/>
              </a:rPr>
              <a:t>Гетеротипові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коакції</a:t>
            </a:r>
            <a:r>
              <a:rPr lang="ru-RU" dirty="0" smtClean="0">
                <a:latin typeface="Comic Sans MS" pitchFamily="66" charset="0"/>
              </a:rPr>
              <a:t>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Біотичні фактори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58112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Біотичні</a:t>
            </a:r>
            <a:r>
              <a:rPr lang="ru-RU" i="1" dirty="0" smtClean="0"/>
              <a:t> </a:t>
            </a:r>
            <a:r>
              <a:rPr lang="ru-RU" i="1" dirty="0" err="1" smtClean="0"/>
              <a:t>фактори</a:t>
            </a:r>
            <a:r>
              <a:rPr lang="ru-RU" i="1" dirty="0" smtClean="0"/>
              <a:t>, </a:t>
            </a:r>
            <a:r>
              <a:rPr lang="ru-RU" i="1" dirty="0" err="1" smtClean="0"/>
              <a:t>включають</a:t>
            </a:r>
            <a:r>
              <a:rPr lang="ru-RU" i="1" dirty="0" smtClean="0"/>
              <a:t> в себе весь комплекс </a:t>
            </a:r>
            <a:r>
              <a:rPr lang="ru-RU" i="1" dirty="0" err="1" smtClean="0"/>
              <a:t>впливу</a:t>
            </a:r>
            <a:r>
              <a:rPr lang="ru-RU" i="1" dirty="0" smtClean="0"/>
              <a:t> на </a:t>
            </a:r>
            <a:r>
              <a:rPr lang="ru-RU" i="1" dirty="0" err="1" smtClean="0"/>
              <a:t>даний</a:t>
            </a:r>
            <a:r>
              <a:rPr lang="ru-RU" i="1" dirty="0" smtClean="0"/>
              <a:t> </a:t>
            </a:r>
            <a:r>
              <a:rPr lang="ru-RU" i="1" dirty="0" err="1" smtClean="0"/>
              <a:t>живий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організм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виникає</a:t>
            </a:r>
            <a:r>
              <a:rPr lang="ru-RU" i="1" dirty="0" smtClean="0"/>
              <a:t> в </a:t>
            </a:r>
            <a:r>
              <a:rPr lang="ru-RU" i="1" dirty="0" err="1" smtClean="0"/>
              <a:t>результаті</a:t>
            </a:r>
            <a:r>
              <a:rPr lang="ru-RU" i="1" dirty="0" smtClean="0"/>
              <a:t> </a:t>
            </a:r>
            <a:r>
              <a:rPr lang="ru-RU" i="1" dirty="0" err="1" smtClean="0"/>
              <a:t>співіснування</a:t>
            </a:r>
            <a:r>
              <a:rPr lang="ru-RU" i="1" dirty="0" smtClean="0"/>
              <a:t> </a:t>
            </a:r>
            <a:r>
              <a:rPr lang="ru-RU" i="1" dirty="0" err="1" smtClean="0"/>
              <a:t>цього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організму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іншими</a:t>
            </a:r>
            <a:r>
              <a:rPr lang="ru-RU" i="1" dirty="0" smtClean="0"/>
              <a:t> </a:t>
            </a:r>
            <a:r>
              <a:rPr lang="ru-RU" i="1" dirty="0" err="1" smtClean="0"/>
              <a:t>тваринами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рослинами</a:t>
            </a:r>
            <a:r>
              <a:rPr lang="ru-RU" i="1" dirty="0" smtClean="0"/>
              <a:t>. — </a:t>
            </a:r>
            <a:r>
              <a:rPr lang="ru-RU" i="1" dirty="0" err="1" smtClean="0"/>
              <a:t>фітогенні</a:t>
            </a:r>
            <a:r>
              <a:rPr lang="ru-RU" i="1" dirty="0" smtClean="0"/>
              <a:t> — </a:t>
            </a:r>
            <a:r>
              <a:rPr lang="ru-RU" i="1" dirty="0" err="1" smtClean="0"/>
              <a:t>мікробіогенні</a:t>
            </a:r>
            <a:r>
              <a:rPr lang="ru-RU" i="1" dirty="0" smtClean="0"/>
              <a:t> — </a:t>
            </a:r>
            <a:r>
              <a:rPr lang="ru-RU" i="1" dirty="0" err="1" smtClean="0"/>
              <a:t>зоогенні</a:t>
            </a:r>
            <a:r>
              <a:rPr lang="ru-RU" i="1" dirty="0" smtClean="0"/>
              <a:t> — </a:t>
            </a:r>
            <a:r>
              <a:rPr lang="ru-RU" i="1" dirty="0" err="1" smtClean="0"/>
              <a:t>антропогенні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err="1" smtClean="0">
                <a:latin typeface="Comic Sans MS" pitchFamily="66" charset="0"/>
              </a:rPr>
              <a:t>Гомотипові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коакції</a:t>
            </a:r>
            <a:r>
              <a:rPr lang="ru-RU" dirty="0" smtClean="0">
                <a:latin typeface="Comic Sans MS" pitchFamily="66" charset="0"/>
              </a:rPr>
              <a:t>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177800" indent="-177800" algn="just">
              <a:buFont typeface="Wingdings" pitchFamily="2" charset="2"/>
              <a:buChar char="q"/>
            </a:pPr>
            <a:r>
              <a:rPr lang="ru-RU" dirty="0" err="1" smtClean="0">
                <a:latin typeface="Comic Sans MS" pitchFamily="66" charset="0"/>
              </a:rPr>
              <a:t>Розмноження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шлюбна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поведінка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спарювання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народження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).</a:t>
            </a:r>
          </a:p>
          <a:p>
            <a:pPr marL="177800" indent="-177800" algn="just">
              <a:buFont typeface="Wingdings" pitchFamily="2" charset="2"/>
              <a:buChar char="q"/>
            </a:pPr>
            <a:r>
              <a:rPr lang="ru-RU" dirty="0" err="1" smtClean="0">
                <a:latin typeface="Comic Sans MS" pitchFamily="66" charset="0"/>
              </a:rPr>
              <a:t>Груповий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ефект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оптимізація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фізіологічних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процесів</a:t>
            </a:r>
            <a:r>
              <a:rPr lang="ru-RU" dirty="0" smtClean="0">
                <a:latin typeface="Comic Sans MS" pitchFamily="66" charset="0"/>
              </a:rPr>
              <a:t>, яка </a:t>
            </a:r>
            <a:r>
              <a:rPr lang="ru-RU" dirty="0" err="1" smtClean="0">
                <a:latin typeface="Comic Sans MS" pitchFamily="66" charset="0"/>
              </a:rPr>
              <a:t>веде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підвищення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життєздатності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під</a:t>
            </a:r>
            <a:r>
              <a:rPr lang="ru-RU" dirty="0" smtClean="0">
                <a:latin typeface="Comic Sans MS" pitchFamily="66" charset="0"/>
              </a:rPr>
              <a:t> час </a:t>
            </a:r>
            <a:r>
              <a:rPr lang="ru-RU" dirty="0" err="1" smtClean="0">
                <a:latin typeface="Comic Sans MS" pitchFamily="66" charset="0"/>
              </a:rPr>
              <a:t>об'єднання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 одного виду в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177800" indent="-177800" algn="just">
              <a:buFont typeface="Wingdings" pitchFamily="2" charset="2"/>
              <a:buChar char="q"/>
            </a:pPr>
            <a:r>
              <a:rPr lang="ru-RU" dirty="0" err="1" smtClean="0">
                <a:latin typeface="Comic Sans MS" pitchFamily="66" charset="0"/>
              </a:rPr>
              <a:t>Масовий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ефект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перенаселення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існування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особинами</a:t>
            </a:r>
            <a:r>
              <a:rPr lang="ru-RU" dirty="0" smtClean="0">
                <a:latin typeface="Comic Sans MS" pitchFamily="66" charset="0"/>
              </a:rPr>
              <a:t> одного виду.</a:t>
            </a:r>
          </a:p>
          <a:p>
            <a:pPr marL="177800" indent="-177800" algn="just">
              <a:buFont typeface="Wingdings" pitchFamily="2" charset="2"/>
              <a:buChar char="q"/>
            </a:pPr>
            <a:r>
              <a:rPr lang="ru-RU" dirty="0" err="1" smtClean="0">
                <a:latin typeface="Comic Sans MS" pitchFamily="66" charset="0"/>
              </a:rPr>
              <a:t>Внутрішньовидова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конкуренція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суперництво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особинами</a:t>
            </a:r>
            <a:r>
              <a:rPr lang="ru-RU" dirty="0" smtClean="0">
                <a:latin typeface="Comic Sans MS" pitchFamily="66" charset="0"/>
              </a:rPr>
              <a:t> одного виду за </a:t>
            </a:r>
            <a:r>
              <a:rPr lang="ru-RU" dirty="0" err="1" smtClean="0">
                <a:latin typeface="Comic Sans MS" pitchFamily="66" charset="0"/>
              </a:rPr>
              <a:t>життєво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важливі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ресурси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Font typeface="Arial" pitchFamily="34" charset="0"/>
              <a:buChar char="•"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4039758" cy="302591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omic Sans MS" pitchFamily="66" charset="0"/>
              </a:rPr>
              <a:t>Гетеротипові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коакції</a:t>
            </a:r>
            <a:r>
              <a:rPr lang="ru-RU" dirty="0" smtClean="0">
                <a:latin typeface="Comic Sans MS" pitchFamily="66" charset="0"/>
              </a:rPr>
              <a:t>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4229914" cy="316835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>
                <a:latin typeface="Comic Sans MS" pitchFamily="66" charset="0"/>
              </a:rPr>
              <a:t>Протокооперація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популяціями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, при </a:t>
            </a:r>
            <a:r>
              <a:rPr lang="ru-RU" dirty="0" err="1" smtClean="0">
                <a:latin typeface="Comic Sans MS" pitchFamily="66" charset="0"/>
              </a:rPr>
              <a:t>якій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обидва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одержують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взаємовигідну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користь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співіснування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факультативним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Мутуалізм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симбіоз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, при </a:t>
            </a:r>
            <a:r>
              <a:rPr lang="ru-RU" dirty="0" err="1" smtClean="0">
                <a:latin typeface="Comic Sans MS" pitchFamily="66" charset="0"/>
              </a:rPr>
              <a:t>якій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розвивається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залежність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іншого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облігатний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симбіоз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Синойкія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метохія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тісне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співжиття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, при </a:t>
            </a:r>
            <a:r>
              <a:rPr lang="ru-RU" dirty="0" err="1" smtClean="0">
                <a:latin typeface="Comic Sans MS" pitchFamily="66" charset="0"/>
              </a:rPr>
              <a:t>якій</a:t>
            </a:r>
            <a:r>
              <a:rPr lang="ru-RU" dirty="0" smtClean="0">
                <a:latin typeface="Comic Sans MS" pitchFamily="66" charset="0"/>
              </a:rPr>
              <a:t> один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отримувати</a:t>
            </a:r>
            <a:r>
              <a:rPr lang="ru-RU" dirty="0" smtClean="0">
                <a:latin typeface="Comic Sans MS" pitchFamily="66" charset="0"/>
              </a:rPr>
              <a:t> для себе </a:t>
            </a:r>
            <a:r>
              <a:rPr lang="ru-RU" dirty="0" err="1" smtClean="0">
                <a:latin typeface="Comic Sans MS" pitchFamily="66" charset="0"/>
              </a:rPr>
              <a:t>користь</a:t>
            </a:r>
            <a:r>
              <a:rPr lang="ru-RU" dirty="0" smtClean="0">
                <a:latin typeface="Comic Sans MS" pitchFamily="66" charset="0"/>
              </a:rPr>
              <a:t>, не </a:t>
            </a:r>
            <a:r>
              <a:rPr lang="ru-RU" dirty="0" err="1" smtClean="0">
                <a:latin typeface="Comic Sans MS" pitchFamily="66" charset="0"/>
              </a:rPr>
              <a:t>причиняючи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шкоди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організму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Коменсалізм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популяціями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, при </a:t>
            </a:r>
            <a:r>
              <a:rPr lang="ru-RU" dirty="0" err="1" smtClean="0">
                <a:latin typeface="Comic Sans MS" pitchFamily="66" charset="0"/>
              </a:rPr>
              <a:t>якому</a:t>
            </a:r>
            <a:r>
              <a:rPr lang="ru-RU" dirty="0" smtClean="0">
                <a:latin typeface="Comic Sans MS" pitchFamily="66" charset="0"/>
              </a:rPr>
              <a:t> один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отримує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користь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незавдаючи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шкоди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іншому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Хижацтво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поїдання</a:t>
            </a:r>
            <a:r>
              <a:rPr lang="ru-RU" dirty="0" smtClean="0">
                <a:latin typeface="Comic Sans MS" pitchFamily="66" charset="0"/>
              </a:rPr>
              <a:t> одним </a:t>
            </a:r>
            <a:r>
              <a:rPr lang="ru-RU" dirty="0" err="1" smtClean="0">
                <a:latin typeface="Comic Sans MS" pitchFamily="66" charset="0"/>
              </a:rPr>
              <a:t>організмом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хижаком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іншого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організму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жертви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причому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останній</a:t>
            </a:r>
            <a:r>
              <a:rPr lang="ru-RU" dirty="0" smtClean="0">
                <a:latin typeface="Comic Sans MS" pitchFamily="66" charset="0"/>
              </a:rPr>
              <a:t> до нападу повинен бути живим, а не мертвим,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відрізняє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хижацтво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детритофагії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Існує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чотири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основні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категорії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хижаків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справжні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пасовищні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паразитоїди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паразити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Справжні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процесі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ловлять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вбивають</a:t>
            </a:r>
            <a:r>
              <a:rPr lang="ru-RU" dirty="0" smtClean="0">
                <a:latin typeface="Comic Sans MS" pitchFamily="66" charset="0"/>
              </a:rPr>
              <a:t> свою жертву, </a:t>
            </a:r>
            <a:r>
              <a:rPr lang="ru-RU" dirty="0" err="1" smtClean="0">
                <a:latin typeface="Comic Sans MS" pitchFamily="66" charset="0"/>
              </a:rPr>
              <a:t>після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поїдають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цілком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частково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Впродовж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вони </a:t>
            </a:r>
            <a:r>
              <a:rPr lang="ru-RU" dirty="0" err="1" smtClean="0">
                <a:latin typeface="Comic Sans MS" pitchFamily="66" charset="0"/>
              </a:rPr>
              <a:t>вбивають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велику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кількість</a:t>
            </a:r>
            <a:r>
              <a:rPr lang="ru-RU" dirty="0" smtClean="0">
                <a:latin typeface="Comic Sans MS" pitchFamily="66" charset="0"/>
              </a:rPr>
              <a:t> жертв,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можуть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належати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Пасовищні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живлячись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вбивають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жертви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поїдають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чинячи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їй</a:t>
            </a:r>
            <a:r>
              <a:rPr lang="ru-RU" dirty="0" smtClean="0">
                <a:latin typeface="Comic Sans MS" pitchFamily="66" charset="0"/>
              </a:rPr>
              <a:t> шкоду. За </a:t>
            </a:r>
            <a:r>
              <a:rPr lang="ru-RU" dirty="0" err="1" smtClean="0">
                <a:latin typeface="Comic Sans MS" pitchFamily="66" charset="0"/>
              </a:rPr>
              <a:t>своє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вони </a:t>
            </a:r>
            <a:r>
              <a:rPr lang="ru-RU" dirty="0" err="1" smtClean="0">
                <a:latin typeface="Comic Sans MS" pitchFamily="66" charset="0"/>
              </a:rPr>
              <a:t>харчуються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різноманітними</a:t>
            </a:r>
            <a:r>
              <a:rPr lang="ru-RU" dirty="0" smtClean="0">
                <a:latin typeface="Comic Sans MS" pitchFamily="66" charset="0"/>
              </a:rPr>
              <a:t> жертвами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Паразити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тісно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пов'язані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однією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кількома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особинами</a:t>
            </a:r>
            <a:r>
              <a:rPr lang="ru-RU" dirty="0" smtClean="0">
                <a:latin typeface="Comic Sans MS" pitchFamily="66" charset="0"/>
              </a:rPr>
              <a:t> одного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впродовж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, вони </a:t>
            </a:r>
            <a:r>
              <a:rPr lang="ru-RU" dirty="0" err="1" smtClean="0">
                <a:latin typeface="Comic Sans MS" pitchFamily="66" charset="0"/>
              </a:rPr>
              <a:t>поїдають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жертви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завдаючи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шкоди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Паразитоїди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нападають</a:t>
            </a:r>
            <a:r>
              <a:rPr lang="ru-RU" dirty="0" smtClean="0">
                <a:latin typeface="Comic Sans MS" pitchFamily="66" charset="0"/>
              </a:rPr>
              <a:t> на свою жертву, </a:t>
            </a:r>
            <a:r>
              <a:rPr lang="ru-RU" dirty="0" err="1" smtClean="0">
                <a:latin typeface="Comic Sans MS" pitchFamily="66" charset="0"/>
              </a:rPr>
              <a:t>відкладаючи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неї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яйця</a:t>
            </a:r>
            <a:r>
              <a:rPr lang="ru-RU" dirty="0" smtClean="0">
                <a:latin typeface="Comic Sans MS" pitchFamily="66" charset="0"/>
              </a:rPr>
              <a:t>, личинка 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вивелась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вбиває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хазяїна</a:t>
            </a:r>
            <a:r>
              <a:rPr lang="ru-RU" dirty="0" smtClean="0">
                <a:latin typeface="Comic Sans MS" pitchFamily="66" charset="0"/>
              </a:rPr>
              <a:t>. Модель </a:t>
            </a:r>
            <a:r>
              <a:rPr lang="ru-RU" dirty="0" err="1" smtClean="0">
                <a:latin typeface="Comic Sans MS" pitchFamily="66" charset="0"/>
              </a:rPr>
              <a:t>Лотки-Вольтера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тип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жертви</a:t>
            </a:r>
            <a:r>
              <a:rPr lang="ru-RU" dirty="0" smtClean="0">
                <a:latin typeface="Comic Sans MS" pitchFamily="66" charset="0"/>
              </a:rPr>
              <a:t>, коли </a:t>
            </a:r>
            <a:r>
              <a:rPr lang="ru-RU" dirty="0" err="1" smtClean="0">
                <a:latin typeface="Comic Sans MS" pitchFamily="66" charset="0"/>
              </a:rPr>
              <a:t>ріст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росту </a:t>
            </a:r>
            <a:r>
              <a:rPr lang="ru-RU" dirty="0" err="1" smtClean="0">
                <a:latin typeface="Comic Sans MS" pitchFamily="66" charset="0"/>
              </a:rPr>
              <a:t>популяції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жертви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337740" cy="289761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092697"/>
            <a:ext cx="4392488" cy="34683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dirty="0" err="1" smtClean="0">
                <a:latin typeface="Comic Sans MS" pitchFamily="66" charset="0"/>
              </a:rPr>
              <a:t>Нейтралізм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співіснування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 на </a:t>
            </a:r>
            <a:r>
              <a:rPr lang="ru-RU" dirty="0" err="1" smtClean="0">
                <a:latin typeface="Comic Sans MS" pitchFamily="66" charset="0"/>
              </a:rPr>
              <a:t>одній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території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здійснює</a:t>
            </a:r>
            <a:r>
              <a:rPr lang="ru-RU" dirty="0" smtClean="0">
                <a:latin typeface="Comic Sans MS" pitchFamily="66" charset="0"/>
              </a:rPr>
              <a:t> на них </a:t>
            </a:r>
            <a:r>
              <a:rPr lang="ru-RU" dirty="0" err="1" smtClean="0">
                <a:latin typeface="Comic Sans MS" pitchFamily="66" charset="0"/>
              </a:rPr>
              <a:t>безпосереднього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впливу</a:t>
            </a:r>
            <a:r>
              <a:rPr lang="ru-RU" dirty="0" smtClean="0">
                <a:latin typeface="Comic Sans MS" pitchFamily="66" charset="0"/>
              </a:rPr>
              <a:t> та не </a:t>
            </a:r>
            <a:r>
              <a:rPr lang="ru-RU" dirty="0" err="1" smtClean="0">
                <a:latin typeface="Comic Sans MS" pitchFamily="66" charset="0"/>
              </a:rPr>
              <a:t>має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позитивних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негативних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наслідків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Аменсалізм</a:t>
            </a:r>
            <a:r>
              <a:rPr lang="ru-RU" dirty="0" smtClean="0">
                <a:latin typeface="Comic Sans MS" pitchFamily="66" charset="0"/>
              </a:rPr>
              <a:t> — один вид </a:t>
            </a:r>
            <a:r>
              <a:rPr lang="ru-RU" dirty="0" err="1" smtClean="0">
                <a:latin typeface="Comic Sans MS" pitchFamily="66" charset="0"/>
              </a:rPr>
              <a:t>пригнічує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життєдіяльність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іншого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при </a:t>
            </a:r>
            <a:r>
              <a:rPr lang="ru-RU" dirty="0" err="1" smtClean="0">
                <a:latin typeface="Comic Sans MS" pitchFamily="66" charset="0"/>
              </a:rPr>
              <a:t>цьому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відчуває</a:t>
            </a:r>
            <a:r>
              <a:rPr lang="ru-RU" dirty="0" smtClean="0">
                <a:latin typeface="Comic Sans MS" pitchFamily="66" charset="0"/>
              </a:rPr>
              <a:t> негативного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позитивного </a:t>
            </a:r>
            <a:r>
              <a:rPr lang="ru-RU" dirty="0" err="1" smtClean="0">
                <a:latin typeface="Comic Sans MS" pitchFamily="66" charset="0"/>
              </a:rPr>
              <a:t>впливу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відповідь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ru-RU" dirty="0" err="1" smtClean="0">
                <a:latin typeface="Comic Sans MS" pitchFamily="66" charset="0"/>
              </a:rPr>
              <a:t>Міжвидова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конкуренція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будь-яка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двома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більше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популяціями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негативно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ріст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виживання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особин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Міжвидова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конкуренція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проявляється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двох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варіантах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алелопатії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безпосередньої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, та </a:t>
            </a:r>
            <a:r>
              <a:rPr lang="ru-RU" dirty="0" err="1" smtClean="0">
                <a:latin typeface="Comic Sans MS" pitchFamily="66" charset="0"/>
              </a:rPr>
              <a:t>конкуренції</a:t>
            </a:r>
            <a:r>
              <a:rPr lang="ru-RU" dirty="0" smtClean="0">
                <a:latin typeface="Comic Sans MS" pitchFamily="66" charset="0"/>
              </a:rPr>
              <a:t> за ресурс,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опосередкованої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взаємодії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Алелопатія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конкурентна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взаємодія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двома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популяціями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за </a:t>
            </a:r>
            <a:r>
              <a:rPr lang="ru-RU" dirty="0" err="1" smtClean="0">
                <a:latin typeface="Comic Sans MS" pitchFamily="66" charset="0"/>
              </a:rPr>
              <a:t>посередництва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речовин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спричинює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цілковите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витіснення</a:t>
            </a:r>
            <a:r>
              <a:rPr lang="ru-RU" dirty="0" smtClean="0">
                <a:latin typeface="Comic Sans MS" pitchFamily="66" charset="0"/>
              </a:rPr>
              <a:t> одного </a:t>
            </a:r>
            <a:r>
              <a:rPr lang="ru-RU" dirty="0" err="1" smtClean="0">
                <a:latin typeface="Comic Sans MS" pitchFamily="66" charset="0"/>
              </a:rPr>
              <a:t>організму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іншим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4763" indent="-4763" algn="just">
              <a:buNone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Екологі́чні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фа́ктори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екологічні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чинники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фа́ктори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середо́вища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—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сукупність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усіх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чинників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2" tooltip="Навколишнє середовище"/>
              </a:rPr>
              <a:t>середовища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3" tooltip="Температура"/>
              </a:rPr>
              <a:t>температура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4" tooltip="Вологість"/>
              </a:rPr>
              <a:t>вологість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5" tooltip="Світло"/>
              </a:rPr>
              <a:t>світло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6" tooltip="Гравітація"/>
              </a:rPr>
              <a:t>гравітація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7" tooltip="Субстрат"/>
              </a:rPr>
              <a:t>субстрат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8" tooltip="Живі організми"/>
              </a:rPr>
              <a:t>живі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8" tooltip="Живі організми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8" tooltip="Живі організми"/>
              </a:rPr>
              <a:t>організми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тощо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),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діють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живий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організм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надорганізмову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систему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9" tooltip="Моноцен"/>
              </a:rPr>
              <a:t>моноцен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10" tooltip="Демоцен"/>
              </a:rPr>
              <a:t>демоцен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11" tooltip="Плейоцен (ще не написана)"/>
              </a:rPr>
              <a:t>плейоцен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12" tooltip="Біом"/>
              </a:rPr>
              <a:t>біом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  <a:hlinkClick r:id="rId13" tooltip="Біосфера"/>
              </a:rPr>
              <a:t>біосфера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). Не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всі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вони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однакові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своїм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значенням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вплив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окремих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компонентів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взагалі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незначний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. Всю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різноманітність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екологічних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факторів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ділять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походженням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характером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дії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на три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великі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групи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—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абіотичні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біотичні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антропогенні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. 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абіотичних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відносять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фактори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неорганічної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неживої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природи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біотичних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 —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вплив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живої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природи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Антропогенні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фактори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зумовлені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діяльністю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вплив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на природу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бути як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свідомим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так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стихійним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випадковим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Такий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поділ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певною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мірою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умовним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оскільки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кожен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факторів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існує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проявляється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лише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як результат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загальної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дії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середовища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4763" indent="-4763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Comic Sans MS" pitchFamily="66" charset="0"/>
              </a:rPr>
              <a:t>Антропічні</a:t>
            </a:r>
            <a:r>
              <a:rPr lang="uk-UA" dirty="0" smtClean="0">
                <a:latin typeface="Comic Sans MS" pitchFamily="66" charset="0"/>
              </a:rPr>
              <a:t> фактори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Антропічні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антропогенні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такі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, агентами </a:t>
            </a:r>
            <a:r>
              <a:rPr lang="ru-RU" dirty="0" err="1" smtClean="0">
                <a:latin typeface="Comic Sans MS" pitchFamily="66" charset="0"/>
              </a:rPr>
              <a:t>яких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людина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безпосередньо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внаслідок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діяльності</a:t>
            </a:r>
            <a:r>
              <a:rPr lang="ru-RU" dirty="0" smtClean="0">
                <a:latin typeface="Comic Sans MS" pitchFamily="66" charset="0"/>
              </a:rPr>
              <a:t>). Роль </a:t>
            </a:r>
            <a:r>
              <a:rPr lang="ru-RU" dirty="0" err="1" smtClean="0">
                <a:latin typeface="Comic Sans MS" pitchFamily="66" charset="0"/>
              </a:rPr>
              <a:t>антропічного</a:t>
            </a:r>
            <a:r>
              <a:rPr lang="ru-RU" dirty="0" smtClean="0">
                <a:latin typeface="Comic Sans MS" pitchFamily="66" charset="0"/>
              </a:rPr>
              <a:t> фактора весь час </a:t>
            </a:r>
            <a:r>
              <a:rPr lang="ru-RU" dirty="0" err="1" smtClean="0">
                <a:latin typeface="Comic Sans MS" pitchFamily="66" charset="0"/>
              </a:rPr>
              <a:t>зростає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людини</a:t>
            </a:r>
            <a:r>
              <a:rPr lang="ru-RU" dirty="0" smtClean="0">
                <a:latin typeface="Comic Sans MS" pitchFamily="66" charset="0"/>
              </a:rPr>
              <a:t> на </a:t>
            </a:r>
            <a:r>
              <a:rPr lang="ru-RU" dirty="0" err="1" smtClean="0">
                <a:latin typeface="Comic Sans MS" pitchFamily="66" charset="0"/>
              </a:rPr>
              <a:t>рослинні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угруповання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бути прямою (</a:t>
            </a:r>
            <a:r>
              <a:rPr lang="ru-RU" dirty="0" err="1" smtClean="0">
                <a:latin typeface="Comic Sans MS" pitchFamily="66" charset="0"/>
              </a:rPr>
              <a:t>безпосереднє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споживання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вирощування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системі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сільського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господарства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використання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ресурсів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інтродукція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пряме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винищення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) та непрямою (</a:t>
            </a:r>
            <a:r>
              <a:rPr lang="ru-RU" dirty="0" err="1" smtClean="0">
                <a:latin typeface="Comic Sans MS" pitchFamily="66" charset="0"/>
              </a:rPr>
              <a:t>деградація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позитивні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фітоценозах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вимирання</a:t>
            </a:r>
            <a:r>
              <a:rPr lang="ru-RU" dirty="0" smtClean="0">
                <a:latin typeface="Comic Sans MS" pitchFamily="66" charset="0"/>
              </a:rPr>
              <a:t> одних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розповсюдження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внаслідок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людської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діяльності</a:t>
            </a:r>
            <a:r>
              <a:rPr lang="ru-RU" dirty="0" smtClean="0">
                <a:latin typeface="Comic Sans MS" pitchFamily="66" charset="0"/>
              </a:rPr>
              <a:t>). За результатом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умовно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поділяють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позитивний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негативний</a:t>
            </a:r>
            <a:r>
              <a:rPr lang="ru-RU" dirty="0" smtClean="0">
                <a:latin typeface="Comic Sans MS" pitchFamily="66" charset="0"/>
              </a:rPr>
              <a:t>. Людина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навіть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істотно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змінювати</a:t>
            </a:r>
            <a:r>
              <a:rPr lang="ru-RU" dirty="0" smtClean="0">
                <a:latin typeface="Comic Sans MS" pitchFamily="66" charset="0"/>
              </a:rPr>
              <a:t> ландшафт. Так, у </a:t>
            </a:r>
            <a:r>
              <a:rPr lang="ru-RU" dirty="0" err="1" smtClean="0">
                <a:latin typeface="Comic Sans MS" pitchFamily="66" charset="0"/>
              </a:rPr>
              <a:t>країнах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Середземномор'я</a:t>
            </a:r>
            <a:r>
              <a:rPr lang="ru-RU" dirty="0" smtClean="0">
                <a:latin typeface="Comic Sans MS" pitchFamily="66" charset="0"/>
              </a:rPr>
              <a:t>, особливо в </a:t>
            </a:r>
            <a:r>
              <a:rPr lang="ru-RU" dirty="0" err="1" smtClean="0">
                <a:latin typeface="Comic Sans MS" pitchFamily="66" charset="0"/>
              </a:rPr>
              <a:t>Греції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свійські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тварини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вівці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кози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ще</a:t>
            </a:r>
            <a:r>
              <a:rPr lang="ru-RU" dirty="0" smtClean="0">
                <a:latin typeface="Comic Sans MS" pitchFamily="66" charset="0"/>
              </a:rPr>
              <a:t> за </a:t>
            </a:r>
            <a:r>
              <a:rPr lang="ru-RU" dirty="0" err="1" smtClean="0">
                <a:latin typeface="Comic Sans MS" pitchFamily="66" charset="0"/>
              </a:rPr>
              <a:t>античних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винищували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багату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різноманітну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рослинність</a:t>
            </a:r>
            <a:r>
              <a:rPr lang="ru-RU" dirty="0" smtClean="0">
                <a:latin typeface="Comic Sans MS" pitchFamily="66" charset="0"/>
              </a:rPr>
              <a:t>. Великих </a:t>
            </a:r>
            <a:r>
              <a:rPr lang="ru-RU" dirty="0" err="1" smtClean="0">
                <a:latin typeface="Comic Sans MS" pitchFamily="66" charset="0"/>
              </a:rPr>
              <a:t>втрат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зазнали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ліси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нашої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планети</a:t>
            </a:r>
            <a:r>
              <a:rPr lang="ru-RU" dirty="0" smtClean="0">
                <a:latin typeface="Comic Sans MS" pitchFamily="66" charset="0"/>
              </a:rPr>
              <a:t>, особливо </a:t>
            </a:r>
            <a:r>
              <a:rPr lang="ru-RU" dirty="0" err="1" smtClean="0">
                <a:latin typeface="Comic Sans MS" pitchFamily="66" charset="0"/>
              </a:rPr>
              <a:t>Європи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Малої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Азії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Північної</a:t>
            </a:r>
            <a:r>
              <a:rPr lang="ru-RU" dirty="0" smtClean="0">
                <a:latin typeface="Comic Sans MS" pitchFamily="66" charset="0"/>
              </a:rPr>
              <a:t> Африки, </a:t>
            </a:r>
            <a:r>
              <a:rPr lang="ru-RU" dirty="0" err="1" smtClean="0">
                <a:latin typeface="Comic Sans MS" pitchFamily="66" charset="0"/>
              </a:rPr>
              <a:t>Куби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Тепер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загроза</a:t>
            </a:r>
            <a:r>
              <a:rPr lang="ru-RU" dirty="0" smtClean="0">
                <a:latin typeface="Comic Sans MS" pitchFamily="66" charset="0"/>
              </a:rPr>
              <a:t> нависла над сельвою </a:t>
            </a:r>
            <a:r>
              <a:rPr lang="ru-RU" dirty="0" err="1" smtClean="0">
                <a:latin typeface="Comic Sans MS" pitchFamily="66" charset="0"/>
              </a:rPr>
              <a:t>Південної</a:t>
            </a:r>
            <a:r>
              <a:rPr lang="ru-RU" dirty="0" smtClean="0">
                <a:latin typeface="Comic Sans MS" pitchFamily="66" charset="0"/>
              </a:rPr>
              <a:t> Америки.</a:t>
            </a:r>
          </a:p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Деякі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автори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виділяють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окремо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антропічні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зірвана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квітка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зрубане</a:t>
            </a:r>
            <a:r>
              <a:rPr lang="ru-RU" dirty="0" smtClean="0">
                <a:latin typeface="Comic Sans MS" pitchFamily="66" charset="0"/>
              </a:rPr>
              <a:t> дерево)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антропогенні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(фабрика, завод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т. д.)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104456" cy="307438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omic Sans MS" pitchFamily="66" charset="0"/>
              </a:rPr>
              <a:t>Інші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класифікації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екологічних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just"/>
            <a:r>
              <a:rPr lang="ru-RU" sz="2700" dirty="0" smtClean="0">
                <a:latin typeface="Comic Sans MS" pitchFamily="66" charset="0"/>
              </a:rPr>
              <a:t>У 1958 р. А. С. </a:t>
            </a:r>
            <a:r>
              <a:rPr lang="ru-RU" sz="2700" dirty="0" err="1" smtClean="0">
                <a:latin typeface="Comic Sans MS" pitchFamily="66" charset="0"/>
              </a:rPr>
              <a:t>Мончадський</a:t>
            </a:r>
            <a:r>
              <a:rPr lang="ru-RU" sz="2700" dirty="0" smtClean="0">
                <a:latin typeface="Comic Sans MS" pitchFamily="66" charset="0"/>
              </a:rPr>
              <a:t> </a:t>
            </a:r>
            <a:r>
              <a:rPr lang="ru-RU" sz="2700" dirty="0" err="1" smtClean="0">
                <a:latin typeface="Comic Sans MS" pitchFamily="66" charset="0"/>
              </a:rPr>
              <a:t>запропонував</a:t>
            </a:r>
            <a:r>
              <a:rPr lang="ru-RU" sz="2700" dirty="0" smtClean="0">
                <a:latin typeface="Comic Sans MS" pitchFamily="66" charset="0"/>
              </a:rPr>
              <a:t> </a:t>
            </a:r>
            <a:r>
              <a:rPr lang="ru-RU" sz="2700" dirty="0" err="1" smtClean="0">
                <a:latin typeface="Comic Sans MS" pitchFamily="66" charset="0"/>
              </a:rPr>
              <a:t>класифікацію</a:t>
            </a:r>
            <a:r>
              <a:rPr lang="ru-RU" sz="2700" dirty="0" smtClean="0">
                <a:latin typeface="Comic Sans MS" pitchFamily="66" charset="0"/>
              </a:rPr>
              <a:t> </a:t>
            </a:r>
            <a:r>
              <a:rPr lang="ru-RU" sz="2700" dirty="0" err="1" smtClean="0">
                <a:latin typeface="Comic Sans MS" pitchFamily="66" charset="0"/>
              </a:rPr>
              <a:t>факторів</a:t>
            </a:r>
            <a:r>
              <a:rPr lang="ru-RU" sz="2700" dirty="0" smtClean="0">
                <a:latin typeface="Comic Sans MS" pitchFamily="66" charset="0"/>
              </a:rPr>
              <a:t> за характером </a:t>
            </a:r>
            <a:r>
              <a:rPr lang="ru-RU" sz="2700" dirty="0" err="1" smtClean="0">
                <a:latin typeface="Comic Sans MS" pitchFamily="66" charset="0"/>
              </a:rPr>
              <a:t>їхньої</a:t>
            </a:r>
            <a:r>
              <a:rPr lang="ru-RU" sz="2700" dirty="0" smtClean="0">
                <a:latin typeface="Comic Sans MS" pitchFamily="66" charset="0"/>
              </a:rPr>
              <a:t> </a:t>
            </a:r>
            <a:r>
              <a:rPr lang="ru-RU" sz="2700" dirty="0" err="1" smtClean="0">
                <a:latin typeface="Comic Sans MS" pitchFamily="66" charset="0"/>
              </a:rPr>
              <a:t>дії</a:t>
            </a:r>
            <a:r>
              <a:rPr lang="ru-RU" sz="2700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>
                <a:latin typeface="Comic Sans MS" pitchFamily="66" charset="0"/>
              </a:rPr>
              <a:t>Стабільні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змінюються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протягом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тривалого</a:t>
            </a:r>
            <a:r>
              <a:rPr lang="ru-RU" dirty="0" smtClean="0">
                <a:latin typeface="Comic Sans MS" pitchFamily="66" charset="0"/>
              </a:rPr>
              <a:t> часу (</a:t>
            </a:r>
            <a:r>
              <a:rPr lang="ru-RU" dirty="0" err="1" smtClean="0">
                <a:latin typeface="Comic Sans MS" pitchFamily="66" charset="0"/>
              </a:rPr>
              <a:t>земне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тяжіння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сонячна</a:t>
            </a:r>
            <a:r>
              <a:rPr lang="ru-RU" dirty="0" smtClean="0">
                <a:latin typeface="Comic Sans MS" pitchFamily="66" charset="0"/>
              </a:rPr>
              <a:t> стала, склад </a:t>
            </a:r>
            <a:r>
              <a:rPr lang="ru-RU" dirty="0" err="1" smtClean="0">
                <a:latin typeface="Comic Sans MS" pitchFamily="66" charset="0"/>
              </a:rPr>
              <a:t>атмосфери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.). Вони </a:t>
            </a:r>
            <a:r>
              <a:rPr lang="ru-RU" dirty="0" err="1" smtClean="0">
                <a:latin typeface="Comic Sans MS" pitchFamily="66" charset="0"/>
              </a:rPr>
              <a:t>зумовлюють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загальні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пристосування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визначають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належність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мешканців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певного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планети</a:t>
            </a:r>
            <a:r>
              <a:rPr lang="ru-RU" dirty="0" smtClean="0">
                <a:latin typeface="Comic Sans MS" pitchFamily="66" charset="0"/>
              </a:rPr>
              <a:t> Земля.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>
                <a:latin typeface="Comic Sans MS" pitchFamily="66" charset="0"/>
              </a:rPr>
              <a:t>Змінні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в свою </a:t>
            </a:r>
            <a:r>
              <a:rPr lang="ru-RU" dirty="0" err="1" smtClean="0">
                <a:latin typeface="Comic Sans MS" pitchFamily="66" charset="0"/>
              </a:rPr>
              <a:t>чергу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поділяються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закономірнозмінні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випадковозмінні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закономірнозмінних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періодичність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добових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сезонних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зумовлюють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певну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циклічність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житті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міграції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сплячку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добову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активність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періодичні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явища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життєві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ритми</a:t>
            </a:r>
            <a:r>
              <a:rPr lang="ru-RU" dirty="0" smtClean="0">
                <a:latin typeface="Comic Sans MS" pitchFamily="66" charset="0"/>
              </a:rPr>
              <a:t>). </a:t>
            </a:r>
            <a:r>
              <a:rPr lang="ru-RU" dirty="0" err="1" smtClean="0">
                <a:latin typeface="Comic Sans MS" pitchFamily="66" charset="0"/>
              </a:rPr>
              <a:t>Випадковозмінні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об'єднують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абіотичні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біотичні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антропічні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дія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повторюється</a:t>
            </a:r>
            <a:r>
              <a:rPr lang="ru-RU" dirty="0" smtClean="0">
                <a:latin typeface="Comic Sans MS" pitchFamily="66" charset="0"/>
              </a:rPr>
              <a:t> без </a:t>
            </a:r>
            <a:r>
              <a:rPr lang="ru-RU" dirty="0" err="1" smtClean="0">
                <a:latin typeface="Comic Sans MS" pitchFamily="66" charset="0"/>
              </a:rPr>
              <a:t>певної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періодичності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коливання</a:t>
            </a:r>
            <a:r>
              <a:rPr lang="ru-RU" dirty="0" smtClean="0">
                <a:latin typeface="Comic Sans MS" pitchFamily="66" charset="0"/>
              </a:rPr>
              <a:t> температур, </a:t>
            </a:r>
            <a:r>
              <a:rPr lang="ru-RU" dirty="0" err="1" smtClean="0">
                <a:latin typeface="Comic Sans MS" pitchFamily="66" charset="0"/>
              </a:rPr>
              <a:t>дощ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вітер</a:t>
            </a:r>
            <a:r>
              <a:rPr lang="ru-RU" dirty="0" smtClean="0">
                <a:latin typeface="Comic Sans MS" pitchFamily="66" charset="0"/>
              </a:rPr>
              <a:t>, град, </a:t>
            </a:r>
            <a:r>
              <a:rPr lang="ru-RU" dirty="0" err="1" smtClean="0">
                <a:latin typeface="Comic Sans MS" pitchFamily="66" charset="0"/>
              </a:rPr>
              <a:t>епідемії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хижаків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.). </a:t>
            </a:r>
            <a:r>
              <a:rPr lang="ru-RU" dirty="0" err="1" smtClean="0">
                <a:latin typeface="Comic Sans MS" pitchFamily="66" charset="0"/>
              </a:rPr>
              <a:t>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впливають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чисельність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значною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мірою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зумовлюють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амплітуду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коливань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248472" cy="310681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Крім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слід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виділити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сигнальні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орієнтаційні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безпосередньо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метаболізм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впливають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але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причиною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стану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поведінки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. До </a:t>
            </a:r>
            <a:r>
              <a:rPr lang="ru-RU" dirty="0" err="1" smtClean="0">
                <a:latin typeface="Comic Sans MS" pitchFamily="66" charset="0"/>
              </a:rPr>
              <a:t>сигнальних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 нале­жать </a:t>
            </a:r>
            <a:r>
              <a:rPr lang="ru-RU" dirty="0" err="1" smtClean="0">
                <a:latin typeface="Comic Sans MS" pitchFamily="66" charset="0"/>
              </a:rPr>
              <a:t>різні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природні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явища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передують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появі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несприятливих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завдяки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сприйманню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завчасно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перебу­дувати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метаболізм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поведінку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скорочення</a:t>
            </a:r>
            <a:r>
              <a:rPr lang="ru-RU" dirty="0" smtClean="0">
                <a:latin typeface="Comic Sans MS" pitchFamily="66" charset="0"/>
              </a:rPr>
              <a:t> дня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сигналом для </a:t>
            </a:r>
            <a:r>
              <a:rPr lang="ru-RU" dirty="0" err="1" smtClean="0">
                <a:latin typeface="Comic Sans MS" pitchFamily="66" charset="0"/>
              </a:rPr>
              <a:t>підготовки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зими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накопичення</a:t>
            </a:r>
            <a:r>
              <a:rPr lang="ru-RU" dirty="0" smtClean="0">
                <a:latin typeface="Comic Sans MS" pitchFamily="66" charset="0"/>
              </a:rPr>
              <a:t> жиру, </a:t>
            </a:r>
            <a:r>
              <a:rPr lang="ru-RU" dirty="0" err="1" smtClean="0">
                <a:latin typeface="Comic Sans MS" pitchFamily="66" charset="0"/>
              </a:rPr>
              <a:t>формування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міграційних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зграй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міграції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впадання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сплячку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деяких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). </a:t>
            </a:r>
            <a:r>
              <a:rPr lang="ru-RU" dirty="0" err="1" smtClean="0">
                <a:latin typeface="Comic Sans MS" pitchFamily="66" charset="0"/>
              </a:rPr>
              <a:t>Орієнтаційні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фактори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виконують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сигнальну</a:t>
            </a:r>
            <a:r>
              <a:rPr lang="ru-RU" dirty="0" smtClean="0">
                <a:latin typeface="Comic Sans MS" pitchFamily="66" charset="0"/>
              </a:rPr>
              <a:t> роль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сприй­маються</a:t>
            </a:r>
            <a:r>
              <a:rPr lang="ru-RU" dirty="0" smtClean="0">
                <a:latin typeface="Comic Sans MS" pitchFamily="66" charset="0"/>
              </a:rPr>
              <a:t> органами </a:t>
            </a:r>
            <a:r>
              <a:rPr lang="ru-RU" dirty="0" err="1" smtClean="0">
                <a:latin typeface="Comic Sans MS" pitchFamily="66" charset="0"/>
              </a:rPr>
              <a:t>чуттів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визначення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положення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просторі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Деякі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риби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іптахи</a:t>
            </a:r>
            <a:r>
              <a:rPr lang="ru-RU" dirty="0" smtClean="0">
                <a:latin typeface="Comic Sans MS" pitchFamily="66" charset="0"/>
              </a:rPr>
              <a:t> за </a:t>
            </a:r>
            <a:r>
              <a:rPr lang="ru-RU" dirty="0" err="1" smtClean="0">
                <a:latin typeface="Comic Sans MS" pitchFamily="66" charset="0"/>
              </a:rPr>
              <a:t>розташуванням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зірок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небі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міграційні</a:t>
            </a:r>
            <a:r>
              <a:rPr lang="ru-RU" dirty="0" smtClean="0">
                <a:latin typeface="Comic Sans MS" pitchFamily="66" charset="0"/>
              </a:rPr>
              <a:t> шляхи. </a:t>
            </a:r>
            <a:r>
              <a:rPr lang="ru-RU" dirty="0" err="1" smtClean="0">
                <a:latin typeface="Comic Sans MS" pitchFamily="66" charset="0"/>
              </a:rPr>
              <a:t>Орієнтиром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можуть</a:t>
            </a:r>
            <a:r>
              <a:rPr lang="ru-RU" dirty="0" smtClean="0">
                <a:latin typeface="Comic Sans MS" pitchFamily="66" charset="0"/>
              </a:rPr>
              <a:t> бути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особливості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рельєфу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споруди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людини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378" y="2780928"/>
            <a:ext cx="7112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7200" dirty="0" smtClean="0">
                <a:latin typeface="Comic Sans MS" pitchFamily="66" charset="0"/>
              </a:rPr>
              <a:t>Дякую за увагу!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9850" y="5301208"/>
            <a:ext cx="5791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Дякую 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увагу!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4723" y="908720"/>
            <a:ext cx="6721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Дякую за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566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Comic Sans MS" pitchFamily="66" charset="0"/>
              </a:rPr>
              <a:t>Кліматичні</a:t>
            </a:r>
          </a:p>
          <a:p>
            <a:pPr>
              <a:buFont typeface="Wingdings" pitchFamily="2" charset="2"/>
              <a:buChar char="v"/>
            </a:pPr>
            <a:r>
              <a:rPr lang="uk-UA" dirty="0" err="1" smtClean="0">
                <a:latin typeface="Comic Sans MS" pitchFamily="66" charset="0"/>
              </a:rPr>
              <a:t>Едафічні</a:t>
            </a:r>
            <a:endParaRPr lang="uk-UA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Comic Sans MS" pitchFamily="66" charset="0"/>
              </a:rPr>
              <a:t>Орографічні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Comic Sans MS" pitchFamily="66" charset="0"/>
              </a:rPr>
              <a:t>Хімічні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Comic Sans MS" pitchFamily="66" charset="0"/>
              </a:rPr>
              <a:t>Фізичні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Абіотичні фактори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Кліматичні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Світло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важливий</a:t>
            </a:r>
            <a:r>
              <a:rPr lang="ru-RU" dirty="0" smtClean="0">
                <a:latin typeface="Comic Sans MS" pitchFamily="66" charset="0"/>
              </a:rPr>
              <a:t> фактор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визначає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біологічні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ритми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добові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місячні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річні</a:t>
            </a:r>
            <a:r>
              <a:rPr lang="ru-RU" dirty="0" smtClean="0">
                <a:latin typeface="Comic Sans MS" pitchFamily="66" charset="0"/>
              </a:rPr>
              <a:t>) у </a:t>
            </a:r>
            <a:r>
              <a:rPr lang="ru-RU" dirty="0" err="1" smtClean="0">
                <a:latin typeface="Comic Sans MS" pitchFamily="66" charset="0"/>
              </a:rPr>
              <a:t>житті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більшості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здатність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орієнтації</a:t>
            </a:r>
            <a:r>
              <a:rPr lang="ru-RU" dirty="0" smtClean="0">
                <a:latin typeface="Comic Sans MS" pitchFamily="66" charset="0"/>
              </a:rPr>
              <a:t> у </a:t>
            </a:r>
            <a:r>
              <a:rPr lang="ru-RU" dirty="0" err="1" smtClean="0">
                <a:latin typeface="Comic Sans MS" pitchFamily="66" charset="0"/>
              </a:rPr>
              <a:t>просторі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Джерелами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 на </a:t>
            </a:r>
            <a:r>
              <a:rPr lang="ru-RU" dirty="0" err="1" smtClean="0">
                <a:latin typeface="Comic Sans MS" pitchFamily="66" charset="0"/>
              </a:rPr>
              <a:t>Землі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Сонце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Місяць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зірки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біолюмінесценція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Важливим</a:t>
            </a:r>
            <a:r>
              <a:rPr lang="ru-RU" dirty="0" smtClean="0">
                <a:latin typeface="Comic Sans MS" pitchFamily="66" charset="0"/>
              </a:rPr>
              <a:t> аспектом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, як </a:t>
            </a:r>
            <a:r>
              <a:rPr lang="ru-RU" dirty="0" err="1" smtClean="0">
                <a:latin typeface="Comic Sans MS" pitchFamily="66" charset="0"/>
              </a:rPr>
              <a:t>екологічного</a:t>
            </a:r>
            <a:r>
              <a:rPr lang="ru-RU" dirty="0" smtClean="0">
                <a:latin typeface="Comic Sans MS" pitchFamily="66" charset="0"/>
              </a:rPr>
              <a:t> фактору,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інтенсивність</a:t>
            </a:r>
            <a:r>
              <a:rPr lang="ru-RU" dirty="0" smtClean="0">
                <a:latin typeface="Comic Sans MS" pitchFamily="66" charset="0"/>
              </a:rPr>
              <a:t> та спектр, як у видимому, так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в </a:t>
            </a:r>
            <a:r>
              <a:rPr lang="ru-RU" dirty="0" err="1" smtClean="0">
                <a:latin typeface="Comic Sans MS" pitchFamily="66" charset="0"/>
              </a:rPr>
              <a:t>ультрафіолетовому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інфрачервоному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діапазонах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довжин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хвилі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4653" y="1628801"/>
            <a:ext cx="3921667" cy="42484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323182" cy="288032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Світло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основним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джерелом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енергії</a:t>
            </a:r>
            <a:r>
              <a:rPr lang="ru-RU" dirty="0" smtClean="0">
                <a:latin typeface="Comic Sans MS" pitchFamily="66" charset="0"/>
              </a:rPr>
              <a:t>, яка </a:t>
            </a:r>
            <a:r>
              <a:rPr lang="ru-RU" dirty="0" err="1" smtClean="0">
                <a:latin typeface="Comic Sans MS" pitchFamily="66" charset="0"/>
              </a:rPr>
              <a:t>засвоюється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рослинами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вигляді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хімічних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зв'язків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у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цукрах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рослинною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біомасою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їжею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dirty="0" err="1" smtClean="0">
                <a:latin typeface="Comic Sans MS" pitchFamily="66" charset="0"/>
              </a:rPr>
              <a:t>Сонячна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енергія</a:t>
            </a:r>
            <a:r>
              <a:rPr lang="ru-RU" dirty="0" smtClean="0">
                <a:latin typeface="Comic Sans MS" pitchFamily="66" charset="0"/>
              </a:rPr>
              <a:t>, яку </a:t>
            </a:r>
            <a:r>
              <a:rPr lang="ru-RU" dirty="0" err="1" smtClean="0">
                <a:latin typeface="Comic Sans MS" pitchFamily="66" charset="0"/>
              </a:rPr>
              <a:t>зелені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поглинають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використовують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процесі</a:t>
            </a:r>
            <a:r>
              <a:rPr lang="ru-RU" dirty="0" smtClean="0">
                <a:latin typeface="Comic Sans MS" pitchFamily="66" charset="0"/>
              </a:rPr>
              <a:t> фотосинтезу, </a:t>
            </a:r>
            <a:r>
              <a:rPr lang="ru-RU" dirty="0" err="1" smtClean="0">
                <a:latin typeface="Comic Sans MS" pitchFamily="66" charset="0"/>
              </a:rPr>
              <a:t>називається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фізіологічно-активною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радіацією</a:t>
            </a:r>
            <a:r>
              <a:rPr lang="ru-RU" dirty="0" smtClean="0">
                <a:latin typeface="Comic Sans MS" pitchFamily="66" charset="0"/>
              </a:rPr>
              <a:t> (ФАР).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промені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довжиною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хвилі</a:t>
            </a:r>
            <a:r>
              <a:rPr lang="ru-RU" dirty="0" smtClean="0">
                <a:latin typeface="Comic Sans MS" pitchFamily="66" charset="0"/>
              </a:rPr>
              <a:t> 0,4…071 мкм, </a:t>
            </a:r>
            <a:r>
              <a:rPr lang="ru-RU" dirty="0" err="1" smtClean="0">
                <a:latin typeface="Comic Sans MS" pitchFamily="66" charset="0"/>
              </a:rPr>
              <a:t>проте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поглинає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енергію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цих</a:t>
            </a:r>
            <a:r>
              <a:rPr lang="ru-RU" dirty="0" smtClean="0">
                <a:latin typeface="Comic Sans MS" pitchFamily="66" charset="0"/>
              </a:rPr>
              <a:t> межах </a:t>
            </a:r>
            <a:r>
              <a:rPr lang="ru-RU" dirty="0" err="1" smtClean="0">
                <a:latin typeface="Comic Sans MS" pitchFamily="66" charset="0"/>
              </a:rPr>
              <a:t>неоднаково</a:t>
            </a:r>
            <a:r>
              <a:rPr lang="ru-RU" dirty="0" smtClean="0">
                <a:latin typeface="Comic Sans MS" pitchFamily="66" charset="0"/>
              </a:rPr>
              <a:t>. До того ж, у </a:t>
            </a:r>
            <a:r>
              <a:rPr lang="ru-RU" dirty="0" err="1" smtClean="0">
                <a:latin typeface="Comic Sans MS" pitchFamily="66" charset="0"/>
              </a:rPr>
              <a:t>житті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поза </a:t>
            </a:r>
            <a:r>
              <a:rPr lang="ru-RU" dirty="0" err="1" smtClean="0">
                <a:latin typeface="Comic Sans MS" pitchFamily="66" charset="0"/>
              </a:rPr>
              <a:t>якістю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променів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велике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тобто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інтенсивність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освітлення</a:t>
            </a:r>
            <a:r>
              <a:rPr lang="ru-RU" dirty="0" smtClean="0">
                <a:latin typeface="Comic Sans MS" pitchFamily="66" charset="0"/>
              </a:rPr>
              <a:t>, яка </a:t>
            </a:r>
            <a:r>
              <a:rPr lang="ru-RU" dirty="0" err="1" smtClean="0">
                <a:latin typeface="Comic Sans MS" pitchFamily="66" charset="0"/>
              </a:rPr>
              <a:t>буває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неоднаковою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різні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місяці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вегетаційного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періоду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залежить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широти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місцевості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нашій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планеті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ростуть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різних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умовах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надмірно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гір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пустель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степів</a:t>
            </a:r>
            <a:r>
              <a:rPr lang="ru-RU" dirty="0" smtClean="0">
                <a:latin typeface="Comic Sans MS" pitchFamily="66" charset="0"/>
              </a:rPr>
              <a:t> до </a:t>
            </a:r>
            <a:r>
              <a:rPr lang="ru-RU" dirty="0" err="1" smtClean="0">
                <a:latin typeface="Comic Sans MS" pitchFamily="66" charset="0"/>
              </a:rPr>
              <a:t>напівтемних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печер</a:t>
            </a:r>
            <a:r>
              <a:rPr lang="ru-RU" dirty="0" smtClean="0">
                <a:latin typeface="Comic Sans MS" pitchFamily="66" charset="0"/>
              </a:rPr>
              <a:t> та </a:t>
            </a:r>
            <a:r>
              <a:rPr lang="ru-RU" dirty="0" err="1" smtClean="0">
                <a:latin typeface="Comic Sans MS" pitchFamily="66" charset="0"/>
              </a:rPr>
              <a:t>морських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глибин</a:t>
            </a:r>
            <a:r>
              <a:rPr lang="ru-RU" dirty="0" smtClean="0">
                <a:latin typeface="Comic Sans MS" pitchFamily="66" charset="0"/>
              </a:rPr>
              <a:t>. Тому у </a:t>
            </a:r>
            <a:r>
              <a:rPr lang="ru-RU" dirty="0" err="1" smtClean="0">
                <a:latin typeface="Comic Sans MS" pitchFamily="66" charset="0"/>
              </a:rPr>
              <a:t>рослин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процесі</a:t>
            </a:r>
            <a:r>
              <a:rPr lang="ru-RU" dirty="0" smtClean="0">
                <a:latin typeface="Comic Sans MS" pitchFamily="66" charset="0"/>
              </a:rPr>
              <a:t> природного добору </a:t>
            </a:r>
            <a:r>
              <a:rPr lang="ru-RU" dirty="0" err="1" smtClean="0">
                <a:latin typeface="Comic Sans MS" pitchFamily="66" charset="0"/>
              </a:rPr>
              <a:t>виникли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численні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пристосування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</a:t>
            </a:r>
            <a:r>
              <a:rPr lang="ru-RU" dirty="0" smtClean="0">
                <a:latin typeface="Comic Sans MS" pitchFamily="66" charset="0"/>
              </a:rPr>
              <a:t> того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іншого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світлового</a:t>
            </a:r>
            <a:r>
              <a:rPr lang="ru-RU" dirty="0" smtClean="0">
                <a:latin typeface="Comic Sans MS" pitchFamily="66" charset="0"/>
              </a:rPr>
              <a:t> режиму. За </a:t>
            </a:r>
            <a:r>
              <a:rPr lang="ru-RU" dirty="0" err="1" smtClean="0">
                <a:latin typeface="Comic Sans MS" pitchFamily="66" charset="0"/>
              </a:rPr>
              <a:t>відношенням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поділяються</a:t>
            </a:r>
            <a:r>
              <a:rPr lang="ru-RU" dirty="0" smtClean="0">
                <a:latin typeface="Comic Sans MS" pitchFamily="66" charset="0"/>
              </a:rPr>
              <a:t> на три </a:t>
            </a:r>
            <a:r>
              <a:rPr lang="ru-RU" dirty="0" err="1" smtClean="0">
                <a:latin typeface="Comic Sans MS" pitchFamily="66" charset="0"/>
              </a:rPr>
              <a:t>основні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світлолюбні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геліофіти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тінелюбні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сциофіти</a:t>
            </a:r>
            <a:r>
              <a:rPr lang="ru-RU" dirty="0" smtClean="0">
                <a:latin typeface="Comic Sans MS" pitchFamily="66" charset="0"/>
              </a:rPr>
              <a:t>, та </a:t>
            </a:r>
            <a:r>
              <a:rPr lang="ru-RU" dirty="0" err="1" smtClean="0">
                <a:latin typeface="Comic Sans MS" pitchFamily="66" charset="0"/>
              </a:rPr>
              <a:t>тіневитривалі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2554224" cy="38648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4123397" cy="288637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Світло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впливає</a:t>
            </a:r>
            <a:r>
              <a:rPr lang="ru-RU" dirty="0" smtClean="0">
                <a:latin typeface="Comic Sans MS" pitchFamily="66" charset="0"/>
              </a:rPr>
              <a:t> на </a:t>
            </a:r>
            <a:r>
              <a:rPr lang="ru-RU" dirty="0" err="1" smtClean="0">
                <a:latin typeface="Comic Sans MS" pitchFamily="66" charset="0"/>
              </a:rPr>
              <a:t>біологічні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ритми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, у </a:t>
            </a:r>
            <a:r>
              <a:rPr lang="ru-RU" dirty="0" err="1" smtClean="0">
                <a:latin typeface="Comic Sans MS" pitchFamily="66" charset="0"/>
              </a:rPr>
              <a:t>зв'язку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адаптацією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природних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джерел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поверхні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планети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Добові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відзначаються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високою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регулярністю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оскільки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відбуваються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завдяки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астрономічним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процесам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обертання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Землі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довкола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спричинюють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добові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активності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поведінки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. Так само </a:t>
            </a:r>
            <a:r>
              <a:rPr lang="ru-RU" dirty="0" err="1" smtClean="0">
                <a:latin typeface="Comic Sans MS" pitchFamily="66" charset="0"/>
              </a:rPr>
              <a:t>річні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зумовлені</a:t>
            </a:r>
            <a:r>
              <a:rPr lang="ru-RU" dirty="0" smtClean="0">
                <a:latin typeface="Comic Sans MS" pitchFamily="66" charset="0"/>
              </a:rPr>
              <a:t> кутом </a:t>
            </a:r>
            <a:r>
              <a:rPr lang="ru-RU" dirty="0" err="1" smtClean="0">
                <a:latin typeface="Comic Sans MS" pitchFamily="66" charset="0"/>
              </a:rPr>
              <a:t>нахилу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планети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своєї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зумовлюють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виникнення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біоритмів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Місячні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біоритми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зумовлені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циклічністю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фаз </a:t>
            </a:r>
            <a:r>
              <a:rPr lang="ru-RU" dirty="0" err="1" smtClean="0">
                <a:latin typeface="Comic Sans MS" pitchFamily="66" charset="0"/>
              </a:rPr>
              <a:t>Місяця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відповідно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наростання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спадання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рівня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нічної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освітленості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itchFamily="66" charset="0"/>
              </a:rPr>
              <a:t>Сприйняття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тваринами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спектральних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відмінностей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називається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зором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може</a:t>
            </a:r>
            <a:r>
              <a:rPr lang="ru-RU" dirty="0" smtClean="0">
                <a:latin typeface="Comic Sans MS" pitchFamily="66" charset="0"/>
              </a:rPr>
              <a:t> бути </a:t>
            </a:r>
            <a:r>
              <a:rPr lang="ru-RU" dirty="0" err="1" smtClean="0">
                <a:latin typeface="Comic Sans MS" pitchFamily="66" charset="0"/>
              </a:rPr>
              <a:t>монохромним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чорно-білим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деякі</a:t>
            </a:r>
            <a:r>
              <a:rPr lang="ru-RU" dirty="0" smtClean="0">
                <a:latin typeface="Comic Sans MS" pitchFamily="66" charset="0"/>
              </a:rPr>
              <a:t> черви, </a:t>
            </a:r>
            <a:r>
              <a:rPr lang="ru-RU" dirty="0" err="1" smtClean="0">
                <a:latin typeface="Comic Sans MS" pitchFamily="66" charset="0"/>
              </a:rPr>
              <a:t>двостулкові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черевоногі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молюски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дихромним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двоколірним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сприймається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синє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червоне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більшість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ссавців</a:t>
            </a:r>
            <a:r>
              <a:rPr lang="ru-RU" dirty="0" smtClean="0">
                <a:latin typeface="Comic Sans MS" pitchFamily="66" charset="0"/>
              </a:rPr>
              <a:t>), </a:t>
            </a:r>
            <a:r>
              <a:rPr lang="ru-RU" dirty="0" err="1" smtClean="0">
                <a:latin typeface="Comic Sans MS" pitchFamily="66" charset="0"/>
              </a:rPr>
              <a:t>трихромним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триколірним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сприймається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синє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жовте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червоне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примати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людина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та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тетрахромним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чотириколірним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сприймається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ультрафіолетове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синє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жовте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червоне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більшість</a:t>
            </a:r>
            <a:r>
              <a:rPr lang="ru-RU" dirty="0" smtClean="0">
                <a:latin typeface="Comic Sans MS" pitchFamily="66" charset="0"/>
              </a:rPr>
              <a:t> комах, птахи, </a:t>
            </a:r>
            <a:r>
              <a:rPr lang="ru-RU" dirty="0" err="1" smtClean="0">
                <a:latin typeface="Comic Sans MS" pitchFamily="66" charset="0"/>
              </a:rPr>
              <a:t>плазуни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риби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головоногі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молюски</a:t>
            </a:r>
            <a:r>
              <a:rPr lang="ru-RU" dirty="0" smtClean="0">
                <a:latin typeface="Comic Sans MS" pitchFamily="66" charset="0"/>
              </a:rPr>
              <a:t> та </a:t>
            </a:r>
            <a:r>
              <a:rPr lang="ru-RU" dirty="0" err="1" smtClean="0">
                <a:latin typeface="Comic Sans MS" pitchFamily="66" charset="0"/>
              </a:rPr>
              <a:t>ін</a:t>
            </a:r>
            <a:r>
              <a:rPr lang="ru-RU" dirty="0" smtClean="0">
                <a:latin typeface="Comic Sans MS" pitchFamily="66" charset="0"/>
              </a:rPr>
              <a:t>.). </a:t>
            </a:r>
            <a:r>
              <a:rPr lang="ru-RU" dirty="0" err="1" smtClean="0">
                <a:latin typeface="Comic Sans MS" pitchFamily="66" charset="0"/>
              </a:rPr>
              <a:t>Деякі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тварини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гримучі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змії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комарі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 err="1" smtClean="0">
                <a:latin typeface="Comic Sans MS" pitchFamily="66" charset="0"/>
              </a:rPr>
              <a:t>сприймають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ще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інфрачервоне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випромінювання</a:t>
            </a:r>
            <a:r>
              <a:rPr lang="ru-RU" dirty="0" smtClean="0">
                <a:latin typeface="Comic Sans MS" pitchFamily="66" charset="0"/>
              </a:rPr>
              <a:t>, яке </a:t>
            </a:r>
            <a:r>
              <a:rPr lang="ru-RU" dirty="0" err="1" smtClean="0">
                <a:latin typeface="Comic Sans MS" pitchFamily="66" charset="0"/>
              </a:rPr>
              <a:t>вже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теплом, </a:t>
            </a:r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тепловим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випромінюванням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936036"/>
            <a:ext cx="3886200" cy="38781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375</TotalTime>
  <Words>380</Words>
  <Application>Microsoft Office PowerPoint</Application>
  <PresentationFormat>Экран (4:3)</PresentationFormat>
  <Paragraphs>79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Comic Sans MS</vt:lpstr>
      <vt:lpstr>Times New Roman</vt:lpstr>
      <vt:lpstr>Tw Cen MT</vt:lpstr>
      <vt:lpstr>Wingdings</vt:lpstr>
      <vt:lpstr>Wingdings 2</vt:lpstr>
      <vt:lpstr>Обычная</vt:lpstr>
      <vt:lpstr>Екологічні фактори</vt:lpstr>
      <vt:lpstr>Зміст</vt:lpstr>
      <vt:lpstr>Вступ</vt:lpstr>
      <vt:lpstr>Абіотичні фактори</vt:lpstr>
      <vt:lpstr>Кліматичні</vt:lpstr>
      <vt:lpstr>Презентация PowerPoint</vt:lpstr>
      <vt:lpstr>Презентация PowerPoint</vt:lpstr>
      <vt:lpstr>Презентация PowerPoint</vt:lpstr>
      <vt:lpstr>Презентация PowerPoint</vt:lpstr>
      <vt:lpstr>Температура</vt:lpstr>
      <vt:lpstr>Презентация PowerPoint</vt:lpstr>
      <vt:lpstr>Презентация PowerPoint</vt:lpstr>
      <vt:lpstr>Презентация PowerPoint</vt:lpstr>
      <vt:lpstr>Вологість</vt:lpstr>
      <vt:lpstr>Презентация PowerPoint</vt:lpstr>
      <vt:lpstr>Повітря</vt:lpstr>
      <vt:lpstr>Презентация PowerPoint</vt:lpstr>
      <vt:lpstr>Презентация PowerPoint</vt:lpstr>
      <vt:lpstr>Едафічні фактори</vt:lpstr>
      <vt:lpstr>Орографічні фактори</vt:lpstr>
      <vt:lpstr>Презентация PowerPoint</vt:lpstr>
      <vt:lpstr>Презентация PowerPoint</vt:lpstr>
      <vt:lpstr>Хімічні фактори</vt:lpstr>
      <vt:lpstr>Фізичні фактори</vt:lpstr>
      <vt:lpstr>Біотичні фактори</vt:lpstr>
      <vt:lpstr>Гомотипові взаємодії (коакції)</vt:lpstr>
      <vt:lpstr>Гетеротипові взаємодії (коакції)</vt:lpstr>
      <vt:lpstr>Презентация PowerPoint</vt:lpstr>
      <vt:lpstr>Презентация PowerPoint</vt:lpstr>
      <vt:lpstr>Антропічні фактори</vt:lpstr>
      <vt:lpstr>Презентация PowerPoint</vt:lpstr>
      <vt:lpstr>Інші класифікації екологічних факторів</vt:lpstr>
      <vt:lpstr>У 1958 р. А. С. Мончадський запропонував класифікацію факторів за характером їхньої дії.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фактори</dc:title>
  <cp:lastModifiedBy>NaTka</cp:lastModifiedBy>
  <cp:revision>38</cp:revision>
  <dcterms:modified xsi:type="dcterms:W3CDTF">2014-06-04T11:53:09Z</dcterms:modified>
</cp:coreProperties>
</file>